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04-02-2019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054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04-02-2019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3187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04-02-2019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924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04-02-2019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498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04-02-2019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3948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04-02-2019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845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04-02-2019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9905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04-02-2019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251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04-02-2019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6001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04-02-2019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0307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04-02-2019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433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27E70-C461-477F-BF52-CFCF7D612977}" type="datetimeFigureOut">
              <a:rPr lang="da-DK" smtClean="0"/>
              <a:t>04-02-2019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0523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hackerthemes.com/bootstrap-cheatshe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etbootstrap.com/docs/4.0/content/reboot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39811" y="345989"/>
            <a:ext cx="11491784" cy="3256006"/>
          </a:xfrm>
        </p:spPr>
        <p:txBody>
          <a:bodyPr>
            <a:noAutofit/>
          </a:bodyPr>
          <a:lstStyle/>
          <a:p>
            <a:r>
              <a:rPr lang="da-DK" sz="9600" b="1" smtClean="0"/>
              <a:t>Bootstrap 4</a:t>
            </a:r>
            <a:endParaRPr lang="da-DK" sz="9600" b="1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4368114"/>
            <a:ext cx="9144000" cy="1223318"/>
          </a:xfrm>
        </p:spPr>
        <p:txBody>
          <a:bodyPr>
            <a:normAutofit/>
          </a:bodyPr>
          <a:lstStyle/>
          <a:p>
            <a:r>
              <a:rPr lang="da-DK" sz="4800" i="1" smtClean="0">
                <a:solidFill>
                  <a:schemeClr val="accent6">
                    <a:lumMod val="75000"/>
                  </a:schemeClr>
                </a:solidFill>
              </a:rPr>
              <a:t>Overview</a:t>
            </a:r>
            <a:endParaRPr lang="da-DK" sz="4800" i="1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06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Bootstrap, styling with classes</a:t>
            </a:r>
            <a:endParaRPr lang="da-DK" b="1"/>
          </a:p>
        </p:txBody>
      </p:sp>
      <p:sp>
        <p:nvSpPr>
          <p:cNvPr id="5" name="Tekstfelt 4"/>
          <p:cNvSpPr txBox="1"/>
          <p:nvPr/>
        </p:nvSpPr>
        <p:spPr>
          <a:xfrm>
            <a:off x="920578" y="1797907"/>
            <a:ext cx="1088630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200" b="1" smtClean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3200" b="1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3200" b="1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US" sz="3200" b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b="1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sz="3200" b="1" smtClean="0">
                <a:solidFill>
                  <a:srgbClr val="808080"/>
                </a:solidFill>
                <a:latin typeface="Consolas" panose="020B0609020204030204" pitchFamily="49" charset="0"/>
              </a:rPr>
              <a:t> &lt;</a:t>
            </a:r>
            <a:r>
              <a:rPr lang="en-US" sz="3200" b="1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3200" b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3200" b="1">
                <a:solidFill>
                  <a:srgbClr val="D4D4D4"/>
                </a:solidFill>
                <a:latin typeface="Consolas" panose="020B0609020204030204" pitchFamily="49" charset="0"/>
              </a:rPr>
              <a:t>This is a Level 1 Heading</a:t>
            </a:r>
            <a:r>
              <a:rPr lang="en-US" sz="3200" b="1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200" b="1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3200" b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3200" b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b="1" smtClean="0">
                <a:solidFill>
                  <a:srgbClr val="808080"/>
                </a:solidFill>
                <a:latin typeface="Consolas" panose="020B0609020204030204" pitchFamily="49" charset="0"/>
              </a:rPr>
              <a:t>  &lt;</a:t>
            </a:r>
            <a:r>
              <a:rPr lang="en-US" sz="3200" b="1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3200" b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3200" b="1">
                <a:solidFill>
                  <a:srgbClr val="D4D4D4"/>
                </a:solidFill>
                <a:latin typeface="Consolas" panose="020B0609020204030204" pitchFamily="49" charset="0"/>
              </a:rPr>
              <a:t>This is some text.</a:t>
            </a:r>
            <a:r>
              <a:rPr lang="en-US" sz="3200" b="1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200" b="1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3200" b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3200" b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3200" b="1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200" b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3200" b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3200" b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da-DK" sz="1400" b="1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da-DK" sz="1200"/>
          </a:p>
        </p:txBody>
      </p:sp>
    </p:spTree>
    <p:extLst>
      <p:ext uri="{BB962C8B-B14F-4D97-AF65-F5344CB8AC3E}">
        <p14:creationId xmlns:p14="http://schemas.microsoft.com/office/powerpoint/2010/main" val="181415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Bootstrap, styling with classes</a:t>
            </a:r>
            <a:endParaRPr lang="da-DK" b="1"/>
          </a:p>
        </p:txBody>
      </p:sp>
      <p:sp>
        <p:nvSpPr>
          <p:cNvPr id="5" name="Tekstfelt 4"/>
          <p:cNvSpPr txBox="1"/>
          <p:nvPr/>
        </p:nvSpPr>
        <p:spPr>
          <a:xfrm>
            <a:off x="920578" y="1797907"/>
            <a:ext cx="1088630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200" b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3200" b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200" b="1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3200" b="1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3200" b="1">
                <a:solidFill>
                  <a:srgbClr val="CE9178"/>
                </a:solidFill>
                <a:latin typeface="Consolas" panose="020B0609020204030204" pitchFamily="49" charset="0"/>
              </a:rPr>
              <a:t>"container"</a:t>
            </a:r>
            <a:r>
              <a:rPr lang="en-US" sz="3200" b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3200" b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3200" b="1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sz="3200" b="1" smtClean="0">
                <a:solidFill>
                  <a:srgbClr val="808080"/>
                </a:solidFill>
                <a:latin typeface="Consolas" panose="020B0609020204030204" pitchFamily="49" charset="0"/>
              </a:rPr>
              <a:t> &lt;</a:t>
            </a:r>
            <a:r>
              <a:rPr lang="en-US" sz="3200" b="1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3200" b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3200" b="1">
                <a:solidFill>
                  <a:srgbClr val="D4D4D4"/>
                </a:solidFill>
                <a:latin typeface="Consolas" panose="020B0609020204030204" pitchFamily="49" charset="0"/>
              </a:rPr>
              <a:t>This is a Level 1 Heading</a:t>
            </a:r>
            <a:r>
              <a:rPr lang="en-US" sz="3200" b="1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200" b="1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3200" b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3200" b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b="1" smtClean="0">
                <a:solidFill>
                  <a:srgbClr val="808080"/>
                </a:solidFill>
                <a:latin typeface="Consolas" panose="020B0609020204030204" pitchFamily="49" charset="0"/>
              </a:rPr>
              <a:t>  &lt;</a:t>
            </a:r>
            <a:r>
              <a:rPr lang="en-US" sz="3200" b="1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3200" b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3200" b="1">
                <a:solidFill>
                  <a:srgbClr val="D4D4D4"/>
                </a:solidFill>
                <a:latin typeface="Consolas" panose="020B0609020204030204" pitchFamily="49" charset="0"/>
              </a:rPr>
              <a:t>This is some text.</a:t>
            </a:r>
            <a:r>
              <a:rPr lang="en-US" sz="3200" b="1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200" b="1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3200" b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3200" b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3200" b="1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200" b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3200" b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3200" b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da-DK" sz="1400" b="1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da-DK" sz="1200"/>
          </a:p>
        </p:txBody>
      </p:sp>
    </p:spTree>
    <p:extLst>
      <p:ext uri="{BB962C8B-B14F-4D97-AF65-F5344CB8AC3E}">
        <p14:creationId xmlns:p14="http://schemas.microsoft.com/office/powerpoint/2010/main" val="298550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Bootstrap, styling overview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23784" y="1825625"/>
            <a:ext cx="8870092" cy="4587532"/>
          </a:xfrm>
        </p:spPr>
        <p:txBody>
          <a:bodyPr>
            <a:normAutofit/>
          </a:bodyPr>
          <a:lstStyle/>
          <a:p>
            <a:r>
              <a:rPr lang="da-DK" sz="3200" b="1" smtClean="0"/>
              <a:t>Typography</a:t>
            </a:r>
            <a:r>
              <a:rPr lang="da-DK" sz="3200" smtClean="0"/>
              <a:t> (headings, alignment, colors, margins, padding, borders)</a:t>
            </a:r>
          </a:p>
          <a:p>
            <a:r>
              <a:rPr lang="da-DK" sz="3200" b="1" smtClean="0"/>
              <a:t>Collections</a:t>
            </a:r>
            <a:r>
              <a:rPr lang="da-DK" sz="3200" smtClean="0"/>
              <a:t> (lists, tables, cards)</a:t>
            </a:r>
          </a:p>
          <a:p>
            <a:r>
              <a:rPr lang="da-DK" sz="3200" b="1" smtClean="0"/>
              <a:t>Controls</a:t>
            </a:r>
            <a:r>
              <a:rPr lang="da-DK" sz="3200" smtClean="0"/>
              <a:t> (buttons, navigation bars, input, forms)</a:t>
            </a:r>
          </a:p>
          <a:p>
            <a:r>
              <a:rPr lang="da-DK" sz="3200" b="1" smtClean="0"/>
              <a:t>Layout management </a:t>
            </a:r>
            <a:r>
              <a:rPr lang="da-DK" sz="3200" smtClean="0"/>
              <a:t>(grids, flexboxes)</a:t>
            </a:r>
          </a:p>
          <a:p>
            <a:r>
              <a:rPr lang="da-DK" sz="3200" b="1" smtClean="0"/>
              <a:t>Media</a:t>
            </a:r>
            <a:r>
              <a:rPr lang="da-DK" sz="3200" smtClean="0"/>
              <a:t> (media objects, breakpoints)</a:t>
            </a:r>
            <a:endParaRPr lang="da-DK" sz="2800"/>
          </a:p>
          <a:p>
            <a:pPr lvl="1"/>
            <a:endParaRPr lang="da-DK" sz="280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3876" y="2434281"/>
            <a:ext cx="2059054" cy="176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67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Bootstrap, styling overview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23784" y="1825625"/>
            <a:ext cx="7955692" cy="4587532"/>
          </a:xfrm>
        </p:spPr>
        <p:txBody>
          <a:bodyPr>
            <a:normAutofit/>
          </a:bodyPr>
          <a:lstStyle/>
          <a:p>
            <a:r>
              <a:rPr lang="da-DK" sz="3200" smtClean="0"/>
              <a:t>A lot of classes available, getting an overview is challenging…</a:t>
            </a:r>
          </a:p>
          <a:p>
            <a:r>
              <a:rPr lang="da-DK" sz="3200" smtClean="0"/>
              <a:t>Class name follow a system</a:t>
            </a:r>
          </a:p>
          <a:p>
            <a:pPr lvl="1"/>
            <a:r>
              <a:rPr lang="da-DK" sz="2800" smtClean="0"/>
              <a:t>Top-level classes: </a:t>
            </a:r>
            <a:r>
              <a:rPr lang="da-DK" sz="2800" b="1" smtClean="0"/>
              <a:t>alert</a:t>
            </a:r>
            <a:r>
              <a:rPr lang="da-DK" sz="2800" smtClean="0"/>
              <a:t>, </a:t>
            </a:r>
            <a:r>
              <a:rPr lang="da-DK" sz="2800" b="1" smtClean="0"/>
              <a:t>btn</a:t>
            </a:r>
            <a:r>
              <a:rPr lang="da-DK" sz="2800" smtClean="0"/>
              <a:t>, </a:t>
            </a:r>
            <a:r>
              <a:rPr lang="da-DK" sz="2800" b="1" smtClean="0"/>
              <a:t>card</a:t>
            </a:r>
            <a:r>
              <a:rPr lang="da-DK" sz="2800" smtClean="0"/>
              <a:t>, etc..</a:t>
            </a:r>
          </a:p>
          <a:p>
            <a:pPr lvl="1"/>
            <a:r>
              <a:rPr lang="da-DK" sz="2800" smtClean="0"/>
              <a:t>Second-level classes: </a:t>
            </a:r>
            <a:r>
              <a:rPr lang="da-DK" sz="2800" b="1" smtClean="0"/>
              <a:t>alert-info</a:t>
            </a:r>
            <a:r>
              <a:rPr lang="da-DK" sz="2800" smtClean="0"/>
              <a:t>, </a:t>
            </a:r>
            <a:r>
              <a:rPr lang="da-DK" sz="2800" b="1" smtClean="0"/>
              <a:t>alert-danger</a:t>
            </a:r>
            <a:r>
              <a:rPr lang="da-DK" sz="2800" smtClean="0"/>
              <a:t>, </a:t>
            </a:r>
            <a:r>
              <a:rPr lang="da-DK" sz="2800" b="1" smtClean="0"/>
              <a:t>btn-dark</a:t>
            </a:r>
            <a:r>
              <a:rPr lang="da-DK" sz="2800" smtClean="0"/>
              <a:t>, </a:t>
            </a:r>
            <a:r>
              <a:rPr lang="da-DK" sz="2800" b="1" smtClean="0"/>
              <a:t>card-text</a:t>
            </a:r>
            <a:r>
              <a:rPr lang="da-DK" sz="2800" smtClean="0"/>
              <a:t>, etc.</a:t>
            </a:r>
          </a:p>
          <a:p>
            <a:pPr lvl="1"/>
            <a:r>
              <a:rPr lang="da-DK" sz="2800" smtClean="0"/>
              <a:t>Third-level classes: </a:t>
            </a:r>
            <a:r>
              <a:rPr lang="da-DK" sz="2800" b="1" smtClean="0"/>
              <a:t>form-control-lg</a:t>
            </a:r>
            <a:r>
              <a:rPr lang="da-DK" sz="2800" smtClean="0"/>
              <a:t>, </a:t>
            </a:r>
            <a:r>
              <a:rPr lang="da-DK" sz="2800" b="1" smtClean="0"/>
              <a:t>list-group-item</a:t>
            </a:r>
            <a:r>
              <a:rPr lang="da-DK" sz="2800" smtClean="0"/>
              <a:t>, etc.</a:t>
            </a:r>
            <a:endParaRPr lang="da-DK"/>
          </a:p>
          <a:p>
            <a:pPr lvl="1"/>
            <a:endParaRPr lang="da-DK" sz="280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3876" y="2434281"/>
            <a:ext cx="2059054" cy="176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93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Bootstrap, styling overview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23784" y="1825625"/>
            <a:ext cx="7955692" cy="4587532"/>
          </a:xfrm>
        </p:spPr>
        <p:txBody>
          <a:bodyPr>
            <a:normAutofit/>
          </a:bodyPr>
          <a:lstStyle/>
          <a:p>
            <a:r>
              <a:rPr lang="da-DK" sz="3200" smtClean="0"/>
              <a:t>Examples of how to read class names:</a:t>
            </a:r>
          </a:p>
          <a:p>
            <a:pPr lvl="1"/>
            <a:r>
              <a:rPr lang="da-DK" sz="2800" b="1" smtClean="0"/>
              <a:t>btn-info</a:t>
            </a:r>
            <a:r>
              <a:rPr lang="da-DK" sz="2800" smtClean="0"/>
              <a:t>: this is a button control, colored in the way ”info” elements are colored by default.</a:t>
            </a:r>
          </a:p>
          <a:p>
            <a:pPr lvl="1"/>
            <a:r>
              <a:rPr lang="da-DK" sz="2800" b="1"/>
              <a:t>card-text</a:t>
            </a:r>
            <a:r>
              <a:rPr lang="da-DK" sz="2800"/>
              <a:t>: this is </a:t>
            </a:r>
            <a:r>
              <a:rPr lang="da-DK" sz="2800"/>
              <a:t>the </a:t>
            </a:r>
            <a:r>
              <a:rPr lang="da-DK" sz="2800" smtClean="0"/>
              <a:t>main text of a Card control.</a:t>
            </a:r>
          </a:p>
          <a:p>
            <a:pPr lvl="1"/>
            <a:r>
              <a:rPr lang="da-DK" sz="2800" b="1" smtClean="0"/>
              <a:t>form-control-lg</a:t>
            </a:r>
            <a:r>
              <a:rPr lang="da-DK" sz="2800" smtClean="0"/>
              <a:t>: this is a control in a Form, and this styling only has effect om large-screen devices.</a:t>
            </a:r>
          </a:p>
          <a:p>
            <a:pPr lvl="1"/>
            <a:r>
              <a:rPr lang="da-DK" sz="2800"/>
              <a:t>Also </a:t>
            </a:r>
            <a:r>
              <a:rPr lang="da-DK" sz="2800"/>
              <a:t>see </a:t>
            </a:r>
            <a:endParaRPr lang="da-DK" sz="2800" smtClean="0"/>
          </a:p>
          <a:p>
            <a:pPr lvl="2"/>
            <a:r>
              <a:rPr lang="da-DK" smtClean="0">
                <a:hlinkClick r:id="rId2"/>
              </a:rPr>
              <a:t>https</a:t>
            </a:r>
            <a:r>
              <a:rPr lang="da-DK">
                <a:hlinkClick r:id="rId2"/>
              </a:rPr>
              <a:t>://</a:t>
            </a:r>
            <a:r>
              <a:rPr lang="da-DK" smtClean="0">
                <a:hlinkClick r:id="rId2"/>
              </a:rPr>
              <a:t>hackerthemes.com/bootstrap-cheatsheet</a:t>
            </a:r>
            <a:r>
              <a:rPr lang="da-DK" smtClean="0"/>
              <a:t> </a:t>
            </a:r>
            <a:endParaRPr lang="da-DK"/>
          </a:p>
          <a:p>
            <a:pPr lvl="1"/>
            <a:endParaRPr lang="da-DK" sz="280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3876" y="2434281"/>
            <a:ext cx="2059054" cy="176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00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What is Bootstrap?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23784" y="1825625"/>
            <a:ext cx="7263713" cy="4587532"/>
          </a:xfrm>
        </p:spPr>
        <p:txBody>
          <a:bodyPr>
            <a:normAutofit/>
          </a:bodyPr>
          <a:lstStyle/>
          <a:p>
            <a:r>
              <a:rPr lang="da-DK" sz="3200" smtClean="0"/>
              <a:t>Taken from </a:t>
            </a:r>
            <a:r>
              <a:rPr lang="da-DK" sz="3200" b="1" smtClean="0"/>
              <a:t>W3Schools</a:t>
            </a:r>
            <a:r>
              <a:rPr lang="da-DK" sz="3200" smtClean="0"/>
              <a:t>:</a:t>
            </a:r>
          </a:p>
          <a:p>
            <a:pPr lvl="1"/>
            <a:r>
              <a:rPr lang="en-US"/>
              <a:t>Bootstrap is a free </a:t>
            </a:r>
            <a:r>
              <a:rPr lang="en-US" u="sng"/>
              <a:t>front-end framework </a:t>
            </a:r>
            <a:r>
              <a:rPr lang="en-US"/>
              <a:t>for faster and easier web development</a:t>
            </a:r>
          </a:p>
          <a:p>
            <a:pPr lvl="1"/>
            <a:r>
              <a:rPr lang="en-US"/>
              <a:t>Bootstrap includes HTML and CSS based </a:t>
            </a:r>
            <a:r>
              <a:rPr lang="en-US" u="sng"/>
              <a:t>design templates</a:t>
            </a:r>
            <a:r>
              <a:rPr lang="en-US"/>
              <a:t> for typography, forms, buttons, tables, navigation, modals, image carousels and many other, as well as optional JavaScript plugins</a:t>
            </a:r>
          </a:p>
          <a:p>
            <a:pPr lvl="1"/>
            <a:r>
              <a:rPr lang="en-US"/>
              <a:t>Bootstrap also gives you the ability to easily create </a:t>
            </a:r>
            <a:r>
              <a:rPr lang="en-US" u="sng"/>
              <a:t>responsive </a:t>
            </a:r>
            <a:r>
              <a:rPr lang="en-US" u="sng" smtClean="0"/>
              <a:t>design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517" y="2180967"/>
            <a:ext cx="3091881" cy="265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38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What is Bootstrap?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23784" y="1825625"/>
            <a:ext cx="7838302" cy="4587532"/>
          </a:xfrm>
        </p:spPr>
        <p:txBody>
          <a:bodyPr>
            <a:normAutofit/>
          </a:bodyPr>
          <a:lstStyle/>
          <a:p>
            <a:r>
              <a:rPr lang="da-DK" sz="3200" smtClean="0"/>
              <a:t>My (humble) opinion</a:t>
            </a:r>
          </a:p>
          <a:p>
            <a:pPr lvl="1"/>
            <a:r>
              <a:rPr lang="en-US" smtClean="0"/>
              <a:t>It’s a </a:t>
            </a:r>
            <a:r>
              <a:rPr lang="en-US" u="sng" smtClean="0"/>
              <a:t>library</a:t>
            </a:r>
            <a:r>
              <a:rPr lang="en-US" smtClean="0"/>
              <a:t> more than a framework</a:t>
            </a:r>
          </a:p>
          <a:p>
            <a:pPr lvl="1"/>
            <a:r>
              <a:rPr lang="en-US" smtClean="0"/>
              <a:t>Main feature (for beginners) is a large library of CSS </a:t>
            </a:r>
            <a:r>
              <a:rPr lang="en-US" u="sng" smtClean="0"/>
              <a:t>style definitions</a:t>
            </a:r>
          </a:p>
          <a:p>
            <a:pPr lvl="1"/>
            <a:r>
              <a:rPr lang="en-US" smtClean="0"/>
              <a:t>A style definition is applied to an HTML element by </a:t>
            </a:r>
            <a:r>
              <a:rPr lang="en-US" u="sng" smtClean="0"/>
              <a:t>adding identifiers to the class attribute</a:t>
            </a:r>
          </a:p>
          <a:p>
            <a:pPr lvl="1"/>
            <a:r>
              <a:rPr lang="en-US" smtClean="0"/>
              <a:t>Bootstrap also includes a </a:t>
            </a:r>
            <a:r>
              <a:rPr lang="en-US" u="sng" smtClean="0"/>
              <a:t>default</a:t>
            </a:r>
            <a:r>
              <a:rPr lang="en-US" smtClean="0"/>
              <a:t>, browser-independent styling out-of-the-box (a “style reset”)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517" y="2180967"/>
            <a:ext cx="3091881" cy="265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72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Getting started with Bootstrap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23784" y="1825625"/>
            <a:ext cx="8159578" cy="4587532"/>
          </a:xfrm>
        </p:spPr>
        <p:txBody>
          <a:bodyPr>
            <a:normAutofit/>
          </a:bodyPr>
          <a:lstStyle/>
          <a:p>
            <a:r>
              <a:rPr lang="da-DK" sz="3200" smtClean="0"/>
              <a:t>Simplest way to get up-and-running:</a:t>
            </a:r>
            <a:endParaRPr lang="da-DK" sz="3200"/>
          </a:p>
          <a:p>
            <a:pPr lvl="1"/>
            <a:r>
              <a:rPr lang="da-DK" sz="2800" smtClean="0"/>
              <a:t>In the </a:t>
            </a:r>
            <a:r>
              <a:rPr lang="da-DK" sz="2800" b="1" smtClean="0"/>
              <a:t>&lt;head&gt; </a:t>
            </a:r>
            <a:r>
              <a:rPr lang="da-DK" sz="2800"/>
              <a:t>part of HTML document, include a reference </a:t>
            </a:r>
            <a:r>
              <a:rPr lang="da-DK" sz="2800"/>
              <a:t>to </a:t>
            </a:r>
            <a:r>
              <a:rPr lang="da-DK" sz="2800" smtClean="0"/>
              <a:t>Bootstrap 4 CSS library (downloaded or through a CDN – Content Delivery Network)</a:t>
            </a:r>
          </a:p>
          <a:p>
            <a:pPr lvl="1"/>
            <a:r>
              <a:rPr lang="da-DK" sz="2800" smtClean="0"/>
              <a:t>Also include references to a couple of JavaScript libraries</a:t>
            </a:r>
          </a:p>
          <a:p>
            <a:r>
              <a:rPr lang="da-DK" sz="3200" smtClean="0"/>
              <a:t>Can also be installed e.g. by NPM</a:t>
            </a:r>
            <a:endParaRPr lang="da-DK" sz="3200"/>
          </a:p>
          <a:p>
            <a:pPr lvl="1"/>
            <a:endParaRPr lang="da-DK" sz="280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3876" y="2434281"/>
            <a:ext cx="2059054" cy="176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92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Getting started with Bootstrap</a:t>
            </a:r>
            <a:endParaRPr lang="da-DK" b="1"/>
          </a:p>
        </p:txBody>
      </p:sp>
      <p:sp>
        <p:nvSpPr>
          <p:cNvPr id="5" name="Tekstfelt 4"/>
          <p:cNvSpPr txBox="1"/>
          <p:nvPr/>
        </p:nvSpPr>
        <p:spPr>
          <a:xfrm>
            <a:off x="920578" y="1797907"/>
            <a:ext cx="1088630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da-DK" sz="1400" b="1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da-DK" sz="1400" b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 b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  &lt;</a:t>
            </a:r>
            <a:r>
              <a:rPr lang="da-DK" sz="1400" b="1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da-DK" sz="1400" b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a-DK" sz="1400" b="1">
                <a:solidFill>
                  <a:srgbClr val="D4D4D4"/>
                </a:solidFill>
                <a:latin typeface="Consolas" panose="020B0609020204030204" pitchFamily="49" charset="0"/>
              </a:rPr>
              <a:t>Bootstrap 4 Empty Template</a:t>
            </a:r>
            <a:r>
              <a:rPr lang="da-DK" sz="1400" b="1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a-DK" sz="1400" b="1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da-DK" sz="1400" b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 b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  &lt;</a:t>
            </a:r>
            <a:r>
              <a:rPr lang="da-DK" sz="1400" b="1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da-DK" sz="1400" b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9CDCFE"/>
                </a:solidFill>
                <a:latin typeface="Consolas" panose="020B0609020204030204" pitchFamily="49" charset="0"/>
              </a:rPr>
              <a:t>charset</a:t>
            </a:r>
            <a:r>
              <a:rPr lang="da-DK" sz="1400" b="1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 b="1">
                <a:solidFill>
                  <a:srgbClr val="CE9178"/>
                </a:solidFill>
                <a:latin typeface="Consolas" panose="020B0609020204030204" pitchFamily="49" charset="0"/>
              </a:rPr>
              <a:t>"utf-8"</a:t>
            </a:r>
            <a:r>
              <a:rPr lang="da-DK" sz="1400" b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 b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  &lt;</a:t>
            </a:r>
            <a:r>
              <a:rPr lang="da-DK" sz="1400" b="1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da-DK" sz="1400" b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da-DK" sz="1400" b="1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 b="1">
                <a:solidFill>
                  <a:srgbClr val="CE9178"/>
                </a:solidFill>
                <a:latin typeface="Consolas" panose="020B0609020204030204" pitchFamily="49" charset="0"/>
              </a:rPr>
              <a:t>"viewport"</a:t>
            </a:r>
            <a:r>
              <a:rPr lang="da-DK" sz="1400" b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da-DK" sz="1400" b="1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 b="1">
                <a:solidFill>
                  <a:srgbClr val="CE9178"/>
                </a:solidFill>
                <a:latin typeface="Consolas" panose="020B0609020204030204" pitchFamily="49" charset="0"/>
              </a:rPr>
              <a:t>"width=device-width, initial-scale=1"</a:t>
            </a:r>
            <a:r>
              <a:rPr lang="da-DK" sz="1400" b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 b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  &lt;</a:t>
            </a:r>
            <a:r>
              <a:rPr lang="da-DK" sz="1400" b="1">
                <a:solidFill>
                  <a:srgbClr val="569CD6"/>
                </a:solidFill>
                <a:latin typeface="Consolas" panose="020B0609020204030204" pitchFamily="49" charset="0"/>
              </a:rPr>
              <a:t>link</a:t>
            </a:r>
            <a:r>
              <a:rPr lang="da-DK" sz="1400" b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9CDCFE"/>
                </a:solidFill>
                <a:latin typeface="Consolas" panose="020B0609020204030204" pitchFamily="49" charset="0"/>
              </a:rPr>
              <a:t>rel</a:t>
            </a:r>
            <a:r>
              <a:rPr lang="da-DK" sz="1400" b="1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 b="1">
                <a:solidFill>
                  <a:srgbClr val="CE9178"/>
                </a:solidFill>
                <a:latin typeface="Consolas" panose="020B0609020204030204" pitchFamily="49" charset="0"/>
              </a:rPr>
              <a:t>"stylesheet"</a:t>
            </a:r>
            <a:r>
              <a:rPr lang="da-DK" sz="1400" b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da-DK" sz="1400" b="1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 b="1">
                <a:solidFill>
                  <a:srgbClr val="CE9178"/>
                </a:solidFill>
                <a:latin typeface="Consolas" panose="020B0609020204030204" pitchFamily="49" charset="0"/>
              </a:rPr>
              <a:t>"https://maxcdn.bootstrapcdn.com/bootstrap/4.2.1/css/bootstrap.min.css"</a:t>
            </a:r>
            <a:r>
              <a:rPr lang="da-DK" sz="1400" b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 b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  &lt;</a:t>
            </a:r>
            <a:r>
              <a:rPr lang="da-DK" sz="1400" b="1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da-DK" sz="1400" b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da-DK" sz="1400" b="1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 b="1">
                <a:solidFill>
                  <a:srgbClr val="CE9178"/>
                </a:solidFill>
                <a:latin typeface="Consolas" panose="020B0609020204030204" pitchFamily="49" charset="0"/>
              </a:rPr>
              <a:t>"https://ajax.googleapis.com/ajax/libs/jquery/3.3.1/jquery.min.js"</a:t>
            </a:r>
            <a:r>
              <a:rPr lang="da-DK" sz="1400" b="1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da-DK" sz="1400" b="1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da-DK" sz="1400" b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 b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  &lt;</a:t>
            </a:r>
            <a:r>
              <a:rPr lang="da-DK" sz="1400" b="1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da-DK" sz="1400" b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da-DK" sz="1400" b="1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 b="1">
                <a:solidFill>
                  <a:srgbClr val="CE9178"/>
                </a:solidFill>
                <a:latin typeface="Consolas" panose="020B0609020204030204" pitchFamily="49" charset="0"/>
              </a:rPr>
              <a:t>"https://cdnjs.cloudflare.com/ajax/libs/popper.js/1.14.6/umd/popper.min.js"</a:t>
            </a:r>
            <a:r>
              <a:rPr lang="da-DK" sz="1400" b="1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da-DK" sz="1400" b="1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da-DK" sz="1400" b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 b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  &lt;</a:t>
            </a:r>
            <a:r>
              <a:rPr lang="da-DK" sz="1400" b="1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da-DK" sz="1400" b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da-DK" sz="1400" b="1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 b="1">
                <a:solidFill>
                  <a:srgbClr val="CE9178"/>
                </a:solidFill>
                <a:latin typeface="Consolas" panose="020B0609020204030204" pitchFamily="49" charset="0"/>
              </a:rPr>
              <a:t>"https://maxcdn.bootstrapcdn.com/bootstrap/4.2.1/js/bootstrap.min.js"</a:t>
            </a:r>
            <a:r>
              <a:rPr lang="da-DK" sz="1400" b="1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da-DK" sz="1400" b="1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da-DK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 b="1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a-DK" sz="1400" b="1" smtClean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da-DK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 b="1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da-DK" sz="1200"/>
          </a:p>
        </p:txBody>
      </p:sp>
    </p:spTree>
    <p:extLst>
      <p:ext uri="{BB962C8B-B14F-4D97-AF65-F5344CB8AC3E}">
        <p14:creationId xmlns:p14="http://schemas.microsoft.com/office/powerpoint/2010/main" val="115008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Getting started with Bootstrap</a:t>
            </a:r>
            <a:endParaRPr lang="da-DK" b="1"/>
          </a:p>
        </p:txBody>
      </p:sp>
      <p:sp>
        <p:nvSpPr>
          <p:cNvPr id="5" name="Tekstfelt 4"/>
          <p:cNvSpPr txBox="1"/>
          <p:nvPr/>
        </p:nvSpPr>
        <p:spPr>
          <a:xfrm>
            <a:off x="920578" y="1797907"/>
            <a:ext cx="1088630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da-DK" sz="1400" b="1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da-DK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da-DK" sz="1400" b="1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da-DK" sz="1400" b="1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da-DK" sz="1400" b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  &lt;</a:t>
            </a:r>
            <a:r>
              <a:rPr lang="da-DK" sz="1400" b="1" smtClean="0">
                <a:solidFill>
                  <a:srgbClr val="569CD6"/>
                </a:solidFill>
                <a:latin typeface="Consolas" panose="020B0609020204030204" pitchFamily="49" charset="0"/>
              </a:rPr>
              <a:t>link</a:t>
            </a:r>
            <a:r>
              <a:rPr lang="da-DK" sz="1400" b="1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9CDCFE"/>
                </a:solidFill>
                <a:latin typeface="Consolas" panose="020B0609020204030204" pitchFamily="49" charset="0"/>
              </a:rPr>
              <a:t>rel</a:t>
            </a:r>
            <a:r>
              <a:rPr lang="da-DK" sz="1400" b="1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 b="1" smtClean="0">
                <a:solidFill>
                  <a:srgbClr val="CE9178"/>
                </a:solidFill>
                <a:latin typeface="Consolas" panose="020B0609020204030204" pitchFamily="49" charset="0"/>
              </a:rPr>
              <a:t>"stylesheet"</a:t>
            </a:r>
            <a:r>
              <a:rPr lang="da-DK" sz="1400" b="1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da-DK" sz="1400" b="1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 b="1" smtClean="0">
                <a:solidFill>
                  <a:srgbClr val="CE9178"/>
                </a:solidFill>
                <a:latin typeface="Consolas" panose="020B0609020204030204" pitchFamily="49" charset="0"/>
              </a:rPr>
              <a:t>"https://maxcdn.bootstrapcdn.com/bootstrap/4.2.1/css/bootstrap.min.css"</a:t>
            </a:r>
            <a:r>
              <a:rPr lang="da-DK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 b="1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da-DK" sz="1400" b="1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da-DK" sz="1400" b="1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da-DK" sz="1400" b="1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a-DK" sz="1400" b="1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da-DK" sz="1400" b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 b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da-DK" sz="1200"/>
          </a:p>
        </p:txBody>
      </p:sp>
    </p:spTree>
    <p:extLst>
      <p:ext uri="{BB962C8B-B14F-4D97-AF65-F5344CB8AC3E}">
        <p14:creationId xmlns:p14="http://schemas.microsoft.com/office/powerpoint/2010/main" val="1736674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Getting started with Bootstrap</a:t>
            </a:r>
            <a:endParaRPr lang="da-DK" b="1"/>
          </a:p>
        </p:txBody>
      </p:sp>
      <p:sp>
        <p:nvSpPr>
          <p:cNvPr id="5" name="Tekstfelt 4"/>
          <p:cNvSpPr txBox="1"/>
          <p:nvPr/>
        </p:nvSpPr>
        <p:spPr>
          <a:xfrm>
            <a:off x="920578" y="1797907"/>
            <a:ext cx="1088630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da-DK" sz="1400" b="1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da-DK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da-DK" sz="1400" b="1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da-DK" sz="1400" b="1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da-DK" sz="1400" b="1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da-DK" sz="1400" b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  &lt;</a:t>
            </a:r>
            <a:r>
              <a:rPr lang="da-DK" sz="1400" b="1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da-DK" sz="1400" b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da-DK" sz="1400" b="1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 b="1">
                <a:solidFill>
                  <a:srgbClr val="CE9178"/>
                </a:solidFill>
                <a:latin typeface="Consolas" panose="020B0609020204030204" pitchFamily="49" charset="0"/>
              </a:rPr>
              <a:t>"https://ajax.googleapis.com/ajax/libs/jquery/3.3.1/jquery.min.js"</a:t>
            </a:r>
            <a:r>
              <a:rPr lang="da-DK" sz="1400" b="1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da-DK" sz="1400" b="1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da-DK" sz="1400" b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 b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  &lt;</a:t>
            </a:r>
            <a:r>
              <a:rPr lang="da-DK" sz="1400" b="1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da-DK" sz="1400" b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da-DK" sz="1400" b="1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 b="1">
                <a:solidFill>
                  <a:srgbClr val="CE9178"/>
                </a:solidFill>
                <a:latin typeface="Consolas" panose="020B0609020204030204" pitchFamily="49" charset="0"/>
              </a:rPr>
              <a:t>"https://cdnjs.cloudflare.com/ajax/libs/popper.js/1.14.6/umd/popper.min.js"</a:t>
            </a:r>
            <a:r>
              <a:rPr lang="da-DK" sz="1400" b="1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da-DK" sz="1400" b="1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da-DK" sz="1400" b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 b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  &lt;</a:t>
            </a:r>
            <a:r>
              <a:rPr lang="da-DK" sz="1400" b="1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da-DK" sz="1400" b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da-DK" sz="1400" b="1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 b="1">
                <a:solidFill>
                  <a:srgbClr val="CE9178"/>
                </a:solidFill>
                <a:latin typeface="Consolas" panose="020B0609020204030204" pitchFamily="49" charset="0"/>
              </a:rPr>
              <a:t>"https://maxcdn.bootstrapcdn.com/bootstrap/4.2.1/js/bootstrap.min.js"</a:t>
            </a:r>
            <a:r>
              <a:rPr lang="da-DK" sz="1400" b="1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da-DK" sz="1400" b="1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da-DK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 b="1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a-DK" sz="1400" b="1" smtClean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da-DK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 b="1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da-DK" sz="1200"/>
          </a:p>
        </p:txBody>
      </p:sp>
    </p:spTree>
    <p:extLst>
      <p:ext uri="{BB962C8B-B14F-4D97-AF65-F5344CB8AC3E}">
        <p14:creationId xmlns:p14="http://schemas.microsoft.com/office/powerpoint/2010/main" val="232986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Getting started with Bootstrap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23784" y="1825625"/>
            <a:ext cx="8159578" cy="4587532"/>
          </a:xfrm>
        </p:spPr>
        <p:txBody>
          <a:bodyPr>
            <a:normAutofit/>
          </a:bodyPr>
          <a:lstStyle/>
          <a:p>
            <a:r>
              <a:rPr lang="da-DK" sz="3200" smtClean="0"/>
              <a:t>Just by referencing the Bootstrap library, the default styling changes</a:t>
            </a:r>
          </a:p>
          <a:p>
            <a:r>
              <a:rPr lang="da-DK" sz="3200" smtClean="0"/>
              <a:t>Bootstrap performs a ”reset” (or ”reboot”) of element styling</a:t>
            </a:r>
          </a:p>
          <a:p>
            <a:pPr lvl="1"/>
            <a:r>
              <a:rPr lang="da-DK" sz="2000">
                <a:hlinkClick r:id="rId2"/>
              </a:rPr>
              <a:t>https://</a:t>
            </a:r>
            <a:r>
              <a:rPr lang="da-DK" sz="2000">
                <a:hlinkClick r:id="rId2"/>
              </a:rPr>
              <a:t>getbootstrap.com/docs/4.0/content/reboot</a:t>
            </a:r>
            <a:r>
              <a:rPr lang="da-DK" sz="2000" smtClean="0">
                <a:hlinkClick r:id="rId2"/>
              </a:rPr>
              <a:t>/</a:t>
            </a:r>
            <a:r>
              <a:rPr lang="da-DK" sz="2000" smtClean="0"/>
              <a:t> </a:t>
            </a:r>
            <a:endParaRPr lang="da-DK" sz="2000"/>
          </a:p>
          <a:p>
            <a:r>
              <a:rPr lang="da-DK" sz="3200" smtClean="0"/>
              <a:t>Try to create a small example, and see how it looks with and without the reference…</a:t>
            </a:r>
            <a:endParaRPr lang="da-DK" sz="3200"/>
          </a:p>
          <a:p>
            <a:pPr lvl="1"/>
            <a:endParaRPr lang="da-DK" sz="280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3876" y="2434281"/>
            <a:ext cx="2059054" cy="176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29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Bootstrap, styling with classes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23784" y="1825625"/>
            <a:ext cx="8517924" cy="4587532"/>
          </a:xfrm>
        </p:spPr>
        <p:txBody>
          <a:bodyPr>
            <a:normAutofit/>
          </a:bodyPr>
          <a:lstStyle/>
          <a:p>
            <a:r>
              <a:rPr lang="da-DK" sz="3200" smtClean="0"/>
              <a:t>Additional, explicit styling is done with </a:t>
            </a:r>
            <a:r>
              <a:rPr lang="da-DK" sz="3200" u="sng" smtClean="0"/>
              <a:t>classes</a:t>
            </a:r>
          </a:p>
          <a:p>
            <a:r>
              <a:rPr lang="da-DK" sz="3200" smtClean="0"/>
              <a:t>What does </a:t>
            </a:r>
            <a:r>
              <a:rPr lang="da-DK" sz="3200" i="1" smtClean="0"/>
              <a:t>”done with classes”</a:t>
            </a:r>
            <a:r>
              <a:rPr lang="da-DK" sz="3200" smtClean="0"/>
              <a:t> mean?</a:t>
            </a:r>
          </a:p>
          <a:p>
            <a:pPr lvl="1"/>
            <a:r>
              <a:rPr lang="da-DK" sz="2800" smtClean="0"/>
              <a:t>Bootstrap contains CSS style definitions</a:t>
            </a:r>
          </a:p>
          <a:p>
            <a:pPr lvl="1"/>
            <a:r>
              <a:rPr lang="da-DK" sz="2800" smtClean="0"/>
              <a:t>Style definitions target classes</a:t>
            </a:r>
          </a:p>
          <a:p>
            <a:pPr lvl="1"/>
            <a:r>
              <a:rPr lang="da-DK" sz="2800" smtClean="0"/>
              <a:t>We ”hook into” a style by adding the corresponding class name to the </a:t>
            </a:r>
            <a:r>
              <a:rPr lang="da-DK" sz="2800" b="1" smtClean="0"/>
              <a:t>class</a:t>
            </a:r>
            <a:r>
              <a:rPr lang="da-DK" sz="2800" smtClean="0"/>
              <a:t> attribute of the element we wish to style</a:t>
            </a:r>
          </a:p>
          <a:p>
            <a:pPr lvl="1"/>
            <a:r>
              <a:rPr lang="da-DK" sz="2800" smtClean="0"/>
              <a:t>The </a:t>
            </a:r>
            <a:r>
              <a:rPr lang="da-DK" sz="2800" b="1" smtClean="0"/>
              <a:t>class</a:t>
            </a:r>
            <a:r>
              <a:rPr lang="da-DK" sz="2800" smtClean="0"/>
              <a:t> attribute can refer to several classes</a:t>
            </a:r>
            <a:endParaRPr lang="da-DK" sz="2800"/>
          </a:p>
          <a:p>
            <a:pPr lvl="1"/>
            <a:endParaRPr lang="da-DK" sz="280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3876" y="2434281"/>
            <a:ext cx="2059054" cy="176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59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3449</TotalTime>
  <Words>689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Office-tema</vt:lpstr>
      <vt:lpstr>Bootstrap 4</vt:lpstr>
      <vt:lpstr>What is Bootstrap?</vt:lpstr>
      <vt:lpstr>What is Bootstrap?</vt:lpstr>
      <vt:lpstr>Getting started with Bootstrap</vt:lpstr>
      <vt:lpstr>Getting started with Bootstrap</vt:lpstr>
      <vt:lpstr>Getting started with Bootstrap</vt:lpstr>
      <vt:lpstr>Getting started with Bootstrap</vt:lpstr>
      <vt:lpstr>Getting started with Bootstrap</vt:lpstr>
      <vt:lpstr>Bootstrap, styling with classes</vt:lpstr>
      <vt:lpstr>Bootstrap, styling with classes</vt:lpstr>
      <vt:lpstr>Bootstrap, styling with classes</vt:lpstr>
      <vt:lpstr>Bootstrap, styling overview</vt:lpstr>
      <vt:lpstr>Bootstrap, styling overview</vt:lpstr>
      <vt:lpstr>Bootstrap, styling overview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Software Construction</dc:title>
  <dc:creator>Per Laursen</dc:creator>
  <cp:lastModifiedBy>Per Laursen</cp:lastModifiedBy>
  <cp:revision>101</cp:revision>
  <dcterms:created xsi:type="dcterms:W3CDTF">2018-12-07T10:20:59Z</dcterms:created>
  <dcterms:modified xsi:type="dcterms:W3CDTF">2019-02-04T14:33:43Z</dcterms:modified>
</cp:coreProperties>
</file>