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9" r:id="rId3"/>
    <p:sldId id="262" r:id="rId4"/>
    <p:sldId id="428" r:id="rId5"/>
    <p:sldId id="430" r:id="rId6"/>
    <p:sldId id="328" r:id="rId7"/>
    <p:sldId id="329" r:id="rId8"/>
    <p:sldId id="331" r:id="rId9"/>
    <p:sldId id="332" r:id="rId10"/>
    <p:sldId id="431" r:id="rId11"/>
    <p:sldId id="333" r:id="rId12"/>
    <p:sldId id="334" r:id="rId13"/>
    <p:sldId id="335" r:id="rId14"/>
    <p:sldId id="336" r:id="rId15"/>
    <p:sldId id="337" r:id="rId16"/>
    <p:sldId id="432" r:id="rId17"/>
    <p:sldId id="433" r:id="rId18"/>
    <p:sldId id="434" r:id="rId19"/>
    <p:sldId id="435" r:id="rId20"/>
    <p:sldId id="436" r:id="rId21"/>
    <p:sldId id="437" r:id="rId22"/>
    <p:sldId id="462" r:id="rId23"/>
    <p:sldId id="488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2" r:id="rId38"/>
    <p:sldId id="451" r:id="rId39"/>
    <p:sldId id="453" r:id="rId40"/>
    <p:sldId id="454" r:id="rId41"/>
    <p:sldId id="455" r:id="rId42"/>
    <p:sldId id="456" r:id="rId43"/>
    <p:sldId id="457" r:id="rId44"/>
    <p:sldId id="458" r:id="rId45"/>
    <p:sldId id="461" r:id="rId46"/>
    <p:sldId id="459" r:id="rId47"/>
    <p:sldId id="460" r:id="rId48"/>
    <p:sldId id="474" r:id="rId49"/>
    <p:sldId id="475" r:id="rId50"/>
    <p:sldId id="476" r:id="rId51"/>
    <p:sldId id="477" r:id="rId52"/>
    <p:sldId id="463" r:id="rId53"/>
    <p:sldId id="464" r:id="rId54"/>
    <p:sldId id="465" r:id="rId55"/>
    <p:sldId id="466" r:id="rId56"/>
    <p:sldId id="467" r:id="rId57"/>
    <p:sldId id="468" r:id="rId58"/>
    <p:sldId id="470" r:id="rId59"/>
    <p:sldId id="471" r:id="rId60"/>
    <p:sldId id="469" r:id="rId61"/>
    <p:sldId id="472" r:id="rId62"/>
    <p:sldId id="473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85" r:id="rId71"/>
    <p:sldId id="486" r:id="rId72"/>
    <p:sldId id="487" r:id="rId7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 autoAdjust="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11-04-2019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Angular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(version 7)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909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</a:t>
            </a:r>
            <a:r>
              <a:rPr lang="da-DK" sz="3200" smtClean="0"/>
              <a:t> folder expanded.</a:t>
            </a:r>
          </a:p>
          <a:p>
            <a:r>
              <a:rPr lang="da-DK" sz="3200" b="1" smtClean="0"/>
              <a:t>/src/app </a:t>
            </a:r>
            <a:r>
              <a:rPr lang="da-DK" sz="3200" smtClean="0"/>
              <a:t>folder expanded</a:t>
            </a:r>
          </a:p>
          <a:p>
            <a:r>
              <a:rPr lang="da-DK" sz="3200" smtClean="0"/>
              <a:t>We are (almost) only interested in the files in the </a:t>
            </a:r>
            <a:r>
              <a:rPr lang="da-DK" sz="3200" b="1" smtClean="0"/>
              <a:t>/src/app</a:t>
            </a:r>
            <a:r>
              <a:rPr lang="da-DK" sz="3200" smtClean="0"/>
              <a:t> folder</a:t>
            </a:r>
          </a:p>
          <a:p>
            <a:endParaRPr lang="da-DK" sz="3200" smtClean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ng serve -o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09" y="2826189"/>
            <a:ext cx="2570440" cy="357114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" y="3294540"/>
            <a:ext cx="7213772" cy="2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Angular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localhost:4200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3763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Initially, the application contains one component; the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b="1" smtClean="0"/>
              <a:t>spec.ts</a:t>
            </a:r>
            <a:r>
              <a:rPr lang="da-DK" sz="2800" smtClean="0"/>
              <a:t>. For testing; we will </a:t>
            </a:r>
            <a:r>
              <a:rPr lang="da-DK" sz="2800" u="sng" smtClean="0"/>
              <a:t>not</a:t>
            </a:r>
            <a:r>
              <a:rPr lang="da-DK" sz="2800" smtClean="0"/>
              <a:t> use this file in our components.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08" y="1690688"/>
            <a:ext cx="4330075" cy="41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initial content of </a:t>
            </a:r>
            <a:r>
              <a:rPr lang="da-DK" b="1" i="1" smtClean="0"/>
              <a:t>app.component.ts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5855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317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@Component </a:t>
            </a:r>
            <a:r>
              <a:rPr lang="da-DK" sz="3200" smtClean="0"/>
              <a:t>part is </a:t>
            </a:r>
            <a:r>
              <a:rPr lang="da-DK" sz="3200" u="sng" smtClean="0"/>
              <a:t>metadata</a:t>
            </a:r>
            <a:r>
              <a:rPr lang="da-DK" sz="3200" smtClean="0"/>
              <a:t> for the component</a:t>
            </a:r>
          </a:p>
          <a:p>
            <a:r>
              <a:rPr lang="da-DK" sz="3200" smtClean="0"/>
              <a:t>Called a </a:t>
            </a:r>
            <a:r>
              <a:rPr lang="da-DK" sz="3200" b="1" smtClean="0"/>
              <a:t>decorator</a:t>
            </a:r>
          </a:p>
          <a:p>
            <a:pPr lvl="1"/>
            <a:r>
              <a:rPr lang="da-DK" sz="2800" b="1" smtClean="0"/>
              <a:t>Selector</a:t>
            </a:r>
            <a:r>
              <a:rPr lang="da-DK" sz="2800" smtClean="0"/>
              <a:t>: the tag by which we can use the component</a:t>
            </a:r>
          </a:p>
          <a:p>
            <a:pPr lvl="1"/>
            <a:r>
              <a:rPr lang="da-DK" sz="2800" b="1" smtClean="0"/>
              <a:t>templateURLs</a:t>
            </a:r>
            <a:r>
              <a:rPr lang="da-DK" sz="2800" smtClean="0"/>
              <a:t> + </a:t>
            </a:r>
            <a:r>
              <a:rPr lang="da-DK" sz="2800" b="1" smtClean="0"/>
              <a:t>styleURLs</a:t>
            </a:r>
            <a:r>
              <a:rPr lang="da-DK" sz="2800" smtClean="0"/>
              <a:t>: references to component template and style definitions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765324" y="2283812"/>
            <a:ext cx="5325761" cy="32470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729153" y="3027405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4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index.html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4624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FirstApp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"image/x-icon"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"favicon.ico"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359244" y="4460789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2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app.modules.ts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087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229497" y="3317790"/>
            <a:ext cx="1637271" cy="6672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229497" y="4782065"/>
            <a:ext cx="2588741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34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main.ts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'./app/app.module'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da-DK" sz="1600"/>
          </a:p>
        </p:txBody>
      </p:sp>
      <p:sp>
        <p:nvSpPr>
          <p:cNvPr id="3" name="Afrundet rektangel 2"/>
          <p:cNvSpPr/>
          <p:nvPr/>
        </p:nvSpPr>
        <p:spPr>
          <a:xfrm>
            <a:off x="1023551" y="2749379"/>
            <a:ext cx="5130113" cy="32745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023551" y="4473146"/>
            <a:ext cx="5846806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6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of the illustrations are taken from Henrik Høltzer’s ”Angular PIXI-book”</a:t>
            </a:r>
          </a:p>
        </p:txBody>
      </p:sp>
    </p:spTree>
    <p:extLst>
      <p:ext uri="{BB962C8B-B14F-4D97-AF65-F5344CB8AC3E}">
        <p14:creationId xmlns:p14="http://schemas.microsoft.com/office/powerpoint/2010/main" val="453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Starting an App:</a:t>
            </a:r>
          </a:p>
          <a:p>
            <a:pPr lvl="1"/>
            <a:r>
              <a:rPr lang="da-DK" sz="2800" b="1" smtClean="0"/>
              <a:t>index.html</a:t>
            </a:r>
            <a:r>
              <a:rPr lang="da-DK" sz="2800" smtClean="0"/>
              <a:t> is served (as usual)</a:t>
            </a:r>
          </a:p>
          <a:p>
            <a:pPr lvl="1"/>
            <a:r>
              <a:rPr lang="da-DK" sz="2800" smtClean="0"/>
              <a:t>Will contain several .js imports, so js code is executed</a:t>
            </a:r>
          </a:p>
          <a:p>
            <a:pPr lvl="1"/>
            <a:r>
              <a:rPr lang="da-DK" sz="2800" smtClean="0"/>
              <a:t>Thereby, the code in </a:t>
            </a:r>
            <a:r>
              <a:rPr lang="da-DK" sz="2800" b="1" smtClean="0"/>
              <a:t>main.js</a:t>
            </a:r>
            <a:r>
              <a:rPr lang="da-DK" sz="2800" smtClean="0"/>
              <a:t> is executed</a:t>
            </a:r>
          </a:p>
          <a:p>
            <a:pPr lvl="1"/>
            <a:r>
              <a:rPr lang="da-DK" sz="2800" smtClean="0"/>
              <a:t>App is ”bootstrapped” with </a:t>
            </a:r>
            <a:r>
              <a:rPr lang="da-DK" sz="2800" b="1" smtClean="0"/>
              <a:t>AppComponent</a:t>
            </a:r>
            <a:r>
              <a:rPr lang="da-DK" sz="2800" smtClean="0"/>
              <a:t> as parameter</a:t>
            </a:r>
          </a:p>
          <a:p>
            <a:pPr lvl="1"/>
            <a:r>
              <a:rPr lang="da-DK" sz="2800" smtClean="0"/>
              <a:t>Selector for </a:t>
            </a:r>
            <a:r>
              <a:rPr lang="da-DK" sz="2800" b="1" smtClean="0"/>
              <a:t>AppComponent</a:t>
            </a:r>
            <a:r>
              <a:rPr lang="da-DK" sz="2800" smtClean="0"/>
              <a:t> is targeted with </a:t>
            </a:r>
            <a:r>
              <a:rPr lang="da-DK" sz="2800" b="1" smtClean="0"/>
              <a:t>&lt;app-root&gt;</a:t>
            </a:r>
          </a:p>
          <a:p>
            <a:pPr lvl="1"/>
            <a:r>
              <a:rPr lang="da-DK" sz="2800" b="1"/>
              <a:t>&lt;app-root&gt; </a:t>
            </a:r>
            <a:r>
              <a:rPr lang="da-DK" sz="2800" smtClean="0"/>
              <a:t>is replaced with content from the component template.</a:t>
            </a:r>
            <a:endParaRPr lang="da-DK" smtClean="0"/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027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6165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rarely – if ever – need to go into</a:t>
            </a:r>
          </a:p>
          <a:p>
            <a:pPr lvl="1"/>
            <a:r>
              <a:rPr lang="da-DK" sz="2800" b="1" smtClean="0"/>
              <a:t>index.html</a:t>
            </a:r>
          </a:p>
          <a:p>
            <a:pPr lvl="1"/>
            <a:r>
              <a:rPr lang="da-DK" sz="2800" b="1" smtClean="0"/>
              <a:t>main.ts</a:t>
            </a:r>
          </a:p>
          <a:p>
            <a:r>
              <a:rPr lang="da-DK" sz="3200" smtClean="0"/>
              <a:t>We may at times need to go into</a:t>
            </a:r>
          </a:p>
          <a:p>
            <a:pPr lvl="1"/>
            <a:r>
              <a:rPr lang="da-DK" sz="2800" b="1" smtClean="0"/>
              <a:t>app.modules.ts</a:t>
            </a:r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085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using Bootstrap for styling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2974975"/>
          </a:xfrm>
        </p:spPr>
        <p:txBody>
          <a:bodyPr>
            <a:normAutofit/>
          </a:bodyPr>
          <a:lstStyle/>
          <a:p>
            <a:r>
              <a:rPr lang="da-DK" sz="3200" smtClean="0"/>
              <a:t>Install </a:t>
            </a:r>
            <a:r>
              <a:rPr lang="da-DK" sz="3200" b="1" smtClean="0"/>
              <a:t>Bootstrap</a:t>
            </a:r>
            <a:r>
              <a:rPr lang="da-DK" sz="3200" smtClean="0"/>
              <a:t> in the application project as usual:</a:t>
            </a:r>
          </a:p>
          <a:p>
            <a:pPr lvl="1"/>
            <a:r>
              <a:rPr lang="da-DK" sz="2800" smtClean="0"/>
              <a:t>Open terminal window, go to app project folder</a:t>
            </a:r>
          </a:p>
          <a:p>
            <a:pPr lvl="1"/>
            <a:r>
              <a:rPr lang="da-DK" sz="2800"/>
              <a:t>R</a:t>
            </a:r>
            <a:r>
              <a:rPr lang="da-DK" sz="2800" smtClean="0"/>
              <a:t>un </a:t>
            </a:r>
            <a:r>
              <a:rPr lang="da-DK" sz="2800" b="1">
                <a:solidFill>
                  <a:srgbClr val="00B0F0"/>
                </a:solidFill>
              </a:rPr>
              <a:t>&gt; </a:t>
            </a:r>
            <a:r>
              <a:rPr lang="da-DK" sz="2800" b="1" smtClean="0">
                <a:solidFill>
                  <a:srgbClr val="00B0F0"/>
                </a:solidFill>
              </a:rPr>
              <a:t>npm install bootstrap jquery popper</a:t>
            </a:r>
            <a:endParaRPr lang="da-DK" sz="2800" smtClean="0"/>
          </a:p>
          <a:p>
            <a:r>
              <a:rPr lang="da-DK" sz="3200" smtClean="0"/>
              <a:t>Slightly tricky part:</a:t>
            </a:r>
          </a:p>
          <a:p>
            <a:pPr lvl="1"/>
            <a:r>
              <a:rPr lang="da-DK" sz="2800" smtClean="0"/>
              <a:t>Open the file </a:t>
            </a:r>
            <a:r>
              <a:rPr lang="da-DK" sz="2800" b="1" smtClean="0"/>
              <a:t>angular.json</a:t>
            </a:r>
            <a:r>
              <a:rPr lang="da-DK" sz="2800" smtClean="0"/>
              <a:t> at the root level</a:t>
            </a:r>
          </a:p>
          <a:p>
            <a:pPr lvl="1"/>
            <a:r>
              <a:rPr lang="da-DK" sz="2800" smtClean="0"/>
              <a:t>Around line 25-27, do this change (</a:t>
            </a:r>
            <a:r>
              <a:rPr lang="da-DK" sz="2800" u="sng" smtClean="0"/>
              <a:t>exactly</a:t>
            </a:r>
            <a:r>
              <a:rPr lang="da-DK" sz="2800" smtClean="0"/>
              <a:t> as below):</a:t>
            </a:r>
          </a:p>
          <a:p>
            <a:endParaRPr lang="da-DK" sz="280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39" y="5190738"/>
            <a:ext cx="6581775" cy="9620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5" y="5190738"/>
            <a:ext cx="3277795" cy="666365"/>
          </a:xfrm>
          <a:prstGeom prst="rect">
            <a:avLst/>
          </a:prstGeom>
        </p:spPr>
      </p:pic>
      <p:sp>
        <p:nvSpPr>
          <p:cNvPr id="6" name="Højrepil 5"/>
          <p:cNvSpPr/>
          <p:nvPr/>
        </p:nvSpPr>
        <p:spPr>
          <a:xfrm>
            <a:off x="4399005" y="5369011"/>
            <a:ext cx="729049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8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44" y="248937"/>
            <a:ext cx="7368176" cy="6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52912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create components ”manually”, BUT…</a:t>
            </a:r>
          </a:p>
          <a:p>
            <a:r>
              <a:rPr lang="da-DK" sz="3200" smtClean="0"/>
              <a:t>…MUCH easier to use tool!</a:t>
            </a:r>
          </a:p>
          <a:p>
            <a:r>
              <a:rPr lang="da-DK" sz="3200" smtClean="0"/>
              <a:t>For creating a new component named </a:t>
            </a:r>
            <a:r>
              <a:rPr lang="da-DK" sz="3200" b="1" smtClean="0"/>
              <a:t>FirstComp</a:t>
            </a:r>
            <a:r>
              <a:rPr lang="da-DK" sz="3200" smtClean="0"/>
              <a:t>, run the command </a:t>
            </a:r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ng </a:t>
            </a:r>
            <a:r>
              <a:rPr lang="da-DK" sz="3200" b="1" smtClean="0">
                <a:solidFill>
                  <a:srgbClr val="00B0F0"/>
                </a:solidFill>
              </a:rPr>
              <a:t>generate component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More handy version: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c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</a:p>
          <a:p>
            <a:r>
              <a:rPr lang="da-DK" sz="3200" smtClean="0"/>
              <a:t>Will create the new component in a folder named </a:t>
            </a:r>
            <a:r>
              <a:rPr lang="da-DK" sz="3200" b="1" smtClean="0"/>
              <a:t>FirstComp</a:t>
            </a:r>
            <a:r>
              <a:rPr lang="da-DK" sz="3200" smtClean="0"/>
              <a:t>, under </a:t>
            </a:r>
            <a:r>
              <a:rPr lang="da-DK" sz="3200" b="1" smtClean="0"/>
              <a:t>/src/app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970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50" y="1624914"/>
            <a:ext cx="4904387" cy="4677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/src/app/FirstComp</a:t>
            </a:r>
            <a:endParaRPr lang="da-DK" b="1" i="1"/>
          </a:p>
        </p:txBody>
      </p:sp>
      <p:sp>
        <p:nvSpPr>
          <p:cNvPr id="5" name="Afrundet rektangel 4"/>
          <p:cNvSpPr/>
          <p:nvPr/>
        </p:nvSpPr>
        <p:spPr>
          <a:xfrm>
            <a:off x="4040659" y="3274542"/>
            <a:ext cx="1964725" cy="13777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3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238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Using the tool </a:t>
            </a:r>
            <a:r>
              <a:rPr lang="da-DK" sz="3200" u="sng" smtClean="0"/>
              <a:t>also</a:t>
            </a:r>
            <a:r>
              <a:rPr lang="da-DK" sz="3200" smtClean="0"/>
              <a:t> adds the new component to declaration in </a:t>
            </a:r>
            <a:r>
              <a:rPr lang="da-DK" sz="3200" b="1" smtClean="0"/>
              <a:t>app.module.ts</a:t>
            </a:r>
            <a:r>
              <a:rPr lang="da-DK" sz="3200" smtClean="0"/>
              <a:t>!</a:t>
            </a:r>
            <a:endParaRPr lang="da-DK" sz="3200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795"/>
            <a:ext cx="4886758" cy="333340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7" y="3144623"/>
            <a:ext cx="3305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8924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A component is then </a:t>
            </a:r>
            <a:r>
              <a:rPr lang="da-DK" sz="3200" u="sng" smtClean="0"/>
              <a:t>used</a:t>
            </a:r>
            <a:r>
              <a:rPr lang="da-DK" sz="3200" smtClean="0"/>
              <a:t> by referring to it by its selector tag.</a:t>
            </a:r>
            <a:endParaRPr lang="da-DK" sz="3200" b="1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3090090"/>
            <a:ext cx="5717883" cy="32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creating a new component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3400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new component contains (primarily)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2864194"/>
            <a:ext cx="4646656" cy="18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6" y="461962"/>
            <a:ext cx="954910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Angular</a:t>
            </a:r>
            <a:r>
              <a:rPr lang="da-DK" sz="3200" smtClean="0"/>
              <a:t> is probably more a </a:t>
            </a:r>
            <a:r>
              <a:rPr lang="da-DK" sz="3200" u="sng" smtClean="0"/>
              <a:t>framework</a:t>
            </a:r>
            <a:r>
              <a:rPr lang="da-DK" sz="3200" smtClean="0"/>
              <a:t> than a library, since it dictates application structure in more detail than e.g. </a:t>
            </a:r>
            <a:r>
              <a:rPr lang="da-DK" sz="3200" b="1" smtClean="0"/>
              <a:t>React</a:t>
            </a:r>
            <a:r>
              <a:rPr lang="da-DK" sz="3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does not contain any data, usage is very easy; just use selector tag in parent component.</a:t>
            </a:r>
          </a:p>
          <a:p>
            <a:r>
              <a:rPr lang="da-DK" sz="3200" smtClean="0"/>
              <a:t>Rarely the case…</a:t>
            </a:r>
          </a:p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68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  <a:p>
            <a:r>
              <a:rPr lang="da-DK" sz="3200" smtClean="0"/>
              <a:t>Where will data be located? In the </a:t>
            </a:r>
            <a:r>
              <a:rPr lang="da-DK" sz="3200" b="1" smtClean="0"/>
              <a:t>TypeScript</a:t>
            </a:r>
            <a:r>
              <a:rPr lang="da-DK" sz="3200" smtClean="0"/>
              <a:t> class in the .ts file, as </a:t>
            </a:r>
            <a:r>
              <a:rPr lang="da-DK" sz="3200" b="1" smtClean="0"/>
              <a:t>properties</a:t>
            </a:r>
            <a:r>
              <a:rPr lang="da-DK" sz="3200" smtClean="0"/>
              <a:t>.</a:t>
            </a:r>
          </a:p>
          <a:p>
            <a:r>
              <a:rPr lang="da-DK" sz="3200" smtClean="0"/>
              <a:t>Class may also contain </a:t>
            </a:r>
            <a:r>
              <a:rPr lang="da-DK" sz="3200" b="1" smtClean="0"/>
              <a:t>methods</a:t>
            </a:r>
            <a:r>
              <a:rPr lang="da-DK" sz="3200" smtClean="0"/>
              <a:t>, which can be targeted with bindings as well</a:t>
            </a:r>
          </a:p>
          <a:p>
            <a:r>
              <a:rPr lang="da-DK" sz="3200" smtClean="0"/>
              <a:t>Two general categories of binding</a:t>
            </a:r>
          </a:p>
          <a:p>
            <a:pPr lvl="1"/>
            <a:r>
              <a:rPr lang="da-DK" sz="2800" b="1" smtClean="0"/>
              <a:t>Inside a component</a:t>
            </a:r>
            <a:r>
              <a:rPr lang="da-DK" sz="2800" smtClean="0"/>
              <a:t>: between class and template</a:t>
            </a:r>
          </a:p>
          <a:p>
            <a:pPr lvl="1"/>
            <a:r>
              <a:rPr lang="da-DK" sz="2800" b="1" smtClean="0"/>
              <a:t>Between parent and child components</a:t>
            </a:r>
            <a:endParaRPr lang="da-DK" b="1" smtClean="0"/>
          </a:p>
        </p:txBody>
      </p:sp>
    </p:spTree>
    <p:extLst>
      <p:ext uri="{BB962C8B-B14F-4D97-AF65-F5344CB8AC3E}">
        <p14:creationId xmlns:p14="http://schemas.microsoft.com/office/powerpoint/2010/main" val="3292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Types of binding</a:t>
            </a:r>
          </a:p>
          <a:p>
            <a:pPr lvl="1"/>
            <a:r>
              <a:rPr lang="da-DK" sz="2800" smtClean="0"/>
              <a:t>template interpolation</a:t>
            </a:r>
          </a:p>
          <a:p>
            <a:pPr lvl="1"/>
            <a:r>
              <a:rPr lang="da-DK" sz="2800" i="1" smtClean="0"/>
              <a:t>event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property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one-way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two-way</a:t>
            </a:r>
            <a:r>
              <a:rPr lang="da-DK" sz="2800" smtClean="0"/>
              <a:t> binding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17" y="2106312"/>
            <a:ext cx="4905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Template interpolation</a:t>
            </a:r>
          </a:p>
          <a:p>
            <a:pPr lvl="1"/>
            <a:r>
              <a:rPr lang="da-DK" sz="2800" smtClean="0"/>
              <a:t>In template, refer to a property using </a:t>
            </a:r>
            <a:r>
              <a:rPr lang="da-DK" sz="2800" b="1" smtClean="0"/>
              <a:t>{{…}}</a:t>
            </a:r>
            <a:r>
              <a:rPr lang="da-DK" sz="2800" smtClean="0"/>
              <a:t> syntax</a:t>
            </a:r>
          </a:p>
          <a:p>
            <a:pPr lvl="1"/>
            <a:r>
              <a:rPr lang="da-DK" sz="2800" b="1" smtClean="0"/>
              <a:t>{{</a:t>
            </a:r>
            <a:r>
              <a:rPr lang="da-DK" sz="2800" smtClean="0"/>
              <a:t> </a:t>
            </a:r>
            <a:r>
              <a:rPr lang="da-DK" sz="2800" i="1" smtClean="0"/>
              <a:t>nameOfProperty</a:t>
            </a:r>
            <a:r>
              <a:rPr lang="da-DK" sz="2800" smtClean="0"/>
              <a:t> </a:t>
            </a:r>
            <a:r>
              <a:rPr lang="da-DK" sz="2800" b="1" smtClean="0"/>
              <a:t>}}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04979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</a:t>
            </a:r>
          </a:p>
          <a:p>
            <a:pPr lvl="1"/>
            <a:r>
              <a:rPr lang="da-DK" sz="2800" smtClean="0"/>
              <a:t>We can bind a </a:t>
            </a:r>
            <a:r>
              <a:rPr lang="da-DK" sz="2800" u="sng" smtClean="0"/>
              <a:t>method</a:t>
            </a:r>
            <a:r>
              <a:rPr lang="da-DK" sz="2800" smtClean="0"/>
              <a:t> to an </a:t>
            </a:r>
            <a:r>
              <a:rPr lang="da-DK" sz="2800" u="sng" smtClean="0"/>
              <a:t>event</a:t>
            </a:r>
            <a:r>
              <a:rPr lang="da-DK" sz="2800" smtClean="0"/>
              <a:t> from an element in the template (e.g. a </a:t>
            </a:r>
            <a:r>
              <a:rPr lang="da-DK" sz="2800" i="1" smtClean="0"/>
              <a:t>button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Method is then an ”event-handler”, often named </a:t>
            </a:r>
            <a:r>
              <a:rPr lang="da-DK" sz="2800" i="1" smtClean="0"/>
              <a:t>On[nameOfEvent]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1546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Property binding (</a:t>
            </a:r>
            <a:r>
              <a:rPr lang="da-DK" sz="3200" b="1" smtClean="0"/>
              <a:t>@Input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parent component to child component.</a:t>
            </a:r>
          </a:p>
          <a:p>
            <a:pPr lvl="1"/>
            <a:r>
              <a:rPr lang="da-DK" sz="2800" smtClean="0"/>
              <a:t>In the </a:t>
            </a:r>
            <a:r>
              <a:rPr lang="da-DK" sz="2800" u="sng" smtClean="0"/>
              <a:t>parent</a:t>
            </a:r>
            <a:r>
              <a:rPr lang="da-DK" sz="2800" smtClean="0"/>
              <a:t> component, we use the below syntax in the tag for the </a:t>
            </a:r>
            <a:r>
              <a:rPr lang="da-DK" sz="2800" u="sng" smtClean="0"/>
              <a:t>child</a:t>
            </a:r>
            <a:r>
              <a:rPr lang="da-DK" sz="2800" smtClean="0"/>
              <a:t> component:</a:t>
            </a:r>
          </a:p>
          <a:p>
            <a:pPr lvl="1"/>
            <a:r>
              <a:rPr lang="da-DK" sz="2800" i="1" smtClean="0"/>
              <a:t>[childProp]=”parentProp”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Child property must be decorated with </a:t>
            </a:r>
            <a:r>
              <a:rPr lang="da-DK" sz="2800" b="1" smtClean="0"/>
              <a:t>@Input()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9" y="2003002"/>
            <a:ext cx="5408784" cy="33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65976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 (</a:t>
            </a:r>
            <a:r>
              <a:rPr lang="da-DK" sz="3200" b="1" smtClean="0"/>
              <a:t>@Output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child component to parent component.</a:t>
            </a:r>
          </a:p>
          <a:p>
            <a:pPr lvl="1"/>
            <a:r>
              <a:rPr lang="da-DK" sz="2800" smtClean="0"/>
              <a:t>A bit more involved…</a:t>
            </a:r>
          </a:p>
          <a:p>
            <a:pPr lvl="1"/>
            <a:r>
              <a:rPr lang="da-DK" sz="2800" smtClean="0"/>
              <a:t>In order to notify parent component of e.g. an updated property value, the child component must emit an ”event”.</a:t>
            </a:r>
          </a:p>
        </p:txBody>
      </p:sp>
    </p:spTree>
    <p:extLst>
      <p:ext uri="{BB962C8B-B14F-4D97-AF65-F5344CB8AC3E}">
        <p14:creationId xmlns:p14="http://schemas.microsoft.com/office/powerpoint/2010/main" val="4079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204256" cy="3988229"/>
          </a:xfrm>
        </p:spPr>
        <p:txBody>
          <a:bodyPr>
            <a:normAutofit/>
          </a:bodyPr>
          <a:lstStyle/>
          <a:p>
            <a:r>
              <a:rPr lang="da-DK" sz="3200" smtClean="0"/>
              <a:t>In child</a:t>
            </a:r>
          </a:p>
          <a:p>
            <a:pPr lvl="1"/>
            <a:r>
              <a:rPr lang="da-DK" sz="2000" smtClean="0"/>
              <a:t>Child component defines a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.</a:t>
            </a:r>
          </a:p>
          <a:p>
            <a:pPr lvl="1"/>
            <a:r>
              <a:rPr lang="da-DK" sz="2000" b="1" smtClean="0">
                <a:solidFill>
                  <a:srgbClr val="FF0000"/>
                </a:solidFill>
              </a:rPr>
              <a:t>NB:</a:t>
            </a:r>
            <a:r>
              <a:rPr lang="da-DK" sz="2000" smtClean="0"/>
              <a:t> Property must be decorated with the </a:t>
            </a:r>
            <a:r>
              <a:rPr lang="da-DK" sz="2000" b="1" smtClean="0"/>
              <a:t>@Output() </a:t>
            </a:r>
            <a:r>
              <a:rPr lang="da-DK" sz="2000" smtClean="0"/>
              <a:t>decorator</a:t>
            </a:r>
          </a:p>
          <a:p>
            <a:pPr lvl="1"/>
            <a:r>
              <a:rPr lang="da-DK" sz="2000" smtClean="0"/>
              <a:t>Child component implements a </a:t>
            </a:r>
            <a:r>
              <a:rPr lang="da-DK" sz="2000" u="sng" smtClean="0"/>
              <a:t>method</a:t>
            </a:r>
            <a:r>
              <a:rPr lang="da-DK" sz="2000" smtClean="0"/>
              <a:t> which will </a:t>
            </a:r>
            <a:r>
              <a:rPr lang="da-DK" sz="2000" u="sng" smtClean="0"/>
              <a:t>emit</a:t>
            </a:r>
            <a:r>
              <a:rPr lang="da-DK" sz="2000" smtClean="0"/>
              <a:t> the event.</a:t>
            </a:r>
          </a:p>
          <a:p>
            <a:pPr lvl="1"/>
            <a:r>
              <a:rPr lang="da-DK" sz="2000" smtClean="0"/>
              <a:t>Emitting method is called when relevant, and takes a </a:t>
            </a:r>
            <a:r>
              <a:rPr lang="da-DK" sz="2000" u="sng" smtClean="0"/>
              <a:t>value</a:t>
            </a:r>
            <a:r>
              <a:rPr lang="da-DK" sz="2000" smtClean="0"/>
              <a:t> as argument</a:t>
            </a:r>
          </a:p>
          <a:p>
            <a:pPr lvl="1"/>
            <a:r>
              <a:rPr lang="da-DK" sz="2000" smtClean="0"/>
              <a:t>The value may be of any relevant type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526426" y="1690688"/>
            <a:ext cx="5175423" cy="41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smtClean="0"/>
              <a:t>In parent</a:t>
            </a:r>
          </a:p>
          <a:p>
            <a:pPr lvl="1"/>
            <a:r>
              <a:rPr lang="da-DK" sz="2000" smtClean="0"/>
              <a:t>In template, the parent defines an </a:t>
            </a:r>
            <a:r>
              <a:rPr lang="da-DK" sz="2000" u="sng" smtClean="0"/>
              <a:t>event binding</a:t>
            </a:r>
            <a:r>
              <a:rPr lang="da-DK" sz="2000" smtClean="0"/>
              <a:t> in the child tag.</a:t>
            </a:r>
          </a:p>
          <a:p>
            <a:pPr lvl="1"/>
            <a:r>
              <a:rPr lang="da-DK" sz="2000" smtClean="0"/>
              <a:t>The event binding binds to the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 defined in the </a:t>
            </a:r>
            <a:r>
              <a:rPr lang="da-DK" sz="2000" u="sng" smtClean="0"/>
              <a:t>child</a:t>
            </a:r>
            <a:r>
              <a:rPr lang="da-DK" sz="2000" smtClean="0"/>
              <a:t> component</a:t>
            </a:r>
          </a:p>
          <a:p>
            <a:pPr lvl="1"/>
            <a:r>
              <a:rPr lang="da-DK" sz="2000" smtClean="0"/>
              <a:t>The binding binds to a method defined in the </a:t>
            </a:r>
            <a:r>
              <a:rPr lang="da-DK" sz="2000" u="sng" smtClean="0"/>
              <a:t>parent</a:t>
            </a:r>
            <a:r>
              <a:rPr lang="da-DK" sz="2000" smtClean="0"/>
              <a:t>, which is called with the argu-ment provided by the child</a:t>
            </a:r>
          </a:p>
          <a:p>
            <a:pPr lvl="1"/>
            <a:r>
              <a:rPr lang="da-DK" sz="2000" smtClean="0"/>
              <a:t>The bound-to method in the parent does what it needs to do…</a:t>
            </a:r>
          </a:p>
        </p:txBody>
      </p:sp>
    </p:spTree>
    <p:extLst>
      <p:ext uri="{BB962C8B-B14F-4D97-AF65-F5344CB8AC3E}">
        <p14:creationId xmlns:p14="http://schemas.microsoft.com/office/powerpoint/2010/main" val="169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35" y="1785551"/>
            <a:ext cx="8074930" cy="47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933304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Two-way data binding</a:t>
            </a:r>
          </a:p>
          <a:p>
            <a:pPr lvl="1"/>
            <a:r>
              <a:rPr lang="da-DK" sz="2800" smtClean="0"/>
              <a:t>When is it relevant? When e.g. an input form is used to received data from the user.</a:t>
            </a:r>
          </a:p>
          <a:p>
            <a:pPr lvl="1"/>
            <a:r>
              <a:rPr lang="da-DK" sz="2800" smtClean="0"/>
              <a:t>Data needs to be ”pushed” from the form into the component</a:t>
            </a:r>
          </a:p>
          <a:p>
            <a:pPr lvl="1"/>
            <a:r>
              <a:rPr lang="da-DK" sz="2800" smtClean="0"/>
              <a:t>Uses the ”banana-in-a-box” syntax: </a:t>
            </a:r>
            <a:r>
              <a:rPr lang="da-DK" sz="2800" b="1" smtClean="0"/>
              <a:t>[(ngModel)]=”propName”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5" y="2347783"/>
            <a:ext cx="5002047" cy="23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19548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unit of functionality is a </a:t>
            </a:r>
            <a:r>
              <a:rPr lang="da-DK" sz="3200" b="1" smtClean="0"/>
              <a:t>component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module</a:t>
            </a:r>
            <a:r>
              <a:rPr lang="da-DK" sz="3200" smtClean="0"/>
              <a:t> consists of a set of components; your own App is (usually) a single module</a:t>
            </a:r>
            <a:endParaRPr lang="da-DK" sz="2800" smtClean="0"/>
          </a:p>
          <a:p>
            <a:r>
              <a:rPr lang="da-DK" sz="3200" smtClean="0"/>
              <a:t>A component is made up of a set of files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template</a:t>
            </a:r>
            <a:r>
              <a:rPr lang="da-DK" sz="2800" smtClean="0"/>
              <a:t> file: contains HTML-like markup defining the </a:t>
            </a:r>
            <a:r>
              <a:rPr lang="da-DK" sz="2800" u="sng" smtClean="0"/>
              <a:t>presentation</a:t>
            </a:r>
            <a:r>
              <a:rPr lang="da-DK" sz="2800" smtClean="0"/>
              <a:t> of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class</a:t>
            </a:r>
            <a:r>
              <a:rPr lang="da-DK" sz="2800" smtClean="0"/>
              <a:t> file: contain a TypeScript class defining the </a:t>
            </a:r>
            <a:r>
              <a:rPr lang="da-DK" sz="2800" u="sng" smtClean="0"/>
              <a:t>logic</a:t>
            </a:r>
            <a:r>
              <a:rPr lang="da-DK" sz="2800" smtClean="0"/>
              <a:t> for the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style</a:t>
            </a:r>
            <a:r>
              <a:rPr lang="da-DK" sz="2800" smtClean="0"/>
              <a:t> file: contains component-specific CSS </a:t>
            </a:r>
            <a:r>
              <a:rPr lang="da-DK" sz="2800" u="sng" smtClean="0"/>
              <a:t>styling</a:t>
            </a:r>
            <a:r>
              <a:rPr lang="da-DK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1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service</a:t>
            </a:r>
            <a:r>
              <a:rPr lang="da-DK" sz="3200" smtClean="0"/>
              <a:t> is just a </a:t>
            </a:r>
            <a:r>
              <a:rPr lang="da-DK" sz="3200" b="1" smtClean="0"/>
              <a:t>TypeScript</a:t>
            </a:r>
            <a:r>
              <a:rPr lang="da-DK" sz="3200" smtClean="0"/>
              <a:t> class, which contains some sort of functionality we which to share </a:t>
            </a:r>
            <a:r>
              <a:rPr lang="da-DK" sz="3200" u="sng" smtClean="0"/>
              <a:t>across</a:t>
            </a:r>
            <a:r>
              <a:rPr lang="da-DK" sz="3200" smtClean="0"/>
              <a:t> components.</a:t>
            </a:r>
          </a:p>
          <a:p>
            <a:r>
              <a:rPr lang="da-DK" sz="3200" smtClean="0"/>
              <a:t>Services can be seen as a form of ”model layer” for an Angular app, whereas components are more like the ”view-model layer”</a:t>
            </a:r>
          </a:p>
          <a:p>
            <a:r>
              <a:rPr lang="da-DK" sz="3200" smtClean="0"/>
              <a:t>Services can contain </a:t>
            </a:r>
            <a:r>
              <a:rPr lang="da-DK" sz="3200" u="sng" smtClean="0"/>
              <a:t>model data</a:t>
            </a:r>
            <a:r>
              <a:rPr lang="da-DK" sz="3200" smtClean="0"/>
              <a:t> and/or </a:t>
            </a:r>
            <a:r>
              <a:rPr lang="da-DK" sz="3200" u="sng" smtClean="0"/>
              <a:t>business logic methods</a:t>
            </a:r>
            <a:r>
              <a:rPr lang="da-DK" sz="3200" smtClean="0"/>
              <a:t>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3768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Services which </a:t>
            </a:r>
            <a:r>
              <a:rPr lang="da-DK" sz="3200" u="sng" smtClean="0"/>
              <a:t>only</a:t>
            </a:r>
            <a:r>
              <a:rPr lang="da-DK" sz="3200" smtClean="0"/>
              <a:t> contain methods – i.e. no properties, and thus no state – are simple to use</a:t>
            </a:r>
          </a:p>
          <a:p>
            <a:r>
              <a:rPr lang="da-DK" sz="3200" smtClean="0"/>
              <a:t>Services which (also) contain data are a bit more complex to manage.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233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7764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service can be </a:t>
            </a:r>
            <a:r>
              <a:rPr lang="da-DK" sz="3200" u="sng" smtClean="0"/>
              <a:t>created</a:t>
            </a:r>
            <a:r>
              <a:rPr lang="da-DK" sz="3200" smtClean="0"/>
              <a:t> using the Angular CLI:</a:t>
            </a:r>
          </a:p>
          <a:p>
            <a:r>
              <a:rPr lang="da-DK" sz="3200" smtClean="0"/>
              <a:t>Run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s </a:t>
            </a:r>
            <a:r>
              <a:rPr lang="da-DK" sz="3200" b="1" i="1" smtClean="0">
                <a:solidFill>
                  <a:srgbClr val="00B0F0"/>
                </a:solidFill>
              </a:rPr>
              <a:t>nameOfService</a:t>
            </a:r>
            <a:endParaRPr lang="da-DK" sz="3200" i="1" smtClean="0"/>
          </a:p>
          <a:p>
            <a:r>
              <a:rPr lang="da-DK" sz="3200" smtClean="0"/>
              <a:t>Will create the file </a:t>
            </a:r>
            <a:r>
              <a:rPr lang="da-DK" sz="3200" b="1" smtClean="0"/>
              <a:t>nameOfService.service.ts</a:t>
            </a:r>
            <a:r>
              <a:rPr lang="da-DK" sz="3200" smtClean="0"/>
              <a:t>, in the </a:t>
            </a:r>
            <a:r>
              <a:rPr lang="da-DK" sz="3200" b="1" smtClean="0"/>
              <a:t>/src/app </a:t>
            </a:r>
            <a:r>
              <a:rPr lang="da-DK" sz="3200" smtClean="0"/>
              <a:t>folder.</a:t>
            </a:r>
          </a:p>
          <a:p>
            <a:r>
              <a:rPr lang="da-DK" sz="3200" smtClean="0"/>
              <a:t>Service class is decorated with the </a:t>
            </a:r>
            <a:r>
              <a:rPr lang="da-DK" sz="3200" b="1" smtClean="0"/>
              <a:t>@Injectable </a:t>
            </a:r>
            <a:r>
              <a:rPr lang="da-DK" sz="3200" smtClean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982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firstService.service.ts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providedIn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1296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434039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 service is </a:t>
            </a:r>
            <a:r>
              <a:rPr lang="da-DK" sz="3200" u="sng" smtClean="0"/>
              <a:t>not</a:t>
            </a:r>
            <a:r>
              <a:rPr lang="da-DK" sz="3200" smtClean="0"/>
              <a:t> used by directly creating new objects of the service class type!</a:t>
            </a:r>
          </a:p>
          <a:p>
            <a:r>
              <a:rPr lang="da-DK" sz="3200" smtClean="0"/>
              <a:t>Instead, service objects are </a:t>
            </a:r>
            <a:r>
              <a:rPr lang="da-DK" sz="3200" u="sng" smtClean="0"/>
              <a:t>injected</a:t>
            </a:r>
            <a:r>
              <a:rPr lang="da-DK" sz="3200" smtClean="0"/>
              <a:t> into components</a:t>
            </a:r>
          </a:p>
          <a:p>
            <a:r>
              <a:rPr lang="da-DK" sz="3200" smtClean="0"/>
              <a:t>First step is to register the service as a ”provider” at a proper level in the component tree; often we will just register it at the ”root” of the component tree.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All components will now share </a:t>
            </a:r>
            <a:r>
              <a:rPr lang="da-DK" sz="3200" u="sng" smtClean="0"/>
              <a:t>the same instance </a:t>
            </a:r>
            <a:r>
              <a:rPr lang="da-DK" sz="3200" smtClean="0"/>
              <a:t>of the service object! </a:t>
            </a:r>
          </a:p>
        </p:txBody>
      </p:sp>
    </p:spTree>
    <p:extLst>
      <p:ext uri="{BB962C8B-B14F-4D97-AF65-F5344CB8AC3E}">
        <p14:creationId xmlns:p14="http://schemas.microsoft.com/office/powerpoint/2010/main" val="1304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4" y="1755947"/>
            <a:ext cx="7639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FirstCompComponent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'./first-comp/first-comp.component'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'./first-service.service'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FirstCompComponent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023551" y="3070653"/>
            <a:ext cx="626075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1" y="5193956"/>
            <a:ext cx="359787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22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2085289"/>
          </a:xfrm>
        </p:spPr>
        <p:txBody>
          <a:bodyPr>
            <a:normAutofit/>
          </a:bodyPr>
          <a:lstStyle/>
          <a:p>
            <a:r>
              <a:rPr lang="da-DK" sz="3200" smtClean="0"/>
              <a:t>When service is registered, component can now use the (shared) service object.</a:t>
            </a:r>
          </a:p>
          <a:p>
            <a:r>
              <a:rPr lang="da-DK" sz="3200" smtClean="0"/>
              <a:t>Service object is now a parameter to component class constructor (service class must also be imported):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24697" y="4378283"/>
            <a:ext cx="964650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FirstCompComponent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theService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</a:t>
            </a:r>
            <a:r>
              <a:rPr lang="da-DK" sz="3200" b="1" smtClean="0"/>
              <a:t>directives</a:t>
            </a:r>
            <a:r>
              <a:rPr lang="da-DK" sz="3200" smtClean="0"/>
              <a:t> can be used to control the HTML generation based on the component template.</a:t>
            </a:r>
          </a:p>
          <a:p>
            <a:r>
              <a:rPr lang="da-DK" sz="3200" smtClean="0"/>
              <a:t>Directives are applied to a tag in the template</a:t>
            </a:r>
          </a:p>
          <a:p>
            <a:r>
              <a:rPr lang="da-DK" sz="3200" smtClean="0"/>
              <a:t>Most common are two </a:t>
            </a:r>
            <a:r>
              <a:rPr lang="da-DK" sz="3200" b="1" smtClean="0"/>
              <a:t>structural</a:t>
            </a:r>
            <a:r>
              <a:rPr lang="da-DK" sz="3200" smtClean="0"/>
              <a:t> directives</a:t>
            </a:r>
          </a:p>
          <a:p>
            <a:pPr lvl="1"/>
            <a:r>
              <a:rPr lang="da-DK" sz="2800" b="1" smtClean="0"/>
              <a:t>*ngIf</a:t>
            </a:r>
            <a:r>
              <a:rPr lang="da-DK" sz="2800" smtClean="0"/>
              <a:t>: conditional generation of HTML element</a:t>
            </a:r>
          </a:p>
          <a:p>
            <a:pPr lvl="1"/>
            <a:r>
              <a:rPr lang="da-DK" sz="2800" b="1" smtClean="0"/>
              <a:t>*ngFor</a:t>
            </a:r>
            <a:r>
              <a:rPr lang="da-DK" sz="2800" smtClean="0"/>
              <a:t>: generation of multiple instances of HTML element.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5773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1720764"/>
          </a:xfrm>
        </p:spPr>
        <p:txBody>
          <a:bodyPr>
            <a:normAutofit/>
          </a:bodyPr>
          <a:lstStyle/>
          <a:p>
            <a:r>
              <a:rPr lang="da-DK" sz="3200" b="1" smtClean="0"/>
              <a:t>*ngIf</a:t>
            </a:r>
            <a:r>
              <a:rPr lang="da-DK" sz="3200" smtClean="0"/>
              <a:t>: conditional generation of HTML element</a:t>
            </a:r>
          </a:p>
          <a:p>
            <a:r>
              <a:rPr lang="da-DK" sz="3200" smtClean="0"/>
              <a:t>Example: class contains </a:t>
            </a:r>
            <a:r>
              <a:rPr lang="da-DK" sz="3200" b="1" smtClean="0"/>
              <a:t>movie</a:t>
            </a:r>
            <a:r>
              <a:rPr lang="da-DK" sz="3200" smtClean="0"/>
              <a:t> property; only render if movie is not </a:t>
            </a:r>
            <a:r>
              <a:rPr lang="da-DK" sz="3200" i="1" smtClean="0"/>
              <a:t>null</a:t>
            </a:r>
            <a:r>
              <a:rPr lang="da-DK" sz="3200" smtClean="0"/>
              <a:t>.</a:t>
            </a:r>
          </a:p>
          <a:p>
            <a:endParaRPr lang="da-DK" sz="3200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9" y="3871656"/>
            <a:ext cx="9646508" cy="14157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*ngIf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"movie"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Title: {{movie.Title}}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Year: {{movie.Year}}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44" y="248937"/>
            <a:ext cx="7368176" cy="6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424985" cy="2227391"/>
          </a:xfrm>
        </p:spPr>
        <p:txBody>
          <a:bodyPr>
            <a:normAutofit/>
          </a:bodyPr>
          <a:lstStyle/>
          <a:p>
            <a:r>
              <a:rPr lang="da-DK" sz="3200" b="1" smtClean="0"/>
              <a:t>*ngFor</a:t>
            </a:r>
            <a:r>
              <a:rPr lang="da-DK" sz="3200" smtClean="0"/>
              <a:t>: generation of multiple instances of HTML element.</a:t>
            </a:r>
          </a:p>
          <a:p>
            <a:r>
              <a:rPr lang="da-DK" sz="3200" smtClean="0"/>
              <a:t>Very useful whenever we need to render a collection.</a:t>
            </a:r>
          </a:p>
          <a:p>
            <a:r>
              <a:rPr lang="da-DK" sz="3200" smtClean="0"/>
              <a:t>In the template, we specify an iteration over a collection property from the class</a:t>
            </a:r>
            <a:endParaRPr lang="da-DK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9" y="4402997"/>
            <a:ext cx="964650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"let movie of movies"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click)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"onSelect(movie)"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{{movie.Title}}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{{movie.Year}}</a:t>
            </a: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245973" y="4402998"/>
            <a:ext cx="2868827" cy="28021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2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directives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75358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also contains </a:t>
            </a:r>
            <a:r>
              <a:rPr lang="da-DK" sz="3200" b="1" smtClean="0"/>
              <a:t>attribute</a:t>
            </a:r>
            <a:r>
              <a:rPr lang="da-DK" sz="3200" smtClean="0"/>
              <a:t> directives</a:t>
            </a:r>
          </a:p>
          <a:p>
            <a:pPr lvl="1"/>
            <a:r>
              <a:rPr lang="da-DK" sz="2800" b="1" smtClean="0"/>
              <a:t>ngClass</a:t>
            </a:r>
            <a:r>
              <a:rPr lang="da-DK" sz="2800" smtClean="0"/>
              <a:t>: sets the </a:t>
            </a:r>
            <a:r>
              <a:rPr lang="da-DK" sz="2800" b="1" smtClean="0"/>
              <a:t>class</a:t>
            </a:r>
            <a:r>
              <a:rPr lang="da-DK" sz="2800" smtClean="0"/>
              <a:t> attribute on an element, if a condition is true.</a:t>
            </a:r>
          </a:p>
          <a:p>
            <a:pPr lvl="1"/>
            <a:r>
              <a:rPr lang="da-DK" sz="2800" b="1" smtClean="0"/>
              <a:t>ngStyle</a:t>
            </a:r>
            <a:r>
              <a:rPr lang="da-DK" sz="2800" smtClean="0"/>
              <a:t>: </a:t>
            </a:r>
            <a:r>
              <a:rPr lang="da-DK" sz="2800"/>
              <a:t>sets the </a:t>
            </a:r>
            <a:r>
              <a:rPr lang="da-DK" sz="2800" smtClean="0"/>
              <a:t>s</a:t>
            </a:r>
            <a:r>
              <a:rPr lang="da-DK" sz="2800" b="1" smtClean="0"/>
              <a:t>tyle</a:t>
            </a:r>
            <a:r>
              <a:rPr lang="da-DK" sz="2800" smtClean="0"/>
              <a:t> </a:t>
            </a:r>
            <a:r>
              <a:rPr lang="da-DK" sz="2800"/>
              <a:t>attribute on an element, if a condition is true. </a:t>
            </a:r>
            <a:endParaRPr lang="da-DK" sz="2800" smtClean="0"/>
          </a:p>
          <a:p>
            <a:r>
              <a:rPr lang="da-DK" sz="3200" smtClean="0"/>
              <a:t>More directives than these exist.</a:t>
            </a:r>
          </a:p>
          <a:p>
            <a:r>
              <a:rPr lang="da-DK" sz="3200" smtClean="0"/>
              <a:t>We can even define our own directives (a bit more advanced…)</a:t>
            </a:r>
          </a:p>
        </p:txBody>
      </p:sp>
    </p:spTree>
    <p:extLst>
      <p:ext uri="{BB962C8B-B14F-4D97-AF65-F5344CB8AC3E}">
        <p14:creationId xmlns:p14="http://schemas.microsoft.com/office/powerpoint/2010/main" val="4697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58865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Angular </a:t>
            </a:r>
            <a:r>
              <a:rPr lang="da-DK" sz="3200" b="1" smtClean="0"/>
              <a:t>routing</a:t>
            </a:r>
            <a:r>
              <a:rPr lang="da-DK" sz="3200" smtClean="0"/>
              <a:t> is fairly similar to React.</a:t>
            </a:r>
          </a:p>
          <a:p>
            <a:r>
              <a:rPr lang="da-DK" sz="3200" smtClean="0"/>
              <a:t>Based on URL matching.</a:t>
            </a:r>
          </a:p>
          <a:p>
            <a:r>
              <a:rPr lang="da-DK" sz="3200" smtClean="0"/>
              <a:t>Typical approach: create a </a:t>
            </a:r>
            <a:r>
              <a:rPr lang="da-DK" sz="3200" u="sng" smtClean="0"/>
              <a:t>separate</a:t>
            </a:r>
            <a:r>
              <a:rPr lang="da-DK" sz="3200" smtClean="0"/>
              <a:t> module for routing. If ”yes” option is chosen when generating a new App, a module </a:t>
            </a:r>
            <a:r>
              <a:rPr lang="da-DK" sz="3200" b="1" smtClean="0"/>
              <a:t>app-routing.module.ts</a:t>
            </a:r>
            <a:r>
              <a:rPr lang="da-DK" sz="3200" smtClean="0"/>
              <a:t> is created.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8191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app-routing.module.ts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'@angular/router'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 imports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  exports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content of </a:t>
            </a:r>
            <a:r>
              <a:rPr lang="da-DK" b="1" i="1"/>
              <a:t>app-routing.module.ts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'@angular/router'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'./movie-list/movie-list.component'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'./movie-detail/movie-detail.component'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LoginComponent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'./login/login.component'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2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20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'movie-list'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'movie-detail/:Title'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LoginComponent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redirectTo: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'/movie-list'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pathMatch: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'full'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a-DK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da-DK" sz="120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CE9178"/>
                </a:solidFill>
                <a:latin typeface="Consolas" panose="020B0609020204030204" pitchFamily="49" charset="0"/>
              </a:rPr>
              <a:t>'**'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MovieListComponent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2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200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exports: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20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2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da-DK" sz="12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61606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‘movie-list’, component:‘MovieListComponent’</a:t>
            </a:r>
          </a:p>
          <a:p>
            <a:r>
              <a:rPr lang="da-DK" sz="3200" smtClean="0"/>
              <a:t>If we navigate to </a:t>
            </a:r>
            <a:r>
              <a:rPr lang="da-DK" sz="3200" b="1" smtClean="0"/>
              <a:t>(baseURL)/movie-list</a:t>
            </a:r>
            <a:r>
              <a:rPr lang="da-DK" sz="3200" smtClean="0"/>
              <a:t>, the component </a:t>
            </a:r>
            <a:r>
              <a:rPr lang="da-DK" sz="3200" b="1"/>
              <a:t>MovieListComponent </a:t>
            </a:r>
            <a:r>
              <a:rPr lang="da-DK" sz="3200" smtClean="0"/>
              <a:t>will be rendered.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6760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61606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‘’,  redirect-to: /movie-list, pathMatch: full</a:t>
            </a:r>
            <a:endParaRPr lang="da-DK" sz="3200" b="1"/>
          </a:p>
          <a:p>
            <a:r>
              <a:rPr lang="da-DK" sz="3200"/>
              <a:t>If we navigate to </a:t>
            </a:r>
            <a:r>
              <a:rPr lang="da-DK" sz="3200" smtClean="0"/>
              <a:t>the ”root path”, we are redirected to the given URL. </a:t>
            </a:r>
            <a:r>
              <a:rPr lang="da-DK" sz="3200" b="1" smtClean="0"/>
              <a:t>NB</a:t>
            </a:r>
            <a:r>
              <a:rPr lang="da-DK" sz="3200" smtClean="0"/>
              <a:t>: </a:t>
            </a:r>
            <a:r>
              <a:rPr lang="da-DK" sz="3200" b="1" smtClean="0"/>
              <a:t>pathMatch</a:t>
            </a:r>
            <a:r>
              <a:rPr lang="da-DK" sz="3200" smtClean="0"/>
              <a:t> ensure that this is executed only for the root path.</a:t>
            </a:r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9457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b="1" smtClean="0"/>
              <a:t>path: ‘movie-detail:Title’, component: MovieDetail-Component</a:t>
            </a:r>
          </a:p>
          <a:p>
            <a:r>
              <a:rPr lang="da-DK" sz="3200" smtClean="0"/>
              <a:t>If </a:t>
            </a:r>
            <a:r>
              <a:rPr lang="da-DK" sz="3200"/>
              <a:t>we navigate </a:t>
            </a:r>
            <a:r>
              <a:rPr lang="da-DK" sz="3200" smtClean="0"/>
              <a:t>to e.g. </a:t>
            </a:r>
            <a:r>
              <a:rPr lang="da-DK" sz="3200" b="1" smtClean="0"/>
              <a:t>(baseURL</a:t>
            </a:r>
            <a:r>
              <a:rPr lang="da-DK" sz="3200" b="1"/>
              <a:t>)/</a:t>
            </a:r>
            <a:r>
              <a:rPr lang="da-DK" sz="3200" b="1" smtClean="0"/>
              <a:t>movie-detail/Se7ev</a:t>
            </a:r>
            <a:r>
              <a:rPr lang="da-DK" sz="3200" smtClean="0"/>
              <a:t>, </a:t>
            </a:r>
            <a:r>
              <a:rPr lang="da-DK" sz="3200"/>
              <a:t>the component </a:t>
            </a:r>
            <a:r>
              <a:rPr lang="da-DK" sz="3200" b="1" smtClean="0"/>
              <a:t>MovieDetailComponent </a:t>
            </a:r>
            <a:r>
              <a:rPr lang="da-DK" sz="3200"/>
              <a:t>will be rendered</a:t>
            </a:r>
            <a:r>
              <a:rPr lang="da-DK" sz="3200" smtClean="0"/>
              <a:t>. The ”parameter” </a:t>
            </a:r>
            <a:r>
              <a:rPr lang="da-DK" sz="3200" b="1" smtClean="0"/>
              <a:t>Se7en</a:t>
            </a:r>
            <a:r>
              <a:rPr lang="da-DK" sz="3200" smtClean="0"/>
              <a:t> can then be retrieved in the component, and used for rendering.</a:t>
            </a:r>
            <a:endParaRPr lang="da-DK" sz="32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423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Navigation in template: use </a:t>
            </a:r>
            <a:r>
              <a:rPr lang="da-DK" sz="3200" b="1" smtClean="0"/>
              <a:t>&lt;a&gt;</a:t>
            </a:r>
            <a:r>
              <a:rPr lang="da-DK" sz="3200" smtClean="0"/>
              <a:t> tag, but do </a:t>
            </a:r>
            <a:r>
              <a:rPr lang="da-DK" sz="3200" u="sng" smtClean="0"/>
              <a:t>not</a:t>
            </a:r>
            <a:r>
              <a:rPr lang="da-DK" sz="3200" smtClean="0"/>
              <a:t> use </a:t>
            </a:r>
            <a:r>
              <a:rPr lang="da-DK" sz="3200" b="1" smtClean="0"/>
              <a:t>href</a:t>
            </a:r>
            <a:r>
              <a:rPr lang="da-DK" sz="3200" smtClean="0"/>
              <a:t> for navigation! This will </a:t>
            </a:r>
            <a:r>
              <a:rPr lang="da-DK" sz="3200" u="sng" smtClean="0"/>
              <a:t>reload</a:t>
            </a:r>
            <a:r>
              <a:rPr lang="da-DK" sz="3200" smtClean="0"/>
              <a:t> the entire App!</a:t>
            </a:r>
          </a:p>
          <a:p>
            <a:r>
              <a:rPr lang="da-DK" sz="3200" smtClean="0"/>
              <a:t>Instead, use </a:t>
            </a:r>
            <a:r>
              <a:rPr lang="da-DK" sz="3200" b="1" smtClean="0"/>
              <a:t>routerLink</a:t>
            </a:r>
            <a:r>
              <a:rPr lang="da-DK" sz="3200" smtClean="0"/>
              <a:t>: </a:t>
            </a:r>
          </a:p>
          <a:p>
            <a:r>
              <a:rPr lang="da-DK" sz="3200" b="1" smtClean="0"/>
              <a:t>&lt;a routerLink=”/movie-list”&gt;…&lt;/a&gt;</a:t>
            </a:r>
            <a:endParaRPr lang="da-DK" sz="3200" b="1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1198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80142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The place where the route – i.e. the component being matched to the current URL – should be rendered is defined by adding the </a:t>
            </a:r>
            <a:r>
              <a:rPr lang="da-DK" sz="3200" b="1" smtClean="0"/>
              <a:t>&lt;router-outlet&gt;</a:t>
            </a:r>
            <a:r>
              <a:rPr lang="da-DK" sz="3200" smtClean="0"/>
              <a:t> tag.</a:t>
            </a:r>
            <a:endParaRPr lang="da-DK" sz="3200" b="1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4051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is to install the </a:t>
            </a:r>
            <a:r>
              <a:rPr lang="da-DK" sz="3200" b="1" smtClean="0"/>
              <a:t>Angular CL</a:t>
            </a:r>
            <a:r>
              <a:rPr lang="da-DK" sz="3200" smtClean="0"/>
              <a:t>I (CLI: Command-Line Interface)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@angular/cli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routing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1852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"/movie-list"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routerLinkActive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Movies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"/login"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routerLinkActive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Login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da-DK" sz="1000"/>
          </a:p>
        </p:txBody>
      </p:sp>
      <p:sp>
        <p:nvSpPr>
          <p:cNvPr id="5" name="Afrundet rektangel 4"/>
          <p:cNvSpPr/>
          <p:nvPr/>
        </p:nvSpPr>
        <p:spPr>
          <a:xfrm>
            <a:off x="1456038" y="2409568"/>
            <a:ext cx="8979244" cy="56841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357183" y="3482547"/>
            <a:ext cx="3078893" cy="37276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7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routing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900721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work with routing programmatically</a:t>
            </a:r>
          </a:p>
          <a:p>
            <a:pPr lvl="1"/>
            <a:r>
              <a:rPr lang="da-DK" sz="2800" smtClean="0"/>
              <a:t>Inject route-related services into component, typically </a:t>
            </a:r>
            <a:r>
              <a:rPr lang="da-DK" sz="2800" b="1" smtClean="0"/>
              <a:t>ActivatedRoute</a:t>
            </a:r>
            <a:r>
              <a:rPr lang="da-DK" sz="2800" smtClean="0"/>
              <a:t> and </a:t>
            </a:r>
            <a:r>
              <a:rPr lang="da-DK" sz="2800" b="1" smtClean="0"/>
              <a:t>Router</a:t>
            </a:r>
          </a:p>
          <a:p>
            <a:pPr lvl="1"/>
            <a:r>
              <a:rPr lang="da-DK" sz="2800" smtClean="0"/>
              <a:t>Retrieve the currently active route (</a:t>
            </a:r>
            <a:r>
              <a:rPr lang="da-DK" sz="2800" b="1" smtClean="0"/>
              <a:t>this.route.snapshot…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Retrieve parameters to the URL (</a:t>
            </a:r>
            <a:r>
              <a:rPr lang="da-DK" sz="2800" b="1" smtClean="0"/>
              <a:t>….snapshot.paramMap.get(…)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Navigate to new URL </a:t>
            </a:r>
            <a:r>
              <a:rPr lang="da-DK" sz="2800"/>
              <a:t>(</a:t>
            </a:r>
            <a:r>
              <a:rPr lang="da-DK" sz="2800" b="1" smtClean="0"/>
              <a:t>this.router.navigate(…)</a:t>
            </a:r>
            <a:r>
              <a:rPr lang="da-DK" sz="2800" smtClean="0"/>
              <a:t>)</a:t>
            </a:r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4170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routing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MovieDetailComponent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ActivatedRoute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movieService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getMovie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snapshot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paramMap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gotoMovies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'/movie-list'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000"/>
          </a:p>
        </p:txBody>
      </p:sp>
      <p:sp>
        <p:nvSpPr>
          <p:cNvPr id="5" name="Afrundet rektangel 4"/>
          <p:cNvSpPr/>
          <p:nvPr/>
        </p:nvSpPr>
        <p:spPr>
          <a:xfrm>
            <a:off x="1023549" y="3997410"/>
            <a:ext cx="9665045" cy="78910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276864" y="3247769"/>
            <a:ext cx="3474309" cy="58282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0" y="4911806"/>
            <a:ext cx="4679093" cy="90204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invoking a Web Service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8250197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Angular contains the </a:t>
            </a:r>
            <a:r>
              <a:rPr lang="da-DK" sz="3200" b="1" smtClean="0"/>
              <a:t>HTTPClient</a:t>
            </a:r>
            <a:r>
              <a:rPr lang="da-DK" sz="3200" smtClean="0"/>
              <a:t> service.</a:t>
            </a:r>
          </a:p>
          <a:p>
            <a:r>
              <a:rPr lang="da-DK" sz="3200" smtClean="0"/>
              <a:t>Inject into a component to use</a:t>
            </a:r>
          </a:p>
          <a:p>
            <a:r>
              <a:rPr lang="da-DK" sz="3200" smtClean="0"/>
              <a:t>The component using the </a:t>
            </a:r>
            <a:r>
              <a:rPr lang="da-DK" sz="3200" b="1"/>
              <a:t>HTTPClient</a:t>
            </a:r>
            <a:r>
              <a:rPr lang="da-DK" sz="3200"/>
              <a:t> </a:t>
            </a:r>
            <a:r>
              <a:rPr lang="da-DK" sz="3200" smtClean="0"/>
              <a:t>service will often itself be a service, providing data to other components.</a:t>
            </a:r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450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19697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  public 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'http://ergast.com/api/f1/2019/drivers.json'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000"/>
          </a:p>
        </p:txBody>
      </p:sp>
    </p:spTree>
    <p:extLst>
      <p:ext uri="{BB962C8B-B14F-4D97-AF65-F5344CB8AC3E}">
        <p14:creationId xmlns:p14="http://schemas.microsoft.com/office/powerpoint/2010/main" val="1462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invoking a Web Service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189310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Invoking a web service is pretty easy, BUT:</a:t>
            </a:r>
          </a:p>
          <a:p>
            <a:pPr lvl="1"/>
            <a:r>
              <a:rPr lang="da-DK" sz="2800" smtClean="0"/>
              <a:t>We need to define an interface which matches the type of the ”raw” data received</a:t>
            </a:r>
          </a:p>
          <a:p>
            <a:pPr lvl="1"/>
            <a:r>
              <a:rPr lang="da-DK" sz="2800" smtClean="0"/>
              <a:t>We also need to define an interface which matches the type of data we really want to retrieve</a:t>
            </a:r>
          </a:p>
          <a:p>
            <a:pPr lvl="1"/>
            <a:r>
              <a:rPr lang="da-DK" sz="2800" smtClean="0"/>
              <a:t>If the above are not identically, we need to implement a mapping of the data</a:t>
            </a:r>
          </a:p>
          <a:p>
            <a:pPr lvl="1"/>
            <a:r>
              <a:rPr lang="da-DK" sz="2800" smtClean="0"/>
              <a:t>All data is ”wrapped” into an </a:t>
            </a:r>
            <a:r>
              <a:rPr lang="da-DK" sz="2800" b="1" smtClean="0"/>
              <a:t>Observable</a:t>
            </a:r>
            <a:r>
              <a:rPr lang="da-DK" sz="2800" smtClean="0"/>
              <a:t> (an </a:t>
            </a:r>
            <a:r>
              <a:rPr lang="da-DK" sz="2800" b="1" smtClean="0"/>
              <a:t>RxJS </a:t>
            </a:r>
            <a:r>
              <a:rPr lang="da-DK" sz="2800" smtClean="0"/>
              <a:t>class)</a:t>
            </a:r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7948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driverId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permanentNumber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code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givenName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familyName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dateOfBirth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nationality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[]; 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  }; 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}; 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invoking a Web Service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  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httpService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'http://ergast.com/api/f1/2019/drivers.json'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 }));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4099440"/>
          </a:xfrm>
        </p:spPr>
        <p:txBody>
          <a:bodyPr>
            <a:normAutofit/>
          </a:bodyPr>
          <a:lstStyle/>
          <a:p>
            <a:r>
              <a:rPr lang="da-DK" sz="3200" smtClean="0"/>
              <a:t>What is an </a:t>
            </a:r>
            <a:r>
              <a:rPr lang="da-DK" sz="3200" b="1" smtClean="0"/>
              <a:t>Observable</a:t>
            </a:r>
            <a:r>
              <a:rPr lang="da-DK" sz="3200" smtClean="0"/>
              <a:t>?</a:t>
            </a:r>
          </a:p>
          <a:p>
            <a:r>
              <a:rPr lang="da-DK" sz="3200" smtClean="0"/>
              <a:t>A class from the </a:t>
            </a:r>
            <a:r>
              <a:rPr lang="da-DK" sz="3200" b="1" smtClean="0"/>
              <a:t>RxJS</a:t>
            </a:r>
            <a:r>
              <a:rPr lang="da-DK" sz="3200" smtClean="0"/>
              <a:t> class library, so in principle not part of ”core” Angular.</a:t>
            </a:r>
          </a:p>
          <a:p>
            <a:r>
              <a:rPr lang="da-DK" sz="3200" smtClean="0"/>
              <a:t>An </a:t>
            </a:r>
            <a:r>
              <a:rPr lang="da-DK" sz="3200" b="1" smtClean="0"/>
              <a:t>Observable</a:t>
            </a:r>
            <a:r>
              <a:rPr lang="da-DK" sz="3200" smtClean="0"/>
              <a:t> makes it easy to e.g. wrap an asynchronous data source (like a web service invocation) into an object which can be passed around.</a:t>
            </a:r>
          </a:p>
          <a:p>
            <a:r>
              <a:rPr lang="da-DK" sz="3200" smtClean="0"/>
              <a:t>Invoking </a:t>
            </a:r>
            <a:r>
              <a:rPr lang="da-DK" sz="3200" b="1" smtClean="0"/>
              <a:t>get</a:t>
            </a:r>
            <a:r>
              <a:rPr lang="da-DK" sz="3200" smtClean="0"/>
              <a:t> on a </a:t>
            </a:r>
            <a:r>
              <a:rPr lang="da-DK" sz="3200" b="1" smtClean="0"/>
              <a:t>HTTPClient</a:t>
            </a:r>
            <a:r>
              <a:rPr lang="da-DK" sz="3200" smtClean="0"/>
              <a:t> returns an </a:t>
            </a:r>
            <a:r>
              <a:rPr lang="da-DK" sz="3200" b="1" smtClean="0"/>
              <a:t>Observable&lt;…&gt;</a:t>
            </a:r>
          </a:p>
          <a:p>
            <a:endParaRPr lang="da-DK" sz="2800" smtClean="0"/>
          </a:p>
          <a:p>
            <a:endParaRPr lang="da-DK" sz="2800"/>
          </a:p>
          <a:p>
            <a:pPr lvl="1"/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9933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2326245"/>
          </a:xfrm>
        </p:spPr>
        <p:txBody>
          <a:bodyPr>
            <a:normAutofit/>
          </a:bodyPr>
          <a:lstStyle/>
          <a:p>
            <a:r>
              <a:rPr lang="da-DK" sz="3200" smtClean="0"/>
              <a:t>The data wrapped by the </a:t>
            </a:r>
            <a:r>
              <a:rPr lang="da-DK" sz="3200" b="1" smtClean="0"/>
              <a:t>Observable</a:t>
            </a:r>
            <a:r>
              <a:rPr lang="da-DK" sz="3200" smtClean="0"/>
              <a:t> can be </a:t>
            </a:r>
            <a:r>
              <a:rPr lang="da-DK" sz="3200" u="sng" smtClean="0"/>
              <a:t>transformed</a:t>
            </a:r>
            <a:r>
              <a:rPr lang="da-DK" sz="3200" smtClean="0"/>
              <a:t>.</a:t>
            </a:r>
          </a:p>
          <a:p>
            <a:r>
              <a:rPr lang="da-DK" sz="3200" smtClean="0"/>
              <a:t>We call the </a:t>
            </a:r>
            <a:r>
              <a:rPr lang="da-DK" sz="3200" b="1" smtClean="0"/>
              <a:t>pipe</a:t>
            </a:r>
            <a:r>
              <a:rPr lang="da-DK" sz="3200" smtClean="0"/>
              <a:t> method on an </a:t>
            </a:r>
            <a:r>
              <a:rPr lang="da-DK" sz="3200" b="1" smtClean="0"/>
              <a:t>Observable</a:t>
            </a:r>
            <a:r>
              <a:rPr lang="da-DK" sz="3200" smtClean="0"/>
              <a:t> object, with transformation functions like </a:t>
            </a:r>
            <a:r>
              <a:rPr lang="da-DK" sz="3200" b="1" smtClean="0"/>
              <a:t>map</a:t>
            </a:r>
            <a:r>
              <a:rPr lang="da-DK" sz="3200" smtClean="0"/>
              <a:t> as parameters.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This is </a:t>
            </a:r>
            <a:r>
              <a:rPr lang="da-DK" sz="3200" u="sng" smtClean="0"/>
              <a:t>not</a:t>
            </a:r>
            <a:r>
              <a:rPr lang="da-DK" sz="3200" smtClean="0"/>
              <a:t> the same as the </a:t>
            </a:r>
            <a:r>
              <a:rPr lang="da-DK" sz="3200" b="1" smtClean="0"/>
              <a:t>map</a:t>
            </a:r>
            <a:r>
              <a:rPr lang="da-DK" sz="3200" smtClean="0"/>
              <a:t> method for arrays…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197" y="4330056"/>
            <a:ext cx="1007899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&gt;):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 }));</a:t>
            </a: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376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the Angular CLI, we can use it for </a:t>
            </a:r>
            <a:r>
              <a:rPr lang="da-DK" sz="3200"/>
              <a:t>generating (a </a:t>
            </a:r>
            <a:r>
              <a:rPr lang="da-DK" sz="3200" smtClean="0"/>
              <a:t>scaffolding for) </a:t>
            </a:r>
            <a:r>
              <a:rPr lang="da-DK" sz="3200" b="1" smtClean="0"/>
              <a:t>Angular </a:t>
            </a:r>
            <a:r>
              <a:rPr lang="da-DK" sz="3200" smtClean="0"/>
              <a:t>apps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Angular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Observable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7" y="1825625"/>
            <a:ext cx="10276705" cy="1300634"/>
          </a:xfrm>
        </p:spPr>
        <p:txBody>
          <a:bodyPr>
            <a:normAutofit/>
          </a:bodyPr>
          <a:lstStyle/>
          <a:p>
            <a:r>
              <a:rPr lang="da-DK" sz="3200" smtClean="0"/>
              <a:t>Other parts of the application can then </a:t>
            </a:r>
            <a:r>
              <a:rPr lang="da-DK" sz="3200" u="sng" smtClean="0"/>
              <a:t>subscribe</a:t>
            </a:r>
            <a:r>
              <a:rPr lang="da-DK" sz="3200" smtClean="0"/>
              <a:t> to changes in an </a:t>
            </a:r>
            <a:r>
              <a:rPr lang="da-DK" sz="3200" b="1" smtClean="0"/>
              <a:t>Observable</a:t>
            </a:r>
            <a:r>
              <a:rPr lang="da-DK" sz="3200" smtClean="0"/>
              <a:t> object.</a:t>
            </a:r>
            <a:endParaRPr lang="da-DK" sz="2800"/>
          </a:p>
          <a:p>
            <a:endParaRPr lang="da-DK" sz="3200"/>
          </a:p>
          <a:p>
            <a:endParaRPr lang="da-DK" sz="3200" smtClean="0"/>
          </a:p>
        </p:txBody>
      </p:sp>
      <p:sp>
        <p:nvSpPr>
          <p:cNvPr id="4" name="Tekstfelt 3"/>
          <p:cNvSpPr txBox="1"/>
          <p:nvPr/>
        </p:nvSpPr>
        <p:spPr>
          <a:xfrm>
            <a:off x="838197" y="4336235"/>
            <a:ext cx="10078995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Observable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SimpleHttpServiceComponent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IDriver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F1WebAPIService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getDrivers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Observable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0" y="1999607"/>
            <a:ext cx="10078995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*ngFor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"let driver of drivers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{{driver.givenName}} {{driver.familyName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924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smtClean="0"/>
              <a:t>You are prompted twice for a choice; just type </a:t>
            </a:r>
            <a:r>
              <a:rPr lang="da-DK" sz="3200" b="1" smtClean="0"/>
              <a:t>return</a:t>
            </a:r>
            <a:r>
              <a:rPr lang="da-DK" sz="3200" smtClean="0"/>
              <a:t> for both choices</a:t>
            </a:r>
            <a:endParaRPr lang="da-DK" sz="3200" i="1"/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is generated</a:t>
            </a:r>
            <a:r>
              <a:rPr lang="da-DK" sz="3200">
                <a:sym typeface="Wingdings" panose="05000000000000000000" pitchFamily="2" charset="2"/>
              </a:rPr>
              <a:t>.</a:t>
            </a:r>
            <a:endParaRPr lang="da-DK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firstApp</a:t>
            </a:r>
            <a:r>
              <a:rPr lang="da-DK" sz="3200" smtClean="0"/>
              <a:t>):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4" y="1044145"/>
            <a:ext cx="5059878" cy="4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2746</Words>
  <Application>Microsoft Office PowerPoint</Application>
  <PresentationFormat>Widescreen</PresentationFormat>
  <Paragraphs>452</Paragraphs>
  <Slides>72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Wingdings</vt:lpstr>
      <vt:lpstr>Office-tema</vt:lpstr>
      <vt:lpstr>Angular</vt:lpstr>
      <vt:lpstr>Credits</vt:lpstr>
      <vt:lpstr>Angular – what is it?</vt:lpstr>
      <vt:lpstr>Angular – what is it?</vt:lpstr>
      <vt:lpstr>PowerPoint-præsentation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initial content of app.component.ts</vt:lpstr>
      <vt:lpstr>Angular – getting started</vt:lpstr>
      <vt:lpstr>Angular – content of index.html</vt:lpstr>
      <vt:lpstr>Angular – content of app.modules.ts</vt:lpstr>
      <vt:lpstr>Angular – content of main.ts</vt:lpstr>
      <vt:lpstr>Angular – getting started</vt:lpstr>
      <vt:lpstr>Angular – getting started</vt:lpstr>
      <vt:lpstr>Angular – using Bootstrap for styling</vt:lpstr>
      <vt:lpstr>PowerPoint-præsentation</vt:lpstr>
      <vt:lpstr>Angular – creating a new component</vt:lpstr>
      <vt:lpstr>Angular – content of /src/app/FirstComp</vt:lpstr>
      <vt:lpstr>Angular – creating a new component</vt:lpstr>
      <vt:lpstr>Angular – creating a new component</vt:lpstr>
      <vt:lpstr>Angular – creating a new component</vt:lpstr>
      <vt:lpstr>PowerPoint-præsentation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services</vt:lpstr>
      <vt:lpstr>Angular – services</vt:lpstr>
      <vt:lpstr>Angular – services</vt:lpstr>
      <vt:lpstr>Angular – content of firstService.service.ts</vt:lpstr>
      <vt:lpstr>Angular – services</vt:lpstr>
      <vt:lpstr>Angular – services</vt:lpstr>
      <vt:lpstr>Angular – content of app.module.ts</vt:lpstr>
      <vt:lpstr>Angular – services</vt:lpstr>
      <vt:lpstr>Angular – directives</vt:lpstr>
      <vt:lpstr>Angular – directives</vt:lpstr>
      <vt:lpstr>Angular – directives</vt:lpstr>
      <vt:lpstr>Angular – directives</vt:lpstr>
      <vt:lpstr>Angular – routing</vt:lpstr>
      <vt:lpstr>Angular – content of app-routing.module.ts</vt:lpstr>
      <vt:lpstr>Angular – content of app-routing.module.ts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routing</vt:lpstr>
      <vt:lpstr>Angular – invoking a Web Service</vt:lpstr>
      <vt:lpstr>Angular – invoking a Web Service</vt:lpstr>
      <vt:lpstr>Angular – invoking a Web Service</vt:lpstr>
      <vt:lpstr>Angular – invoking a Web Service</vt:lpstr>
      <vt:lpstr>Angular – invoking a Web Service</vt:lpstr>
      <vt:lpstr>Angular – Observable</vt:lpstr>
      <vt:lpstr>Angular – Observable</vt:lpstr>
      <vt:lpstr>Angular – Observable</vt:lpstr>
      <vt:lpstr>Angular – Observable</vt:lpstr>
      <vt:lpstr>Angular – Observable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264</cp:revision>
  <dcterms:created xsi:type="dcterms:W3CDTF">2018-12-07T10:20:59Z</dcterms:created>
  <dcterms:modified xsi:type="dcterms:W3CDTF">2019-04-11T07:40:28Z</dcterms:modified>
</cp:coreProperties>
</file>