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72" r:id="rId9"/>
    <p:sldId id="273" r:id="rId10"/>
    <p:sldId id="268" r:id="rId11"/>
    <p:sldId id="269" r:id="rId12"/>
    <p:sldId id="307" r:id="rId13"/>
    <p:sldId id="271" r:id="rId14"/>
    <p:sldId id="274" r:id="rId15"/>
    <p:sldId id="270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8" r:id="rId29"/>
    <p:sldId id="287" r:id="rId30"/>
    <p:sldId id="290" r:id="rId31"/>
    <p:sldId id="289" r:id="rId32"/>
    <p:sldId id="291" r:id="rId33"/>
    <p:sldId id="308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20" r:id="rId60"/>
    <p:sldId id="319" r:id="rId61"/>
    <p:sldId id="322" r:id="rId62"/>
    <p:sldId id="321" r:id="rId63"/>
    <p:sldId id="323" r:id="rId64"/>
    <p:sldId id="324" r:id="rId6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27-02-2019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054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27-02-2019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318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27-02-2019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924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27-02-2019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98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27-02-2019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394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27-02-2019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845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27-02-2019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905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27-02-2019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251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27-02-2019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600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27-02-2019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307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27-02-2019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433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27E70-C461-477F-BF52-CFCF7D612977}" type="datetimeFigureOut">
              <a:rPr lang="da-DK" smtClean="0"/>
              <a:t>27-02-2019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52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Array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dailyjs/i-never-understood-javascript-closures-9663703368e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front-end-developers/es6-variable-scopes-in-loops-with-closure-9cde7a198744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3256006"/>
          </a:xfrm>
        </p:spPr>
        <p:txBody>
          <a:bodyPr>
            <a:noAutofit/>
          </a:bodyPr>
          <a:lstStyle/>
          <a:p>
            <a:r>
              <a:rPr lang="da-DK" sz="9600" b="1" smtClean="0"/>
              <a:t>JavaScript</a:t>
            </a:r>
            <a:endParaRPr lang="da-DK" sz="96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368114"/>
            <a:ext cx="9144000" cy="1223318"/>
          </a:xfrm>
        </p:spPr>
        <p:txBody>
          <a:bodyPr>
            <a:normAutofit/>
          </a:bodyPr>
          <a:lstStyle/>
          <a:p>
            <a:r>
              <a:rPr lang="da-DK" sz="4800" i="1" smtClean="0">
                <a:solidFill>
                  <a:schemeClr val="accent6">
                    <a:lumMod val="75000"/>
                  </a:schemeClr>
                </a:solidFill>
              </a:rPr>
              <a:t>(advanced)</a:t>
            </a:r>
            <a:endParaRPr lang="da-DK" sz="4800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7846541" y="4411362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Global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7846541" y="3050059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myFuncG()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6" name="Rektangel 5"/>
          <p:cNvSpPr/>
          <p:nvPr/>
        </p:nvSpPr>
        <p:spPr>
          <a:xfrm>
            <a:off x="9537357" y="4581974"/>
            <a:ext cx="1040027" cy="8443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myFuncF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myFuncG</a:t>
            </a:r>
            <a:endParaRPr lang="da-DK" sz="1600">
              <a:solidFill>
                <a:srgbClr val="FFFF00"/>
              </a:solidFill>
            </a:endParaRPr>
          </a:p>
          <a:p>
            <a:r>
              <a:rPr lang="da-DK" sz="1600" smtClean="0">
                <a:solidFill>
                  <a:srgbClr val="FFFF00"/>
                </a:solidFill>
              </a:rPr>
              <a:t>theMsg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7" name="Rektangel 6"/>
          <p:cNvSpPr/>
          <p:nvPr/>
        </p:nvSpPr>
        <p:spPr>
          <a:xfrm>
            <a:off x="9537357" y="3795323"/>
            <a:ext cx="1040027" cy="3504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theMsg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8" name="Rektangel 7"/>
          <p:cNvSpPr/>
          <p:nvPr/>
        </p:nvSpPr>
        <p:spPr>
          <a:xfrm>
            <a:off x="7846541" y="1688756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myFuncF()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9" name="Rektangel 8"/>
          <p:cNvSpPr/>
          <p:nvPr/>
        </p:nvSpPr>
        <p:spPr>
          <a:xfrm>
            <a:off x="9537357" y="2434020"/>
            <a:ext cx="1040027" cy="3504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08" y="1298422"/>
            <a:ext cx="5014767" cy="418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9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6765325" y="767533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Global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7346092" y="2354022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myFuncG()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8" name="Rektangel 7"/>
          <p:cNvSpPr/>
          <p:nvPr/>
        </p:nvSpPr>
        <p:spPr>
          <a:xfrm>
            <a:off x="8062784" y="3912328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myFuncF()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11" name="Rektangel 10"/>
          <p:cNvSpPr/>
          <p:nvPr/>
        </p:nvSpPr>
        <p:spPr>
          <a:xfrm>
            <a:off x="418071" y="767533"/>
            <a:ext cx="2829697" cy="11856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Global</a:t>
            </a:r>
            <a:r>
              <a:rPr lang="da-DK" smtClean="0"/>
              <a:t> Lex. Env.</a:t>
            </a:r>
            <a:endParaRPr lang="da-DK"/>
          </a:p>
        </p:txBody>
      </p:sp>
      <p:sp>
        <p:nvSpPr>
          <p:cNvPr id="12" name="Rektangel 11"/>
          <p:cNvSpPr/>
          <p:nvPr/>
        </p:nvSpPr>
        <p:spPr>
          <a:xfrm>
            <a:off x="1085336" y="3912328"/>
            <a:ext cx="2829697" cy="11856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myFuncG</a:t>
            </a:r>
            <a:r>
              <a:rPr lang="da-DK" smtClean="0"/>
              <a:t> </a:t>
            </a:r>
            <a:r>
              <a:rPr lang="da-DK"/>
              <a:t>Lex. Env.</a:t>
            </a:r>
          </a:p>
        </p:txBody>
      </p:sp>
      <p:sp>
        <p:nvSpPr>
          <p:cNvPr id="13" name="Rektangel 12"/>
          <p:cNvSpPr/>
          <p:nvPr/>
        </p:nvSpPr>
        <p:spPr>
          <a:xfrm>
            <a:off x="1085336" y="2354023"/>
            <a:ext cx="2829697" cy="11856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myFuncF </a:t>
            </a:r>
            <a:r>
              <a:rPr lang="da-DK"/>
              <a:t>Lex. Env.</a:t>
            </a:r>
          </a:p>
        </p:txBody>
      </p:sp>
      <p:cxnSp>
        <p:nvCxnSpPr>
          <p:cNvPr id="4" name="Vinklet forbindelse 3"/>
          <p:cNvCxnSpPr>
            <a:endCxn id="13" idx="1"/>
          </p:cNvCxnSpPr>
          <p:nvPr/>
        </p:nvCxnSpPr>
        <p:spPr>
          <a:xfrm rot="16200000" flipH="1">
            <a:off x="348564" y="2210052"/>
            <a:ext cx="993689" cy="479855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inklet forbindelse 15"/>
          <p:cNvCxnSpPr>
            <a:endCxn id="12" idx="1"/>
          </p:cNvCxnSpPr>
          <p:nvPr/>
        </p:nvCxnSpPr>
        <p:spPr>
          <a:xfrm rot="16200000" flipH="1">
            <a:off x="-430589" y="2989204"/>
            <a:ext cx="2551995" cy="479856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inklet forbindelse 18"/>
          <p:cNvCxnSpPr>
            <a:stCxn id="8" idx="1"/>
          </p:cNvCxnSpPr>
          <p:nvPr/>
        </p:nvCxnSpPr>
        <p:spPr>
          <a:xfrm rot="10800000">
            <a:off x="6932142" y="1953134"/>
            <a:ext cx="1130642" cy="2551996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>
            <a:stCxn id="5" idx="1"/>
          </p:cNvCxnSpPr>
          <p:nvPr/>
        </p:nvCxnSpPr>
        <p:spPr>
          <a:xfrm rot="10800000">
            <a:off x="6932142" y="1953134"/>
            <a:ext cx="413951" cy="993690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inklet forbindelse 29"/>
          <p:cNvCxnSpPr>
            <a:stCxn id="2" idx="3"/>
          </p:cNvCxnSpPr>
          <p:nvPr/>
        </p:nvCxnSpPr>
        <p:spPr>
          <a:xfrm>
            <a:off x="9595022" y="1360335"/>
            <a:ext cx="339810" cy="993687"/>
          </a:xfrm>
          <a:prstGeom prst="bentConnector2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5" idx="3"/>
          </p:cNvCxnSpPr>
          <p:nvPr/>
        </p:nvCxnSpPr>
        <p:spPr>
          <a:xfrm>
            <a:off x="10175789" y="2946824"/>
            <a:ext cx="358346" cy="965504"/>
          </a:xfrm>
          <a:prstGeom prst="bentConnector2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48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6765325" y="767533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Global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7346092" y="2354022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myFuncG()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8" name="Rektangel 7"/>
          <p:cNvSpPr/>
          <p:nvPr/>
        </p:nvSpPr>
        <p:spPr>
          <a:xfrm>
            <a:off x="8062784" y="3912328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myFuncF()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11" name="Rektangel 10"/>
          <p:cNvSpPr/>
          <p:nvPr/>
        </p:nvSpPr>
        <p:spPr>
          <a:xfrm>
            <a:off x="418071" y="767533"/>
            <a:ext cx="2829697" cy="11856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Global</a:t>
            </a:r>
            <a:r>
              <a:rPr lang="da-DK" smtClean="0"/>
              <a:t> Lex. Env.</a:t>
            </a:r>
            <a:endParaRPr lang="da-DK"/>
          </a:p>
        </p:txBody>
      </p:sp>
      <p:sp>
        <p:nvSpPr>
          <p:cNvPr id="12" name="Rektangel 11"/>
          <p:cNvSpPr/>
          <p:nvPr/>
        </p:nvSpPr>
        <p:spPr>
          <a:xfrm>
            <a:off x="1085336" y="3912328"/>
            <a:ext cx="2829697" cy="11856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myFuncG</a:t>
            </a:r>
            <a:r>
              <a:rPr lang="da-DK" smtClean="0"/>
              <a:t> </a:t>
            </a:r>
            <a:r>
              <a:rPr lang="da-DK"/>
              <a:t>Lex. Env.</a:t>
            </a:r>
          </a:p>
        </p:txBody>
      </p:sp>
      <p:sp>
        <p:nvSpPr>
          <p:cNvPr id="13" name="Rektangel 12"/>
          <p:cNvSpPr/>
          <p:nvPr/>
        </p:nvSpPr>
        <p:spPr>
          <a:xfrm>
            <a:off x="1085336" y="2354023"/>
            <a:ext cx="2829697" cy="11856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myFuncF </a:t>
            </a:r>
            <a:r>
              <a:rPr lang="da-DK"/>
              <a:t>Lex. Env.</a:t>
            </a:r>
          </a:p>
        </p:txBody>
      </p:sp>
      <p:cxnSp>
        <p:nvCxnSpPr>
          <p:cNvPr id="4" name="Vinklet forbindelse 3"/>
          <p:cNvCxnSpPr>
            <a:endCxn id="13" idx="1"/>
          </p:cNvCxnSpPr>
          <p:nvPr/>
        </p:nvCxnSpPr>
        <p:spPr>
          <a:xfrm rot="16200000" flipH="1">
            <a:off x="348564" y="2210052"/>
            <a:ext cx="993689" cy="479855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inklet forbindelse 15"/>
          <p:cNvCxnSpPr>
            <a:endCxn id="12" idx="1"/>
          </p:cNvCxnSpPr>
          <p:nvPr/>
        </p:nvCxnSpPr>
        <p:spPr>
          <a:xfrm rot="16200000" flipH="1">
            <a:off x="-430589" y="2989204"/>
            <a:ext cx="2551995" cy="479856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inklet forbindelse 18"/>
          <p:cNvCxnSpPr>
            <a:stCxn id="8" idx="1"/>
          </p:cNvCxnSpPr>
          <p:nvPr/>
        </p:nvCxnSpPr>
        <p:spPr>
          <a:xfrm rot="10800000">
            <a:off x="6932142" y="1953134"/>
            <a:ext cx="1130642" cy="2551996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>
            <a:stCxn id="5" idx="1"/>
          </p:cNvCxnSpPr>
          <p:nvPr/>
        </p:nvCxnSpPr>
        <p:spPr>
          <a:xfrm rot="10800000">
            <a:off x="6932142" y="1953134"/>
            <a:ext cx="413951" cy="993690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frundet rektangulær billedforklaring 28"/>
          <p:cNvSpPr/>
          <p:nvPr/>
        </p:nvSpPr>
        <p:spPr>
          <a:xfrm>
            <a:off x="4917989" y="4783479"/>
            <a:ext cx="1569308" cy="1444326"/>
          </a:xfrm>
          <a:prstGeom prst="wedgeRoundRectCallout">
            <a:avLst>
              <a:gd name="adj1" fmla="val 76411"/>
              <a:gd name="adj2" fmla="val -127002"/>
              <a:gd name="adj3" fmla="val 16667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 smtClean="0"/>
              <a:t>Outer</a:t>
            </a:r>
          </a:p>
          <a:p>
            <a:pPr algn="ctr"/>
            <a:r>
              <a:rPr lang="da-DK" sz="2400" b="1" smtClean="0"/>
              <a:t>Environ-ment</a:t>
            </a:r>
            <a:endParaRPr lang="da-DK" sz="2400" b="1"/>
          </a:p>
        </p:txBody>
      </p:sp>
      <p:cxnSp>
        <p:nvCxnSpPr>
          <p:cNvPr id="30" name="Vinklet forbindelse 29"/>
          <p:cNvCxnSpPr>
            <a:stCxn id="2" idx="3"/>
          </p:cNvCxnSpPr>
          <p:nvPr/>
        </p:nvCxnSpPr>
        <p:spPr>
          <a:xfrm>
            <a:off x="9595022" y="1360335"/>
            <a:ext cx="339810" cy="993687"/>
          </a:xfrm>
          <a:prstGeom prst="bentConnector2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5" idx="3"/>
          </p:cNvCxnSpPr>
          <p:nvPr/>
        </p:nvCxnSpPr>
        <p:spPr>
          <a:xfrm>
            <a:off x="10175789" y="2946824"/>
            <a:ext cx="358346" cy="965504"/>
          </a:xfrm>
          <a:prstGeom prst="bentConnector2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frundet rektangulær billedforklaring 36"/>
          <p:cNvSpPr/>
          <p:nvPr/>
        </p:nvSpPr>
        <p:spPr>
          <a:xfrm>
            <a:off x="10414686" y="1136822"/>
            <a:ext cx="1569308" cy="901488"/>
          </a:xfrm>
          <a:prstGeom prst="wedgeRoundRectCallout">
            <a:avLst>
              <a:gd name="adj1" fmla="val -75558"/>
              <a:gd name="adj2" fmla="val 48448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 smtClean="0"/>
              <a:t>Exec.</a:t>
            </a:r>
          </a:p>
          <a:p>
            <a:pPr algn="ctr"/>
            <a:r>
              <a:rPr lang="da-DK" sz="2400" b="1" smtClean="0"/>
              <a:t>stack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15643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6765325" y="767533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Global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7346092" y="2354022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myFuncG()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8" name="Rektangel 7"/>
          <p:cNvSpPr/>
          <p:nvPr/>
        </p:nvSpPr>
        <p:spPr>
          <a:xfrm>
            <a:off x="8062784" y="3912328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myFuncF()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11" name="Rektangel 10"/>
          <p:cNvSpPr/>
          <p:nvPr/>
        </p:nvSpPr>
        <p:spPr>
          <a:xfrm>
            <a:off x="418071" y="767533"/>
            <a:ext cx="2829697" cy="11856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Global</a:t>
            </a:r>
            <a:r>
              <a:rPr lang="da-DK" smtClean="0"/>
              <a:t> Lex. Env.</a:t>
            </a:r>
            <a:endParaRPr lang="da-DK"/>
          </a:p>
        </p:txBody>
      </p:sp>
      <p:sp>
        <p:nvSpPr>
          <p:cNvPr id="12" name="Rektangel 11"/>
          <p:cNvSpPr/>
          <p:nvPr/>
        </p:nvSpPr>
        <p:spPr>
          <a:xfrm>
            <a:off x="1085336" y="3912328"/>
            <a:ext cx="2829697" cy="11856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myFuncG</a:t>
            </a:r>
            <a:r>
              <a:rPr lang="da-DK" smtClean="0"/>
              <a:t> </a:t>
            </a:r>
            <a:r>
              <a:rPr lang="da-DK"/>
              <a:t>Lex. Env.</a:t>
            </a:r>
          </a:p>
        </p:txBody>
      </p:sp>
      <p:sp>
        <p:nvSpPr>
          <p:cNvPr id="13" name="Rektangel 12"/>
          <p:cNvSpPr/>
          <p:nvPr/>
        </p:nvSpPr>
        <p:spPr>
          <a:xfrm>
            <a:off x="1085336" y="2354023"/>
            <a:ext cx="2829697" cy="11856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myFuncF </a:t>
            </a:r>
            <a:r>
              <a:rPr lang="da-DK"/>
              <a:t>Lex. Env.</a:t>
            </a:r>
          </a:p>
        </p:txBody>
      </p:sp>
      <p:cxnSp>
        <p:nvCxnSpPr>
          <p:cNvPr id="4" name="Vinklet forbindelse 3"/>
          <p:cNvCxnSpPr>
            <a:endCxn id="13" idx="1"/>
          </p:cNvCxnSpPr>
          <p:nvPr/>
        </p:nvCxnSpPr>
        <p:spPr>
          <a:xfrm rot="16200000" flipH="1">
            <a:off x="348564" y="2210052"/>
            <a:ext cx="993689" cy="479855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inklet forbindelse 15"/>
          <p:cNvCxnSpPr>
            <a:endCxn id="12" idx="1"/>
          </p:cNvCxnSpPr>
          <p:nvPr/>
        </p:nvCxnSpPr>
        <p:spPr>
          <a:xfrm rot="16200000" flipH="1">
            <a:off x="-430589" y="2989204"/>
            <a:ext cx="2551995" cy="479856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inklet forbindelse 18"/>
          <p:cNvCxnSpPr>
            <a:stCxn id="8" idx="1"/>
          </p:cNvCxnSpPr>
          <p:nvPr/>
        </p:nvCxnSpPr>
        <p:spPr>
          <a:xfrm rot="10800000">
            <a:off x="6932142" y="1953134"/>
            <a:ext cx="1130642" cy="2551996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>
            <a:stCxn id="5" idx="1"/>
          </p:cNvCxnSpPr>
          <p:nvPr/>
        </p:nvCxnSpPr>
        <p:spPr>
          <a:xfrm rot="10800000">
            <a:off x="6932142" y="1953134"/>
            <a:ext cx="413951" cy="993690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frundet rektangulær billedforklaring 28"/>
          <p:cNvSpPr/>
          <p:nvPr/>
        </p:nvSpPr>
        <p:spPr>
          <a:xfrm>
            <a:off x="4917989" y="4783479"/>
            <a:ext cx="1569308" cy="1444326"/>
          </a:xfrm>
          <a:prstGeom prst="wedgeRoundRectCallout">
            <a:avLst>
              <a:gd name="adj1" fmla="val 76411"/>
              <a:gd name="adj2" fmla="val -127002"/>
              <a:gd name="adj3" fmla="val 16667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 smtClean="0"/>
              <a:t>Scope</a:t>
            </a:r>
          </a:p>
          <a:p>
            <a:pPr algn="ctr"/>
            <a:r>
              <a:rPr lang="da-DK" sz="2400" b="1" smtClean="0"/>
              <a:t>Chain</a:t>
            </a:r>
            <a:endParaRPr lang="da-DK" sz="2400" b="1"/>
          </a:p>
        </p:txBody>
      </p:sp>
      <p:cxnSp>
        <p:nvCxnSpPr>
          <p:cNvPr id="30" name="Vinklet forbindelse 29"/>
          <p:cNvCxnSpPr>
            <a:stCxn id="2" idx="3"/>
          </p:cNvCxnSpPr>
          <p:nvPr/>
        </p:nvCxnSpPr>
        <p:spPr>
          <a:xfrm>
            <a:off x="9595022" y="1360335"/>
            <a:ext cx="339810" cy="993687"/>
          </a:xfrm>
          <a:prstGeom prst="bentConnector2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5" idx="3"/>
          </p:cNvCxnSpPr>
          <p:nvPr/>
        </p:nvCxnSpPr>
        <p:spPr>
          <a:xfrm>
            <a:off x="10175789" y="2946824"/>
            <a:ext cx="358346" cy="965504"/>
          </a:xfrm>
          <a:prstGeom prst="bentConnector2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ktangel 16"/>
          <p:cNvSpPr/>
          <p:nvPr/>
        </p:nvSpPr>
        <p:spPr>
          <a:xfrm>
            <a:off x="2097560" y="938145"/>
            <a:ext cx="1040027" cy="8443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myFuncF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myFuncG</a:t>
            </a:r>
            <a:endParaRPr lang="da-DK" sz="1600">
              <a:solidFill>
                <a:srgbClr val="FFFF00"/>
              </a:solidFill>
            </a:endParaRPr>
          </a:p>
          <a:p>
            <a:r>
              <a:rPr lang="da-DK" sz="1600" smtClean="0">
                <a:solidFill>
                  <a:srgbClr val="FFFF00"/>
                </a:solidFill>
              </a:rPr>
              <a:t>theMsg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18" name="Rektangel 17"/>
          <p:cNvSpPr/>
          <p:nvPr/>
        </p:nvSpPr>
        <p:spPr>
          <a:xfrm>
            <a:off x="2727754" y="4608263"/>
            <a:ext cx="1040027" cy="3504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theMsg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20" name="Rektangel 19"/>
          <p:cNvSpPr/>
          <p:nvPr/>
        </p:nvSpPr>
        <p:spPr>
          <a:xfrm>
            <a:off x="2727754" y="3053918"/>
            <a:ext cx="1040027" cy="3504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21" name="Rektangel 20"/>
          <p:cNvSpPr/>
          <p:nvPr/>
        </p:nvSpPr>
        <p:spPr>
          <a:xfrm>
            <a:off x="8444814" y="1014126"/>
            <a:ext cx="1040027" cy="8443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myFuncF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myFuncG</a:t>
            </a:r>
            <a:endParaRPr lang="da-DK" sz="1600">
              <a:solidFill>
                <a:srgbClr val="FFFF00"/>
              </a:solidFill>
            </a:endParaRPr>
          </a:p>
          <a:p>
            <a:r>
              <a:rPr lang="da-DK" sz="1600" smtClean="0">
                <a:solidFill>
                  <a:srgbClr val="FFFF00"/>
                </a:solidFill>
              </a:rPr>
              <a:t>theMsg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23" name="Rektangel 22"/>
          <p:cNvSpPr/>
          <p:nvPr/>
        </p:nvSpPr>
        <p:spPr>
          <a:xfrm>
            <a:off x="8957618" y="3079145"/>
            <a:ext cx="1040027" cy="3504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theMsg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24" name="Rektangel 23"/>
          <p:cNvSpPr/>
          <p:nvPr/>
        </p:nvSpPr>
        <p:spPr>
          <a:xfrm>
            <a:off x="9707262" y="4606457"/>
            <a:ext cx="1040027" cy="3504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</p:spTree>
    <p:extLst>
      <p:ext uri="{BB962C8B-B14F-4D97-AF65-F5344CB8AC3E}">
        <p14:creationId xmlns:p14="http://schemas.microsoft.com/office/powerpoint/2010/main" val="33831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led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08" y="1298423"/>
            <a:ext cx="4628765" cy="3867220"/>
          </a:xfrm>
          <a:prstGeom prst="rect">
            <a:avLst/>
          </a:prstGeom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390" y="1298422"/>
            <a:ext cx="4125036" cy="386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7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1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837141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When a variable is not in the local execution context, JS looks in the ”outer environment”</a:t>
            </a:r>
          </a:p>
          <a:p>
            <a:r>
              <a:rPr lang="da-DK" sz="3200" smtClean="0"/>
              <a:t>”outer environment” is a reference to the execution context corresponding to the </a:t>
            </a:r>
            <a:r>
              <a:rPr lang="da-DK" sz="3200" u="sng" smtClean="0"/>
              <a:t>lexical</a:t>
            </a:r>
            <a:r>
              <a:rPr lang="da-DK" sz="3200" smtClean="0"/>
              <a:t> outer environment.</a:t>
            </a:r>
          </a:p>
          <a:p>
            <a:r>
              <a:rPr lang="da-DK" sz="3200" smtClean="0"/>
              <a:t>This is called </a:t>
            </a:r>
            <a:r>
              <a:rPr lang="da-DK" sz="3200" b="1" smtClean="0"/>
              <a:t>following the Scope Chain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248267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68930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What are objects?</a:t>
            </a:r>
            <a:endParaRPr lang="da-DK" sz="3200" smtClean="0"/>
          </a:p>
          <a:p>
            <a:r>
              <a:rPr lang="da-DK" sz="3200" b="1" smtClean="0"/>
              <a:t>Function constructors</a:t>
            </a:r>
            <a:endParaRPr lang="da-DK" sz="3200" smtClean="0"/>
          </a:p>
          <a:p>
            <a:r>
              <a:rPr lang="da-DK" sz="3200" b="1" smtClean="0"/>
              <a:t>Prototypical inheritance</a:t>
            </a:r>
            <a:endParaRPr lang="da-DK" sz="3200" smtClean="0"/>
          </a:p>
          <a:p>
            <a:r>
              <a:rPr lang="da-DK" sz="3200" b="1" smtClean="0"/>
              <a:t>ES6 object construction (classes)</a:t>
            </a:r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151802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68930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What are objects?</a:t>
            </a:r>
            <a:endParaRPr lang="da-DK" sz="3200" smtClean="0"/>
          </a:p>
          <a:p>
            <a:r>
              <a:rPr lang="da-DK" sz="3200" smtClean="0"/>
              <a:t>Objects are (just) a collection of name/value pairs</a:t>
            </a:r>
          </a:p>
          <a:p>
            <a:r>
              <a:rPr lang="da-DK" sz="3200" smtClean="0"/>
              <a:t>A value may be </a:t>
            </a:r>
          </a:p>
          <a:p>
            <a:pPr lvl="1"/>
            <a:r>
              <a:rPr lang="da-DK" sz="2800" smtClean="0"/>
              <a:t>Of a simple type (</a:t>
            </a:r>
            <a:r>
              <a:rPr lang="da-DK" sz="2800" i="1" smtClean="0"/>
              <a:t>string</a:t>
            </a:r>
            <a:r>
              <a:rPr lang="da-DK" sz="2800" smtClean="0"/>
              <a:t>, </a:t>
            </a:r>
            <a:r>
              <a:rPr lang="da-DK" sz="2800" i="1" smtClean="0"/>
              <a:t>number</a:t>
            </a:r>
            <a:r>
              <a:rPr lang="da-DK" sz="2800" smtClean="0"/>
              <a:t>,…)</a:t>
            </a:r>
          </a:p>
          <a:p>
            <a:pPr lvl="1"/>
            <a:r>
              <a:rPr lang="da-DK" sz="2800" smtClean="0"/>
              <a:t>A function definition</a:t>
            </a:r>
          </a:p>
          <a:p>
            <a:pPr lvl="1"/>
            <a:r>
              <a:rPr lang="da-DK" sz="2800" smtClean="0"/>
              <a:t>An object (hello, recursion!)</a:t>
            </a:r>
          </a:p>
        </p:txBody>
      </p:sp>
    </p:spTree>
    <p:extLst>
      <p:ext uri="{BB962C8B-B14F-4D97-AF65-F5344CB8AC3E}">
        <p14:creationId xmlns:p14="http://schemas.microsoft.com/office/powerpoint/2010/main" val="2384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92" y="2011319"/>
            <a:ext cx="47148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1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68930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Object literals: simple, but repetitive</a:t>
            </a:r>
          </a:p>
          <a:p>
            <a:pPr lvl="1"/>
            <a:r>
              <a:rPr lang="da-DK" sz="2800" smtClean="0"/>
              <a:t>OK for properties (values are individual)</a:t>
            </a:r>
          </a:p>
          <a:p>
            <a:pPr lvl="1"/>
            <a:r>
              <a:rPr lang="da-DK" sz="2800" smtClean="0"/>
              <a:t>Bad for functions (same for all objects of same type)</a:t>
            </a:r>
          </a:p>
          <a:p>
            <a:r>
              <a:rPr lang="da-DK" sz="3200" smtClean="0"/>
              <a:t>How can we ”build” objects from a definition?</a:t>
            </a:r>
          </a:p>
          <a:p>
            <a:pPr lvl="1"/>
            <a:r>
              <a:rPr lang="da-DK" sz="2800" smtClean="0"/>
              <a:t>Functional constructors</a:t>
            </a:r>
          </a:p>
          <a:p>
            <a:pPr lvl="1"/>
            <a:r>
              <a:rPr lang="da-DK" sz="2800" smtClean="0"/>
              <a:t>Prototypical inheritance</a:t>
            </a:r>
          </a:p>
          <a:p>
            <a:pPr lvl="1"/>
            <a:r>
              <a:rPr lang="da-DK" sz="2800" smtClean="0"/>
              <a:t>Class definitions (ES6)</a:t>
            </a:r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420108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1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68930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Lexical Environment </a:t>
            </a:r>
            <a:r>
              <a:rPr lang="da-DK" sz="3200" smtClean="0"/>
              <a:t>(where code is written)</a:t>
            </a:r>
          </a:p>
          <a:p>
            <a:r>
              <a:rPr lang="da-DK" sz="3200" b="1" smtClean="0"/>
              <a:t>Hoisting</a:t>
            </a:r>
            <a:r>
              <a:rPr lang="da-DK" sz="3200" smtClean="0"/>
              <a:t> (the two phases of JS execution)</a:t>
            </a:r>
          </a:p>
          <a:p>
            <a:r>
              <a:rPr lang="da-DK" sz="3200" b="1" smtClean="0"/>
              <a:t>Execution Context </a:t>
            </a:r>
            <a:r>
              <a:rPr lang="da-DK" sz="3200" smtClean="0"/>
              <a:t>(the ”instance” of an environment a piece of code is executing within)</a:t>
            </a:r>
          </a:p>
          <a:p>
            <a:r>
              <a:rPr lang="da-DK" sz="3200" b="1" smtClean="0"/>
              <a:t>Scope Chain </a:t>
            </a:r>
            <a:r>
              <a:rPr lang="da-DK" sz="3200" smtClean="0"/>
              <a:t>(the ”outer” environment for a piece of executing code)</a:t>
            </a:r>
          </a:p>
        </p:txBody>
      </p:sp>
    </p:spTree>
    <p:extLst>
      <p:ext uri="{BB962C8B-B14F-4D97-AF65-F5344CB8AC3E}">
        <p14:creationId xmlns:p14="http://schemas.microsoft.com/office/powerpoint/2010/main" val="15568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551141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Function constructors</a:t>
            </a:r>
          </a:p>
          <a:p>
            <a:pPr lvl="1"/>
            <a:r>
              <a:rPr lang="da-DK" sz="2800" smtClean="0"/>
              <a:t>Remember: FUNCTIONS ARE OBJECTS!</a:t>
            </a:r>
          </a:p>
          <a:p>
            <a:pPr lvl="1"/>
            <a:r>
              <a:rPr lang="da-DK" sz="2800" smtClean="0"/>
              <a:t>Syntax: </a:t>
            </a:r>
            <a:r>
              <a:rPr lang="da-DK" sz="2800" b="1" smtClean="0"/>
              <a:t>function</a:t>
            </a:r>
            <a:r>
              <a:rPr lang="da-DK" sz="2800" smtClean="0"/>
              <a:t> </a:t>
            </a:r>
            <a:r>
              <a:rPr lang="da-DK" sz="2800" i="1" smtClean="0"/>
              <a:t>nameOfType</a:t>
            </a:r>
            <a:r>
              <a:rPr lang="da-DK" sz="2800" smtClean="0"/>
              <a:t> (…) {}</a:t>
            </a:r>
          </a:p>
          <a:p>
            <a:pPr lvl="1"/>
            <a:r>
              <a:rPr lang="da-DK" sz="2800" smtClean="0"/>
              <a:t>Use of functional constructor:</a:t>
            </a:r>
          </a:p>
          <a:p>
            <a:pPr lvl="1"/>
            <a:r>
              <a:rPr lang="da-DK" sz="2800" b="1" smtClean="0"/>
              <a:t>var</a:t>
            </a:r>
            <a:r>
              <a:rPr lang="da-DK" sz="2800" smtClean="0"/>
              <a:t> sp = </a:t>
            </a:r>
            <a:r>
              <a:rPr lang="da-DK" sz="2800" b="1" smtClean="0"/>
              <a:t>new</a:t>
            </a:r>
            <a:r>
              <a:rPr lang="da-DK" sz="2800" smtClean="0"/>
              <a:t> </a:t>
            </a:r>
            <a:r>
              <a:rPr lang="da-DK" sz="2800" i="1" smtClean="0"/>
              <a:t>SimplifiedPerson</a:t>
            </a:r>
            <a:r>
              <a:rPr lang="da-DK" sz="2800" smtClean="0"/>
              <a:t>(…);</a:t>
            </a:r>
            <a:endParaRPr lang="da-DK" smtClean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870" y="2184314"/>
            <a:ext cx="34956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3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63000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Function constructors – fine w.r.t. properties, but still problem with functions</a:t>
            </a:r>
          </a:p>
          <a:p>
            <a:pPr lvl="1"/>
            <a:r>
              <a:rPr lang="da-DK" sz="2800" smtClean="0"/>
              <a:t>Adding functions </a:t>
            </a:r>
            <a:r>
              <a:rPr lang="da-DK" sz="2800" u="sng" smtClean="0"/>
              <a:t>directly to objects</a:t>
            </a:r>
            <a:r>
              <a:rPr lang="da-DK" sz="2800" smtClean="0"/>
              <a:t>: works, but again repetitive [CODE]</a:t>
            </a:r>
          </a:p>
          <a:p>
            <a:pPr lvl="1"/>
            <a:r>
              <a:rPr lang="da-DK" sz="2800" smtClean="0"/>
              <a:t>Adding functions </a:t>
            </a:r>
            <a:r>
              <a:rPr lang="da-DK" sz="2800" u="sng" smtClean="0"/>
              <a:t>to prototype</a:t>
            </a:r>
            <a:r>
              <a:rPr lang="da-DK" sz="2800" smtClean="0"/>
              <a:t>: better </a:t>
            </a:r>
            <a:r>
              <a:rPr lang="da-DK" sz="2800" smtClean="0">
                <a:sym typeface="Wingdings" panose="05000000000000000000" pitchFamily="2" charset="2"/>
              </a:rPr>
              <a:t> [CODE]</a:t>
            </a: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27367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49" y="1622413"/>
            <a:ext cx="8697740" cy="458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5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13324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Now </a:t>
            </a:r>
            <a:r>
              <a:rPr lang="da-DK" sz="3200" b="1" smtClean="0"/>
              <a:t>SimplifiedPerson</a:t>
            </a:r>
            <a:r>
              <a:rPr lang="da-DK" sz="3200" smtClean="0"/>
              <a:t> is (almost) like a class definition</a:t>
            </a:r>
          </a:p>
          <a:p>
            <a:pPr lvl="1"/>
            <a:r>
              <a:rPr lang="da-DK" sz="2800" smtClean="0"/>
              <a:t>Function constructor for setting object-specific property values</a:t>
            </a:r>
          </a:p>
          <a:p>
            <a:pPr lvl="1"/>
            <a:r>
              <a:rPr lang="da-DK" sz="2800" smtClean="0"/>
              <a:t>Functions added to </a:t>
            </a:r>
            <a:r>
              <a:rPr lang="da-DK" sz="2800" b="1"/>
              <a:t>SimplifiedPerson </a:t>
            </a:r>
            <a:r>
              <a:rPr lang="da-DK" sz="2800" smtClean="0"/>
              <a:t>prototype, thereby available to all objects of ”type”</a:t>
            </a:r>
            <a:r>
              <a:rPr lang="da-DK" sz="2800" b="1"/>
              <a:t> </a:t>
            </a:r>
            <a:r>
              <a:rPr lang="da-DK" sz="2800" b="1" smtClean="0"/>
              <a:t>SimplifiedPerson</a:t>
            </a:r>
          </a:p>
          <a:p>
            <a:r>
              <a:rPr lang="da-DK" sz="3200" smtClean="0"/>
              <a:t>But what about inheritance…? </a:t>
            </a:r>
          </a:p>
          <a:p>
            <a:r>
              <a:rPr lang="da-DK" sz="3200" b="1" smtClean="0"/>
              <a:t>Person </a:t>
            </a:r>
            <a:r>
              <a:rPr lang="da-DK" sz="3200" smtClean="0"/>
              <a:t>= </a:t>
            </a:r>
            <a:r>
              <a:rPr lang="da-DK" sz="3200" b="1" smtClean="0"/>
              <a:t>SimplifiedPerson </a:t>
            </a:r>
            <a:r>
              <a:rPr lang="da-DK" sz="3200" smtClean="0"/>
              <a:t>+ address properties. How…?</a:t>
            </a:r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411207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9813324" cy="4643137"/>
          </a:xfrm>
        </p:spPr>
        <p:txBody>
          <a:bodyPr>
            <a:normAutofit/>
          </a:bodyPr>
          <a:lstStyle/>
          <a:p>
            <a:r>
              <a:rPr lang="da-DK" sz="3200" smtClean="0"/>
              <a:t>JS offers </a:t>
            </a:r>
            <a:r>
              <a:rPr lang="da-DK" sz="3200" b="1" smtClean="0"/>
              <a:t>prototypical inheritance</a:t>
            </a:r>
          </a:p>
          <a:p>
            <a:r>
              <a:rPr lang="da-DK" sz="3200" smtClean="0"/>
              <a:t>Slightly convoluted…</a:t>
            </a:r>
          </a:p>
          <a:p>
            <a:pPr lvl="1"/>
            <a:r>
              <a:rPr lang="da-DK" sz="2800" smtClean="0"/>
              <a:t>Create function constructor for ”derived” type (</a:t>
            </a:r>
            <a:r>
              <a:rPr lang="da-DK" sz="2800" b="1" smtClean="0"/>
              <a:t>Person</a:t>
            </a:r>
            <a:r>
              <a:rPr lang="da-DK" sz="2800" smtClean="0"/>
              <a:t>)</a:t>
            </a:r>
          </a:p>
          <a:p>
            <a:pPr lvl="1"/>
            <a:r>
              <a:rPr lang="da-DK" sz="2800" smtClean="0"/>
              <a:t>Inside new function constructor, call the ”base” function constructor (</a:t>
            </a:r>
            <a:r>
              <a:rPr lang="da-DK" sz="2800" b="1" smtClean="0"/>
              <a:t>SimplifiedPerson.call</a:t>
            </a:r>
            <a:r>
              <a:rPr lang="da-DK" sz="2800" smtClean="0"/>
              <a:t>(</a:t>
            </a:r>
            <a:r>
              <a:rPr lang="da-DK" sz="2800" i="1" smtClean="0"/>
              <a:t>this</a:t>
            </a:r>
            <a:r>
              <a:rPr lang="da-DK" sz="2800" smtClean="0"/>
              <a:t>,…))</a:t>
            </a:r>
          </a:p>
          <a:p>
            <a:pPr lvl="1"/>
            <a:r>
              <a:rPr lang="da-DK" sz="2800" smtClean="0"/>
              <a:t>Do usual initialisation of properties in derived type</a:t>
            </a:r>
          </a:p>
          <a:p>
            <a:pPr lvl="1"/>
            <a:r>
              <a:rPr lang="da-DK" sz="2800" smtClean="0"/>
              <a:t>AFTER </a:t>
            </a:r>
            <a:r>
              <a:rPr lang="da-DK" sz="2800"/>
              <a:t>function </a:t>
            </a:r>
            <a:r>
              <a:rPr lang="da-DK" sz="2800" smtClean="0"/>
              <a:t>constructor, set prototype of derived type to refer to prototype of base type, using </a:t>
            </a:r>
            <a:r>
              <a:rPr lang="da-DK" sz="2800" b="1" smtClean="0"/>
              <a:t>Object.create</a:t>
            </a:r>
            <a:r>
              <a:rPr lang="da-DK" sz="2800" smtClean="0"/>
              <a:t>(…)</a:t>
            </a:r>
          </a:p>
          <a:p>
            <a:r>
              <a:rPr lang="da-DK" sz="3200" smtClean="0"/>
              <a:t>[CODE] 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40874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2024062"/>
            <a:ext cx="81724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1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3" y="2168482"/>
            <a:ext cx="9201711" cy="265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8798169" cy="4643137"/>
          </a:xfrm>
        </p:spPr>
        <p:txBody>
          <a:bodyPr>
            <a:normAutofit/>
          </a:bodyPr>
          <a:lstStyle/>
          <a:p>
            <a:r>
              <a:rPr lang="da-DK" sz="3200" smtClean="0"/>
              <a:t>ES6/2015 now offers the </a:t>
            </a:r>
            <a:r>
              <a:rPr lang="da-DK" sz="3200" b="1" smtClean="0"/>
              <a:t>class</a:t>
            </a:r>
            <a:r>
              <a:rPr lang="da-DK" sz="3200" smtClean="0"/>
              <a:t> keyword (also the </a:t>
            </a:r>
            <a:r>
              <a:rPr lang="da-DK" sz="3200" b="1" smtClean="0"/>
              <a:t>extends</a:t>
            </a:r>
            <a:r>
              <a:rPr lang="da-DK" sz="3200" smtClean="0"/>
              <a:t> keyword)</a:t>
            </a:r>
          </a:p>
          <a:p>
            <a:r>
              <a:rPr lang="da-DK" sz="3200" smtClean="0"/>
              <a:t>Class definitions are now (syntactically) closer to e.g. class defintions in C#</a:t>
            </a:r>
          </a:p>
          <a:p>
            <a:r>
              <a:rPr lang="da-DK" sz="3200" smtClean="0"/>
              <a:t>NB: only ”syntactic sugar” – nothing has changed under the covers…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3734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9024815" cy="4643137"/>
          </a:xfrm>
        </p:spPr>
        <p:txBody>
          <a:bodyPr>
            <a:normAutofit/>
          </a:bodyPr>
          <a:lstStyle/>
          <a:p>
            <a:r>
              <a:rPr lang="da-DK" sz="3200" smtClean="0"/>
              <a:t>ES6 class definition</a:t>
            </a:r>
          </a:p>
          <a:p>
            <a:pPr lvl="1"/>
            <a:r>
              <a:rPr lang="da-DK" sz="2800" smtClean="0"/>
              <a:t>Uses </a:t>
            </a:r>
            <a:r>
              <a:rPr lang="da-DK" sz="2800" b="1" smtClean="0"/>
              <a:t>class</a:t>
            </a:r>
            <a:r>
              <a:rPr lang="da-DK" sz="2800" smtClean="0"/>
              <a:t> keyword</a:t>
            </a:r>
          </a:p>
          <a:p>
            <a:pPr lvl="1"/>
            <a:r>
              <a:rPr lang="da-DK" sz="2800" smtClean="0"/>
              <a:t>Function constructor marked with </a:t>
            </a:r>
            <a:r>
              <a:rPr lang="da-DK" sz="2800" b="1" smtClean="0"/>
              <a:t>constructor</a:t>
            </a:r>
            <a:r>
              <a:rPr lang="da-DK" sz="2800" smtClean="0"/>
              <a:t> keyword</a:t>
            </a:r>
          </a:p>
          <a:p>
            <a:pPr lvl="1"/>
            <a:r>
              <a:rPr lang="da-DK" sz="2800" smtClean="0"/>
              <a:t>No explicit properties – properties are typically added in the function constructor</a:t>
            </a:r>
          </a:p>
          <a:p>
            <a:pPr lvl="1"/>
            <a:r>
              <a:rPr lang="da-DK" sz="2800" smtClean="0"/>
              <a:t>Methods added inside class definition, syntax is </a:t>
            </a:r>
            <a:r>
              <a:rPr lang="da-DK" sz="2800" i="1" smtClean="0"/>
              <a:t>nameOfMethod(…parameter list…) { body}</a:t>
            </a:r>
          </a:p>
        </p:txBody>
      </p:sp>
    </p:spTree>
    <p:extLst>
      <p:ext uri="{BB962C8B-B14F-4D97-AF65-F5344CB8AC3E}">
        <p14:creationId xmlns:p14="http://schemas.microsoft.com/office/powerpoint/2010/main" val="347353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459" y="1690688"/>
            <a:ext cx="6918325" cy="438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9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1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68930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Lexical Environment </a:t>
            </a:r>
            <a:r>
              <a:rPr lang="da-DK" sz="3200" smtClean="0"/>
              <a:t>(where code is written)</a:t>
            </a:r>
          </a:p>
          <a:p>
            <a:pPr lvl="1"/>
            <a:r>
              <a:rPr lang="da-DK" sz="2800" smtClean="0"/>
              <a:t>Concerned with the </a:t>
            </a:r>
            <a:r>
              <a:rPr lang="da-DK" sz="2800" u="sng" smtClean="0"/>
              <a:t>physical</a:t>
            </a:r>
            <a:r>
              <a:rPr lang="da-DK" sz="2800" smtClean="0"/>
              <a:t> position of code</a:t>
            </a:r>
          </a:p>
          <a:p>
            <a:pPr lvl="1"/>
            <a:r>
              <a:rPr lang="da-DK" sz="2800" smtClean="0"/>
              <a:t>A ”static” property of code</a:t>
            </a:r>
          </a:p>
          <a:p>
            <a:pPr lvl="1"/>
            <a:r>
              <a:rPr lang="da-DK" sz="2800" smtClean="0"/>
              <a:t>Outermost level is the </a:t>
            </a:r>
            <a:r>
              <a:rPr lang="da-DK" sz="2800" u="sng" smtClean="0"/>
              <a:t>global</a:t>
            </a:r>
            <a:r>
              <a:rPr lang="da-DK" sz="2800" smtClean="0"/>
              <a:t> environment</a:t>
            </a:r>
          </a:p>
          <a:p>
            <a:pPr lvl="1"/>
            <a:r>
              <a:rPr lang="da-DK" sz="2800" smtClean="0"/>
              <a:t>Global = ”not inside a function” (or class)</a:t>
            </a:r>
          </a:p>
          <a:p>
            <a:pPr lvl="1"/>
            <a:r>
              <a:rPr lang="da-DK" sz="2800" smtClean="0"/>
              <a:t>[CODE]</a:t>
            </a:r>
          </a:p>
        </p:txBody>
      </p:sp>
    </p:spTree>
    <p:extLst>
      <p:ext uri="{BB962C8B-B14F-4D97-AF65-F5344CB8AC3E}">
        <p14:creationId xmlns:p14="http://schemas.microsoft.com/office/powerpoint/2010/main" val="218647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9024815" cy="4643137"/>
          </a:xfrm>
        </p:spPr>
        <p:txBody>
          <a:bodyPr>
            <a:normAutofit/>
          </a:bodyPr>
          <a:lstStyle/>
          <a:p>
            <a:r>
              <a:rPr lang="da-DK" sz="3200" smtClean="0"/>
              <a:t>ES6 class definition</a:t>
            </a:r>
          </a:p>
          <a:p>
            <a:pPr lvl="1"/>
            <a:r>
              <a:rPr lang="da-DK" sz="2800" smtClean="0"/>
              <a:t>Inheritance by use of </a:t>
            </a:r>
            <a:r>
              <a:rPr lang="da-DK" sz="2800" b="1" smtClean="0"/>
              <a:t>extends</a:t>
            </a:r>
            <a:r>
              <a:rPr lang="da-DK" sz="2800" smtClean="0"/>
              <a:t> keyword</a:t>
            </a:r>
          </a:p>
          <a:p>
            <a:pPr lvl="1"/>
            <a:r>
              <a:rPr lang="da-DK" sz="2800" smtClean="0"/>
              <a:t>Constructor will typically call ”super class” constructor, using the </a:t>
            </a:r>
            <a:r>
              <a:rPr lang="da-DK" sz="2800" b="1" smtClean="0"/>
              <a:t>super</a:t>
            </a:r>
            <a:r>
              <a:rPr lang="da-DK" sz="2800" smtClean="0"/>
              <a:t> keyword</a:t>
            </a:r>
          </a:p>
          <a:p>
            <a:pPr lvl="1"/>
            <a:r>
              <a:rPr lang="da-DK" sz="2800" smtClean="0"/>
              <a:t>Prototype references are automatically set up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360576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55" y="2278795"/>
            <a:ext cx="10450855" cy="260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4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431" y="2067291"/>
            <a:ext cx="9300596" cy="337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6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Typical base/derived class scenario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68930" cy="4351338"/>
          </a:xfrm>
        </p:spPr>
        <p:txBody>
          <a:bodyPr>
            <a:normAutofit/>
          </a:bodyPr>
          <a:lstStyle/>
          <a:p>
            <a:r>
              <a:rPr lang="da-DK" smtClean="0"/>
              <a:t>Base class contains X properties… </a:t>
            </a:r>
          </a:p>
          <a:p>
            <a:r>
              <a:rPr lang="da-DK" smtClean="0"/>
              <a:t>…so base class constructor </a:t>
            </a:r>
            <a:r>
              <a:rPr lang="da-DK" u="sng" smtClean="0"/>
              <a:t>typically</a:t>
            </a:r>
            <a:r>
              <a:rPr lang="da-DK" smtClean="0"/>
              <a:t> takes X parameters, to initialise these X properties</a:t>
            </a:r>
          </a:p>
          <a:p>
            <a:r>
              <a:rPr lang="da-DK" smtClean="0"/>
              <a:t>Derived class contains Y properties…</a:t>
            </a:r>
          </a:p>
          <a:p>
            <a:r>
              <a:rPr lang="da-DK" smtClean="0"/>
              <a:t>…so derived class constructor </a:t>
            </a:r>
            <a:r>
              <a:rPr lang="da-DK" u="sng" smtClean="0"/>
              <a:t>typically</a:t>
            </a:r>
            <a:r>
              <a:rPr lang="da-DK" smtClean="0"/>
              <a:t> takes X + Y parameters, to initialise own </a:t>
            </a:r>
            <a:r>
              <a:rPr lang="da-DK" u="sng" smtClean="0"/>
              <a:t>and</a:t>
            </a:r>
            <a:r>
              <a:rPr lang="da-DK" smtClean="0"/>
              <a:t> base class properties, like this:</a:t>
            </a:r>
          </a:p>
          <a:p>
            <a:pPr lvl="1"/>
            <a:r>
              <a:rPr lang="da-DK" smtClean="0"/>
              <a:t>X of these parameters are used to call base class constructor! </a:t>
            </a:r>
          </a:p>
          <a:p>
            <a:pPr lvl="1"/>
            <a:r>
              <a:rPr lang="da-DK" smtClean="0"/>
              <a:t>Y </a:t>
            </a:r>
            <a:r>
              <a:rPr lang="da-DK"/>
              <a:t>of these parameters </a:t>
            </a:r>
            <a:r>
              <a:rPr lang="da-DK" smtClean="0"/>
              <a:t>are used for initialising derived class properties.</a:t>
            </a:r>
          </a:p>
        </p:txBody>
      </p:sp>
    </p:spTree>
    <p:extLst>
      <p:ext uri="{BB962C8B-B14F-4D97-AF65-F5344CB8AC3E}">
        <p14:creationId xmlns:p14="http://schemas.microsoft.com/office/powerpoint/2010/main" val="266015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68930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Array helper/query methods</a:t>
            </a:r>
            <a:endParaRPr lang="da-DK" sz="3200" smtClean="0"/>
          </a:p>
          <a:p>
            <a:pPr lvl="1"/>
            <a:r>
              <a:rPr lang="da-DK" sz="2800" b="1" smtClean="0"/>
              <a:t>forEach</a:t>
            </a:r>
            <a:endParaRPr lang="da-DK" sz="2800" smtClean="0"/>
          </a:p>
          <a:p>
            <a:pPr lvl="1"/>
            <a:r>
              <a:rPr lang="da-DK" sz="2800" b="1" smtClean="0"/>
              <a:t>map </a:t>
            </a:r>
            <a:r>
              <a:rPr lang="da-DK" sz="2800" smtClean="0"/>
              <a:t>and </a:t>
            </a:r>
            <a:r>
              <a:rPr lang="da-DK" sz="2800" b="1" smtClean="0"/>
              <a:t>filter</a:t>
            </a:r>
          </a:p>
          <a:p>
            <a:pPr lvl="1"/>
            <a:r>
              <a:rPr lang="da-DK" sz="2800" b="1" smtClean="0"/>
              <a:t>reduce</a:t>
            </a:r>
          </a:p>
          <a:p>
            <a:pPr lvl="1"/>
            <a:r>
              <a:rPr lang="da-DK" sz="2800" b="1" smtClean="0"/>
              <a:t>find</a:t>
            </a:r>
            <a:r>
              <a:rPr lang="da-DK" sz="2800" smtClean="0"/>
              <a:t>, </a:t>
            </a:r>
            <a:r>
              <a:rPr lang="da-DK" sz="2800" b="1" smtClean="0"/>
              <a:t>some</a:t>
            </a:r>
            <a:r>
              <a:rPr lang="da-DK" sz="2800" smtClean="0"/>
              <a:t> and </a:t>
            </a:r>
            <a:r>
              <a:rPr lang="da-DK" sz="2800" b="1" smtClean="0"/>
              <a:t>every</a:t>
            </a:r>
          </a:p>
        </p:txBody>
      </p:sp>
    </p:spTree>
    <p:extLst>
      <p:ext uri="{BB962C8B-B14F-4D97-AF65-F5344CB8AC3E}">
        <p14:creationId xmlns:p14="http://schemas.microsoft.com/office/powerpoint/2010/main" val="174602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578969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The </a:t>
            </a:r>
            <a:r>
              <a:rPr lang="da-DK" sz="3200" b="1" smtClean="0"/>
              <a:t>forEach </a:t>
            </a:r>
            <a:r>
              <a:rPr lang="da-DK" sz="3200" smtClean="0"/>
              <a:t>method</a:t>
            </a:r>
          </a:p>
          <a:p>
            <a:pPr lvl="1"/>
            <a:r>
              <a:rPr lang="da-DK" sz="2800" smtClean="0"/>
              <a:t>Is applied to an array</a:t>
            </a:r>
          </a:p>
          <a:p>
            <a:pPr lvl="1"/>
            <a:r>
              <a:rPr lang="da-DK" sz="2800" smtClean="0"/>
              <a:t>General syntax: </a:t>
            </a:r>
            <a:r>
              <a:rPr lang="da-DK" sz="2800" i="1" smtClean="0"/>
              <a:t>myArray.forEach(callBack)</a:t>
            </a:r>
          </a:p>
          <a:p>
            <a:pPr lvl="1"/>
            <a:r>
              <a:rPr lang="da-DK" sz="2800" i="1" smtClean="0"/>
              <a:t>callBack: </a:t>
            </a:r>
            <a:r>
              <a:rPr lang="da-DK" sz="2800" smtClean="0"/>
              <a:t>A function which is called for each element in the array</a:t>
            </a:r>
          </a:p>
          <a:p>
            <a:pPr lvl="1"/>
            <a:r>
              <a:rPr lang="da-DK" sz="2800" smtClean="0"/>
              <a:t>Callback takes three parameters:</a:t>
            </a:r>
          </a:p>
          <a:p>
            <a:pPr lvl="2"/>
            <a:r>
              <a:rPr lang="da-DK" sz="2400" i="1" smtClean="0"/>
              <a:t>item</a:t>
            </a:r>
            <a:r>
              <a:rPr lang="da-DK" sz="2400" smtClean="0"/>
              <a:t>: the item currently being processed</a:t>
            </a:r>
          </a:p>
          <a:p>
            <a:pPr lvl="2"/>
            <a:r>
              <a:rPr lang="da-DK" sz="2400" i="1" smtClean="0"/>
              <a:t>index</a:t>
            </a:r>
            <a:r>
              <a:rPr lang="da-DK" sz="2400" smtClean="0"/>
              <a:t>: the index of the above item</a:t>
            </a:r>
          </a:p>
          <a:p>
            <a:pPr lvl="2"/>
            <a:r>
              <a:rPr lang="da-DK" sz="2400" i="1" smtClean="0"/>
              <a:t>array</a:t>
            </a:r>
            <a:r>
              <a:rPr lang="da-DK" sz="2400" smtClean="0"/>
              <a:t>: the array itself</a:t>
            </a:r>
          </a:p>
        </p:txBody>
      </p:sp>
    </p:spTree>
    <p:extLst>
      <p:ext uri="{BB962C8B-B14F-4D97-AF65-F5344CB8AC3E}">
        <p14:creationId xmlns:p14="http://schemas.microsoft.com/office/powerpoint/2010/main" val="204564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892" y="1613498"/>
            <a:ext cx="6263974" cy="458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9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31287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The </a:t>
            </a:r>
            <a:r>
              <a:rPr lang="da-DK" sz="3200" b="1" smtClean="0"/>
              <a:t>map </a:t>
            </a:r>
            <a:r>
              <a:rPr lang="da-DK" sz="3200" smtClean="0"/>
              <a:t>method</a:t>
            </a:r>
          </a:p>
          <a:p>
            <a:pPr lvl="1"/>
            <a:r>
              <a:rPr lang="da-DK" sz="2800" smtClean="0"/>
              <a:t>General syntax: </a:t>
            </a:r>
            <a:r>
              <a:rPr lang="da-DK" sz="2800" i="1" smtClean="0"/>
              <a:t>myArray.map(callBack)</a:t>
            </a:r>
          </a:p>
          <a:p>
            <a:pPr lvl="1"/>
            <a:r>
              <a:rPr lang="da-DK" sz="2800" i="1" smtClean="0"/>
              <a:t>callBack: </a:t>
            </a:r>
            <a:r>
              <a:rPr lang="da-DK" sz="2800" smtClean="0"/>
              <a:t>A function which is called for each element in the array, taking the element itself as a parameter</a:t>
            </a:r>
          </a:p>
          <a:p>
            <a:pPr lvl="1"/>
            <a:r>
              <a:rPr lang="da-DK" sz="2800" b="1" smtClean="0"/>
              <a:t>NB</a:t>
            </a:r>
            <a:r>
              <a:rPr lang="da-DK" sz="2800" smtClean="0"/>
              <a:t>: The result of invoking </a:t>
            </a:r>
            <a:r>
              <a:rPr lang="da-DK" sz="2800" b="1" smtClean="0"/>
              <a:t>map</a:t>
            </a:r>
            <a:r>
              <a:rPr lang="da-DK" sz="2800" smtClean="0"/>
              <a:t> will be a </a:t>
            </a:r>
            <a:r>
              <a:rPr lang="da-DK" sz="2800" u="sng" smtClean="0"/>
              <a:t>new</a:t>
            </a:r>
            <a:r>
              <a:rPr lang="da-DK" sz="2800" smtClean="0"/>
              <a:t> array, with the same number of elements as the original array.</a:t>
            </a:r>
          </a:p>
          <a:p>
            <a:pPr lvl="1"/>
            <a:r>
              <a:rPr lang="da-DK" sz="2800" smtClean="0"/>
              <a:t>Callback is often an anonymous function (=&gt;)</a:t>
            </a:r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279631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257" y="1930999"/>
            <a:ext cx="7316712" cy="370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1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166" y="1853900"/>
            <a:ext cx="8929327" cy="383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4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1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68930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Hoisting</a:t>
            </a:r>
            <a:endParaRPr lang="da-DK" sz="3200" smtClean="0"/>
          </a:p>
          <a:p>
            <a:r>
              <a:rPr lang="da-DK" sz="3200" smtClean="0"/>
              <a:t>Execution of JS is a two-phase operation:</a:t>
            </a:r>
          </a:p>
          <a:p>
            <a:pPr lvl="1"/>
            <a:r>
              <a:rPr lang="da-DK" sz="2800" b="1" smtClean="0"/>
              <a:t>Creation phase</a:t>
            </a:r>
            <a:r>
              <a:rPr lang="da-DK" sz="2800" smtClean="0"/>
              <a:t>: set up memory space for variables, functions, etc.. No execution of code, nor initialisation of variables! All variables will be set to </a:t>
            </a:r>
            <a:r>
              <a:rPr lang="da-DK" sz="2800" i="1" smtClean="0"/>
              <a:t>undefined</a:t>
            </a:r>
            <a:r>
              <a:rPr lang="da-DK" sz="2800" smtClean="0"/>
              <a:t>.</a:t>
            </a:r>
          </a:p>
          <a:p>
            <a:pPr lvl="1"/>
            <a:r>
              <a:rPr lang="da-DK" sz="2800" b="1" smtClean="0"/>
              <a:t>Execution phase</a:t>
            </a:r>
            <a:r>
              <a:rPr lang="da-DK" sz="2800" smtClean="0"/>
              <a:t>: the code is actually executed.</a:t>
            </a:r>
          </a:p>
          <a:p>
            <a:r>
              <a:rPr lang="da-DK" sz="3200" smtClean="0"/>
              <a:t>”Hoisting” is what happens in the creation phase.</a:t>
            </a:r>
          </a:p>
          <a:p>
            <a:r>
              <a:rPr lang="da-DK" sz="3200" smtClean="0"/>
              <a:t>[CODE]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117936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31287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The </a:t>
            </a:r>
            <a:r>
              <a:rPr lang="da-DK" sz="3200" b="1" smtClean="0"/>
              <a:t>filter </a:t>
            </a:r>
            <a:r>
              <a:rPr lang="da-DK" sz="3200" smtClean="0"/>
              <a:t>method</a:t>
            </a:r>
          </a:p>
          <a:p>
            <a:pPr lvl="1"/>
            <a:r>
              <a:rPr lang="da-DK" sz="2800" smtClean="0"/>
              <a:t>General syntax: </a:t>
            </a:r>
            <a:r>
              <a:rPr lang="da-DK" sz="2800" i="1" smtClean="0"/>
              <a:t>myArray.filter(callBack)</a:t>
            </a:r>
          </a:p>
          <a:p>
            <a:pPr lvl="1"/>
            <a:r>
              <a:rPr lang="da-DK" sz="2800" i="1" smtClean="0"/>
              <a:t>callBack: </a:t>
            </a:r>
            <a:r>
              <a:rPr lang="da-DK" sz="2800" smtClean="0"/>
              <a:t>A function which is called for each element in the array, taking the element itself as a parameter. This callback </a:t>
            </a:r>
            <a:r>
              <a:rPr lang="da-DK" sz="2800" u="sng" smtClean="0"/>
              <a:t>must</a:t>
            </a:r>
            <a:r>
              <a:rPr lang="da-DK" sz="2800" smtClean="0"/>
              <a:t> return a </a:t>
            </a:r>
            <a:r>
              <a:rPr lang="da-DK" sz="2800" i="1" smtClean="0"/>
              <a:t>boolean</a:t>
            </a:r>
            <a:r>
              <a:rPr lang="da-DK" sz="2800" smtClean="0"/>
              <a:t> value.</a:t>
            </a:r>
          </a:p>
          <a:p>
            <a:pPr lvl="1"/>
            <a:r>
              <a:rPr lang="da-DK" sz="2800" b="1" smtClean="0"/>
              <a:t>NB</a:t>
            </a:r>
            <a:r>
              <a:rPr lang="da-DK" sz="2800" smtClean="0"/>
              <a:t>: The result of invoking </a:t>
            </a:r>
            <a:r>
              <a:rPr lang="da-DK" sz="2800" b="1" smtClean="0"/>
              <a:t>filter</a:t>
            </a:r>
            <a:r>
              <a:rPr lang="da-DK" sz="2800" smtClean="0"/>
              <a:t> will be a </a:t>
            </a:r>
            <a:r>
              <a:rPr lang="da-DK" sz="2800" u="sng" smtClean="0"/>
              <a:t>new</a:t>
            </a:r>
            <a:r>
              <a:rPr lang="da-DK" sz="2800" smtClean="0"/>
              <a:t> array, only including the elements for which the callback returns </a:t>
            </a:r>
            <a:r>
              <a:rPr lang="da-DK" sz="2800" b="1" smtClean="0"/>
              <a:t>true</a:t>
            </a:r>
          </a:p>
          <a:p>
            <a:pPr lvl="1"/>
            <a:r>
              <a:rPr lang="da-DK" sz="2800" smtClean="0"/>
              <a:t>Callback is often an anonymous function (=&gt;)</a:t>
            </a:r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14134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550" y="1617858"/>
            <a:ext cx="7939989" cy="447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3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498227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find</a:t>
            </a:r>
            <a:r>
              <a:rPr lang="da-DK" sz="3200" smtClean="0"/>
              <a:t>: returns the </a:t>
            </a:r>
            <a:r>
              <a:rPr lang="da-DK" sz="3200" u="sng" smtClean="0"/>
              <a:t>first</a:t>
            </a:r>
            <a:r>
              <a:rPr lang="da-DK" sz="3200" smtClean="0"/>
              <a:t> element for which the callback returns </a:t>
            </a:r>
            <a:r>
              <a:rPr lang="da-DK" sz="3200" b="1" smtClean="0"/>
              <a:t>true </a:t>
            </a:r>
            <a:r>
              <a:rPr lang="da-DK" sz="3200" smtClean="0"/>
              <a:t>(returns </a:t>
            </a:r>
            <a:r>
              <a:rPr lang="da-DK" sz="3200" b="1" smtClean="0"/>
              <a:t>undefined</a:t>
            </a:r>
            <a:r>
              <a:rPr lang="da-DK" sz="3200" smtClean="0"/>
              <a:t> if no element is found)</a:t>
            </a:r>
          </a:p>
          <a:p>
            <a:r>
              <a:rPr lang="da-DK" sz="3200" b="1" smtClean="0"/>
              <a:t>every</a:t>
            </a:r>
            <a:r>
              <a:rPr lang="da-DK" sz="3200" smtClean="0"/>
              <a:t>: returns </a:t>
            </a:r>
            <a:r>
              <a:rPr lang="da-DK" sz="3200" b="1" smtClean="0"/>
              <a:t>true</a:t>
            </a:r>
            <a:r>
              <a:rPr lang="da-DK" sz="3200" smtClean="0"/>
              <a:t> if the callback returns </a:t>
            </a:r>
            <a:r>
              <a:rPr lang="da-DK" sz="3200" b="1" smtClean="0"/>
              <a:t>true</a:t>
            </a:r>
            <a:r>
              <a:rPr lang="da-DK" sz="3200" smtClean="0"/>
              <a:t> for </a:t>
            </a:r>
            <a:r>
              <a:rPr lang="da-DK" sz="3200" u="sng" smtClean="0"/>
              <a:t>all</a:t>
            </a:r>
            <a:r>
              <a:rPr lang="da-DK" sz="3200" smtClean="0"/>
              <a:t> elements in the array.</a:t>
            </a:r>
          </a:p>
          <a:p>
            <a:r>
              <a:rPr lang="da-DK" sz="3200" b="1" smtClean="0"/>
              <a:t>some</a:t>
            </a:r>
            <a:r>
              <a:rPr lang="da-DK" sz="3200" smtClean="0"/>
              <a:t>: </a:t>
            </a:r>
            <a:r>
              <a:rPr lang="da-DK" sz="3200"/>
              <a:t>returns </a:t>
            </a:r>
            <a:r>
              <a:rPr lang="da-DK" sz="3200" b="1"/>
              <a:t>true</a:t>
            </a:r>
            <a:r>
              <a:rPr lang="da-DK" sz="3200"/>
              <a:t> if the callback returns </a:t>
            </a:r>
            <a:r>
              <a:rPr lang="da-DK" sz="3200" b="1"/>
              <a:t>true</a:t>
            </a:r>
            <a:r>
              <a:rPr lang="da-DK" sz="3200"/>
              <a:t> for </a:t>
            </a:r>
            <a:r>
              <a:rPr lang="da-DK" sz="3200" u="sng" smtClean="0"/>
              <a:t>at least one</a:t>
            </a:r>
            <a:r>
              <a:rPr lang="da-DK" sz="3200" smtClean="0"/>
              <a:t> element </a:t>
            </a:r>
            <a:r>
              <a:rPr lang="da-DK" sz="3200"/>
              <a:t>in the array.</a:t>
            </a:r>
          </a:p>
          <a:p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22974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31287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The </a:t>
            </a:r>
            <a:r>
              <a:rPr lang="da-DK" sz="3200" b="1" smtClean="0"/>
              <a:t>reduce </a:t>
            </a:r>
            <a:r>
              <a:rPr lang="da-DK" sz="3200" smtClean="0"/>
              <a:t>method</a:t>
            </a:r>
          </a:p>
          <a:p>
            <a:pPr lvl="1"/>
            <a:r>
              <a:rPr lang="da-DK" sz="2800" smtClean="0"/>
              <a:t>General syntax: </a:t>
            </a:r>
            <a:r>
              <a:rPr lang="da-DK" sz="2800" i="1" smtClean="0"/>
              <a:t>myArray.reduce(reducerFunc, initialValue)</a:t>
            </a:r>
          </a:p>
          <a:p>
            <a:pPr lvl="1"/>
            <a:r>
              <a:rPr lang="da-DK" sz="2800" i="1"/>
              <a:t>reducerFunc: </a:t>
            </a:r>
            <a:r>
              <a:rPr lang="da-DK" sz="2800" smtClean="0"/>
              <a:t>A function which is called for each element in the array, taking four parameters:</a:t>
            </a:r>
          </a:p>
          <a:p>
            <a:pPr lvl="2"/>
            <a:r>
              <a:rPr lang="da-DK" sz="2400" i="1" smtClean="0"/>
              <a:t>accumulator</a:t>
            </a:r>
          </a:p>
          <a:p>
            <a:pPr lvl="2"/>
            <a:r>
              <a:rPr lang="da-DK" sz="2400" i="1" smtClean="0"/>
              <a:t>currentValue</a:t>
            </a:r>
          </a:p>
          <a:p>
            <a:pPr lvl="2"/>
            <a:r>
              <a:rPr lang="da-DK" sz="2400" i="1" smtClean="0"/>
              <a:t>currentIndex</a:t>
            </a:r>
          </a:p>
          <a:p>
            <a:pPr lvl="2"/>
            <a:r>
              <a:rPr lang="da-DK" sz="2400" i="1" smtClean="0"/>
              <a:t>sourceArray</a:t>
            </a:r>
          </a:p>
          <a:p>
            <a:pPr lvl="1"/>
            <a:r>
              <a:rPr lang="da-DK" sz="2800" i="1" smtClean="0"/>
              <a:t>initialValue</a:t>
            </a:r>
            <a:r>
              <a:rPr lang="da-DK" sz="2800" smtClean="0"/>
              <a:t>: The initial value to be used by the reducer function, i.e. </a:t>
            </a:r>
            <a:r>
              <a:rPr lang="da-DK" sz="2800" i="1" smtClean="0"/>
              <a:t>accumulator</a:t>
            </a:r>
            <a:r>
              <a:rPr lang="da-DK" sz="2800" smtClean="0"/>
              <a:t> is initially set to </a:t>
            </a:r>
            <a:r>
              <a:rPr lang="da-DK" sz="2800" i="1" smtClean="0"/>
              <a:t>initialValue.</a:t>
            </a: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415471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96070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The </a:t>
            </a:r>
            <a:r>
              <a:rPr lang="da-DK" sz="3200" b="1" smtClean="0"/>
              <a:t>reduce </a:t>
            </a:r>
            <a:r>
              <a:rPr lang="da-DK" sz="3200" smtClean="0"/>
              <a:t>method</a:t>
            </a:r>
          </a:p>
          <a:p>
            <a:pPr lvl="1"/>
            <a:r>
              <a:rPr lang="da-DK" sz="2800" i="1" smtClean="0"/>
              <a:t>accumulator</a:t>
            </a:r>
            <a:r>
              <a:rPr lang="da-DK" sz="2800" smtClean="0"/>
              <a:t>: the ”accumulated value” of applying the function so far (i.e. to the previous elements)</a:t>
            </a:r>
          </a:p>
          <a:p>
            <a:pPr lvl="1"/>
            <a:r>
              <a:rPr lang="da-DK" sz="2800" i="1" smtClean="0"/>
              <a:t>currentValue</a:t>
            </a:r>
            <a:r>
              <a:rPr lang="da-DK" sz="2800" smtClean="0"/>
              <a:t>: value for the element being processed right now</a:t>
            </a:r>
          </a:p>
          <a:p>
            <a:pPr lvl="1"/>
            <a:r>
              <a:rPr lang="da-DK" sz="2800" i="1" smtClean="0"/>
              <a:t>currentIndex</a:t>
            </a:r>
            <a:r>
              <a:rPr lang="da-DK" sz="2800" smtClean="0"/>
              <a:t>: index for the above element</a:t>
            </a:r>
          </a:p>
          <a:p>
            <a:pPr lvl="1"/>
            <a:r>
              <a:rPr lang="da-DK" sz="2800" i="1" smtClean="0"/>
              <a:t>sourceArray</a:t>
            </a:r>
            <a:r>
              <a:rPr lang="da-DK" sz="2800" smtClean="0"/>
              <a:t>: reference to the array which we are invoking </a:t>
            </a:r>
            <a:r>
              <a:rPr lang="da-DK" sz="2800" b="1" smtClean="0"/>
              <a:t>reduce</a:t>
            </a:r>
            <a:r>
              <a:rPr lang="da-DK" sz="2800" smtClean="0"/>
              <a:t> on. </a:t>
            </a:r>
          </a:p>
        </p:txBody>
      </p:sp>
    </p:spTree>
    <p:extLst>
      <p:ext uri="{BB962C8B-B14F-4D97-AF65-F5344CB8AC3E}">
        <p14:creationId xmlns:p14="http://schemas.microsoft.com/office/powerpoint/2010/main" val="20176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228" y="1878998"/>
            <a:ext cx="8867880" cy="355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8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540" y="2619504"/>
            <a:ext cx="9645491" cy="126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6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0320"/>
            <a:ext cx="4716162" cy="3273673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212" y="2050320"/>
            <a:ext cx="4888175" cy="268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8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JS Advanced – Part 3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Also see: </a:t>
            </a:r>
            <a:r>
              <a:rPr lang="da-DK">
                <a:hlinkClick r:id="rId2"/>
              </a:rPr>
              <a:t>https://</a:t>
            </a:r>
            <a:r>
              <a:rPr lang="da-DK" smtClean="0">
                <a:hlinkClick r:id="rId2"/>
              </a:rPr>
              <a:t>developer.mozilla.org/en-US/docs/Web/JavaScript/Reference/Global_Objects/Array</a:t>
            </a:r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280896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4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68930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Closure: </a:t>
            </a:r>
            <a:r>
              <a:rPr lang="en-US" smtClean="0"/>
              <a:t>The </a:t>
            </a:r>
            <a:r>
              <a:rPr lang="en-US"/>
              <a:t>closure is a collection of all the variables in scope at the time of </a:t>
            </a:r>
            <a:r>
              <a:rPr lang="en-US" u="sng"/>
              <a:t>creation</a:t>
            </a:r>
            <a:r>
              <a:rPr lang="en-US"/>
              <a:t> of the function</a:t>
            </a:r>
            <a:r>
              <a:rPr lang="en-US" smtClean="0"/>
              <a:t>.</a:t>
            </a:r>
          </a:p>
          <a:p>
            <a:r>
              <a:rPr lang="en-US" sz="3200">
                <a:hlinkClick r:id="rId2"/>
              </a:rPr>
              <a:t>https://</a:t>
            </a:r>
            <a:r>
              <a:rPr lang="en-US" sz="3200" smtClean="0">
                <a:hlinkClick r:id="rId2"/>
              </a:rPr>
              <a:t>medium.com/dailyjs/i-never-understood-javascript-closures-9663703368e8</a:t>
            </a:r>
            <a:r>
              <a:rPr lang="en-US" sz="3200" smtClean="0"/>
              <a:t> </a:t>
            </a:r>
            <a:endParaRPr lang="en-US" sz="3200"/>
          </a:p>
          <a:p>
            <a:r>
              <a:rPr lang="en-US" sz="3200" smtClean="0"/>
              <a:t>Closures mostly get relevant for functions returning functions….</a:t>
            </a:r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38774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1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837141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Execution phase: the code is actually executed </a:t>
            </a:r>
          </a:p>
          <a:p>
            <a:pPr lvl="1"/>
            <a:r>
              <a:rPr lang="da-DK" sz="2800" b="1" smtClean="0"/>
              <a:t>Variables</a:t>
            </a:r>
            <a:r>
              <a:rPr lang="da-DK" sz="2800" smtClean="0"/>
              <a:t>: values are assigned</a:t>
            </a:r>
          </a:p>
          <a:p>
            <a:pPr lvl="1"/>
            <a:r>
              <a:rPr lang="da-DK" sz="2800" b="1" smtClean="0"/>
              <a:t>Function invocation</a:t>
            </a:r>
            <a:r>
              <a:rPr lang="da-DK" sz="2800" smtClean="0"/>
              <a:t>: more complicated…</a:t>
            </a:r>
          </a:p>
          <a:p>
            <a:r>
              <a:rPr lang="da-DK" sz="3200" smtClean="0"/>
              <a:t>Whenever a function is called (invoked), a new </a:t>
            </a:r>
            <a:r>
              <a:rPr lang="da-DK" sz="3200" u="sng" smtClean="0"/>
              <a:t>execution context</a:t>
            </a:r>
            <a:r>
              <a:rPr lang="da-DK" sz="3200" smtClean="0"/>
              <a:t> is created. </a:t>
            </a:r>
          </a:p>
          <a:p>
            <a:r>
              <a:rPr lang="da-DK" sz="3200" smtClean="0"/>
              <a:t>Execution contexts are ”dynamic”, i.e. created at run-time.</a:t>
            </a:r>
          </a:p>
          <a:p>
            <a:r>
              <a:rPr lang="da-DK" sz="3200" smtClean="0">
                <a:solidFill>
                  <a:srgbClr val="FF0000"/>
                </a:solidFill>
              </a:rPr>
              <a:t>Execution context != lexical environment</a:t>
            </a:r>
            <a:endParaRPr lang="da-DK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6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4</a:t>
            </a:r>
            <a:endParaRPr lang="da-DK" b="1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27" y="2611009"/>
            <a:ext cx="4067143" cy="1312262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466" y="2124140"/>
            <a:ext cx="52673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2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4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706497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When a function (object) is created, it gets a reference to the closure </a:t>
            </a:r>
            <a:r>
              <a:rPr lang="da-DK" sz="3200" u="sng" smtClean="0"/>
              <a:t>specific</a:t>
            </a:r>
            <a:r>
              <a:rPr lang="da-DK" sz="3200" smtClean="0"/>
              <a:t> for that function creation.</a:t>
            </a:r>
          </a:p>
          <a:p>
            <a:r>
              <a:rPr lang="da-DK" sz="3200" smtClean="0"/>
              <a:t>The closure contains </a:t>
            </a:r>
            <a:r>
              <a:rPr lang="da-DK" sz="3200" u="sng" smtClean="0"/>
              <a:t>copies</a:t>
            </a:r>
            <a:r>
              <a:rPr lang="da-DK" sz="3200" smtClean="0"/>
              <a:t> of values which were in scope at creation.</a:t>
            </a:r>
          </a:p>
          <a:p>
            <a:r>
              <a:rPr lang="da-DK" sz="3200" smtClean="0"/>
              <a:t>This even holds for object references!</a:t>
            </a:r>
          </a:p>
          <a:p>
            <a:r>
              <a:rPr lang="da-DK" sz="3200" smtClean="0"/>
              <a:t>The VS  Code debugger can show closures at run-time.</a:t>
            </a:r>
          </a:p>
        </p:txBody>
      </p:sp>
    </p:spTree>
    <p:extLst>
      <p:ext uri="{BB962C8B-B14F-4D97-AF65-F5344CB8AC3E}">
        <p14:creationId xmlns:p14="http://schemas.microsoft.com/office/powerpoint/2010/main" val="290859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4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140778" cy="4351338"/>
          </a:xfrm>
        </p:spPr>
        <p:txBody>
          <a:bodyPr>
            <a:normAutofit/>
          </a:bodyPr>
          <a:lstStyle/>
          <a:p>
            <a:r>
              <a:rPr lang="en-US" sz="3200" b="1" smtClean="0"/>
              <a:t>var</a:t>
            </a:r>
            <a:r>
              <a:rPr lang="en-US" sz="3200" smtClean="0"/>
              <a:t>:</a:t>
            </a:r>
            <a:r>
              <a:rPr lang="en-US" sz="3200"/>
              <a:t> </a:t>
            </a:r>
            <a:r>
              <a:rPr lang="en-US" sz="3200" smtClean="0"/>
              <a:t>execution </a:t>
            </a:r>
            <a:r>
              <a:rPr lang="en-US" sz="3200"/>
              <a:t>context is global, function scope</a:t>
            </a:r>
            <a:r>
              <a:rPr lang="en-US" sz="3200" smtClean="0"/>
              <a:t>.</a:t>
            </a:r>
            <a:endParaRPr lang="en-US" sz="3200"/>
          </a:p>
          <a:p>
            <a:r>
              <a:rPr lang="en-US" sz="3200" b="1" smtClean="0"/>
              <a:t>let</a:t>
            </a:r>
            <a:r>
              <a:rPr lang="en-US" sz="3200" smtClean="0"/>
              <a:t>: execution </a:t>
            </a:r>
            <a:r>
              <a:rPr lang="en-US" sz="3200"/>
              <a:t>context is at the block, expression scope</a:t>
            </a:r>
            <a:r>
              <a:rPr lang="en-US" sz="3200" smtClean="0"/>
              <a:t>.</a:t>
            </a:r>
          </a:p>
          <a:p>
            <a:r>
              <a:rPr lang="da-DK" sz="3200">
                <a:hlinkClick r:id="rId2"/>
              </a:rPr>
              <a:t>https://</a:t>
            </a:r>
            <a:r>
              <a:rPr lang="da-DK" sz="3200" smtClean="0">
                <a:hlinkClick r:id="rId2"/>
              </a:rPr>
              <a:t>medium.com/front-end-developers/es6-variable-scopes-in-loops-with-closure-9cde7a198744</a:t>
            </a:r>
            <a:r>
              <a:rPr lang="da-DK" sz="320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158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</a:t>
            </a:r>
            <a:r>
              <a:rPr lang="da-DK" b="1"/>
              <a:t>5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88859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Remember: JavaScript is </a:t>
            </a:r>
            <a:r>
              <a:rPr lang="da-DK" sz="3200" b="1" smtClean="0"/>
              <a:t>synchronous</a:t>
            </a:r>
            <a:r>
              <a:rPr lang="da-DK" sz="3200" smtClean="0"/>
              <a:t>!</a:t>
            </a:r>
          </a:p>
          <a:p>
            <a:r>
              <a:rPr lang="da-DK" sz="3200" smtClean="0"/>
              <a:t>The ability for asynchronous execution is ”added” by the environment (browser, node,…)</a:t>
            </a:r>
          </a:p>
          <a:p>
            <a:r>
              <a:rPr lang="da-DK" sz="3200" smtClean="0"/>
              <a:t>Four elements involved</a:t>
            </a:r>
          </a:p>
          <a:p>
            <a:pPr lvl="1"/>
            <a:r>
              <a:rPr lang="da-DK" sz="2800" smtClean="0"/>
              <a:t>Heap</a:t>
            </a:r>
          </a:p>
          <a:p>
            <a:pPr lvl="1"/>
            <a:r>
              <a:rPr lang="da-DK" sz="2800" smtClean="0"/>
              <a:t>Stack</a:t>
            </a:r>
          </a:p>
          <a:p>
            <a:pPr lvl="1"/>
            <a:r>
              <a:rPr lang="da-DK" sz="2800" smtClean="0"/>
              <a:t>Event queue</a:t>
            </a:r>
          </a:p>
          <a:p>
            <a:pPr lvl="1"/>
            <a:r>
              <a:rPr lang="da-DK" sz="2800" smtClean="0"/>
              <a:t>Event loop</a:t>
            </a:r>
          </a:p>
          <a:p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58607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JS Advanced – Part 5</a:t>
            </a:r>
            <a:endParaRPr lang="da-DK"/>
          </a:p>
        </p:txBody>
      </p:sp>
      <p:sp>
        <p:nvSpPr>
          <p:cNvPr id="4" name="Rektangel 3"/>
          <p:cNvSpPr/>
          <p:nvPr/>
        </p:nvSpPr>
        <p:spPr>
          <a:xfrm>
            <a:off x="1241854" y="1742303"/>
            <a:ext cx="2990335" cy="3163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Stack</a:t>
            </a:r>
            <a:endParaRPr lang="da-DK" sz="2400"/>
          </a:p>
        </p:txBody>
      </p:sp>
      <p:sp>
        <p:nvSpPr>
          <p:cNvPr id="5" name="Rektangel 4"/>
          <p:cNvSpPr/>
          <p:nvPr/>
        </p:nvSpPr>
        <p:spPr>
          <a:xfrm>
            <a:off x="5490519" y="1742303"/>
            <a:ext cx="2990335" cy="31633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Heap</a:t>
            </a:r>
            <a:endParaRPr lang="da-DK" sz="2400"/>
          </a:p>
        </p:txBody>
      </p:sp>
      <p:sp>
        <p:nvSpPr>
          <p:cNvPr id="6" name="Rektangel 5"/>
          <p:cNvSpPr/>
          <p:nvPr/>
        </p:nvSpPr>
        <p:spPr>
          <a:xfrm>
            <a:off x="5490519" y="5165125"/>
            <a:ext cx="2990335" cy="132011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Callback Queue</a:t>
            </a:r>
            <a:endParaRPr lang="da-DK" sz="2400"/>
          </a:p>
        </p:txBody>
      </p:sp>
      <p:sp>
        <p:nvSpPr>
          <p:cNvPr id="8" name="Opadbuet pil 7"/>
          <p:cNvSpPr/>
          <p:nvPr/>
        </p:nvSpPr>
        <p:spPr>
          <a:xfrm>
            <a:off x="2150075" y="5929184"/>
            <a:ext cx="1173892" cy="556054"/>
          </a:xfrm>
          <a:prstGeom prst="curvedUp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10" name="Opadbuet pil 9"/>
          <p:cNvSpPr/>
          <p:nvPr/>
        </p:nvSpPr>
        <p:spPr>
          <a:xfrm rot="10800000">
            <a:off x="2086232" y="5269127"/>
            <a:ext cx="1173892" cy="556054"/>
          </a:xfrm>
          <a:prstGeom prst="curvedUp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11" name="Rektangel 10"/>
          <p:cNvSpPr/>
          <p:nvPr/>
        </p:nvSpPr>
        <p:spPr>
          <a:xfrm>
            <a:off x="464408" y="5609452"/>
            <a:ext cx="1554892" cy="43145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Event Loop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249603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</a:t>
            </a:r>
            <a:r>
              <a:rPr lang="da-DK" b="1"/>
              <a:t>5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36937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Stack</a:t>
            </a:r>
          </a:p>
          <a:p>
            <a:pPr lvl="1"/>
            <a:r>
              <a:rPr lang="da-DK" sz="2800" smtClean="0"/>
              <a:t>Handles memory management for </a:t>
            </a:r>
            <a:r>
              <a:rPr lang="da-DK" sz="2800" b="1" smtClean="0"/>
              <a:t>execution contexts </a:t>
            </a:r>
            <a:r>
              <a:rPr lang="da-DK" sz="2800" smtClean="0"/>
              <a:t>(EC)</a:t>
            </a:r>
          </a:p>
          <a:p>
            <a:pPr lvl="1"/>
            <a:r>
              <a:rPr lang="da-DK" sz="2800" smtClean="0"/>
              <a:t>When a function is </a:t>
            </a:r>
            <a:r>
              <a:rPr lang="da-DK" sz="2800" u="sng" smtClean="0"/>
              <a:t>called</a:t>
            </a:r>
            <a:r>
              <a:rPr lang="da-DK" sz="2800" smtClean="0"/>
              <a:t>, an EC is pushed onto the stack</a:t>
            </a:r>
          </a:p>
          <a:p>
            <a:pPr lvl="1"/>
            <a:r>
              <a:rPr lang="da-DK" sz="2800" smtClean="0"/>
              <a:t>EC contains memory for </a:t>
            </a:r>
            <a:r>
              <a:rPr lang="da-DK" sz="2800" b="1" smtClean="0"/>
              <a:t>parameters</a:t>
            </a:r>
            <a:r>
              <a:rPr lang="da-DK" sz="2800" smtClean="0"/>
              <a:t> and </a:t>
            </a:r>
            <a:r>
              <a:rPr lang="da-DK" sz="2800" b="1" smtClean="0"/>
              <a:t>locally scoped variables</a:t>
            </a:r>
          </a:p>
          <a:p>
            <a:pPr lvl="1"/>
            <a:r>
              <a:rPr lang="da-DK" sz="2800" smtClean="0"/>
              <a:t>When function call </a:t>
            </a:r>
            <a:r>
              <a:rPr lang="da-DK" sz="2800" u="sng" smtClean="0"/>
              <a:t>ends</a:t>
            </a:r>
            <a:r>
              <a:rPr lang="da-DK" sz="2800" smtClean="0"/>
              <a:t>, EC is popped off the stack</a:t>
            </a:r>
            <a:endParaRPr lang="da-DK" smtClean="0"/>
          </a:p>
          <a:p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16729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</a:t>
            </a:r>
            <a:r>
              <a:rPr lang="da-DK" b="1"/>
              <a:t>5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0869827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Heap</a:t>
            </a:r>
          </a:p>
          <a:p>
            <a:pPr lvl="1"/>
            <a:r>
              <a:rPr lang="da-DK" sz="2800" smtClean="0"/>
              <a:t>Handles memory management for </a:t>
            </a:r>
            <a:r>
              <a:rPr lang="da-DK" sz="2800" b="1" smtClean="0"/>
              <a:t>dynamically allocated objects</a:t>
            </a:r>
            <a:r>
              <a:rPr lang="da-DK" sz="2800" smtClean="0"/>
              <a:t>.</a:t>
            </a:r>
          </a:p>
          <a:p>
            <a:pPr lvl="1"/>
            <a:r>
              <a:rPr lang="da-DK" sz="2800" smtClean="0"/>
              <a:t>That is; the objects </a:t>
            </a:r>
            <a:r>
              <a:rPr lang="da-DK" sz="2800" u="sng" smtClean="0"/>
              <a:t>themselves</a:t>
            </a:r>
            <a:r>
              <a:rPr lang="da-DK" sz="2800" smtClean="0"/>
              <a:t> are stored in the heap.</a:t>
            </a:r>
          </a:p>
          <a:p>
            <a:pPr lvl="1"/>
            <a:r>
              <a:rPr lang="da-DK" sz="2800" smtClean="0"/>
              <a:t>Object </a:t>
            </a:r>
            <a:r>
              <a:rPr lang="da-DK" sz="2800" u="sng" smtClean="0"/>
              <a:t>references</a:t>
            </a:r>
            <a:r>
              <a:rPr lang="da-DK" sz="2800" smtClean="0"/>
              <a:t> are not stored on the heap.</a:t>
            </a:r>
            <a:endParaRPr lang="da-DK" sz="3200"/>
          </a:p>
          <a:p>
            <a:pPr lvl="1"/>
            <a:r>
              <a:rPr lang="da-DK" sz="2800" smtClean="0"/>
              <a:t>Since functions are objects, we may also have objects representing function </a:t>
            </a:r>
            <a:r>
              <a:rPr lang="da-DK" sz="2800" u="sng" smtClean="0"/>
              <a:t>instances</a:t>
            </a:r>
            <a:r>
              <a:rPr lang="da-DK" sz="2800" smtClean="0"/>
              <a:t> in the heap (which may refer to closures </a:t>
            </a:r>
            <a:r>
              <a:rPr lang="da-DK" sz="2800" smtClean="0">
                <a:sym typeface="Wingdings" panose="05000000000000000000" pitchFamily="2" charset="2"/>
              </a:rPr>
              <a:t>)</a:t>
            </a: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142456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</a:t>
            </a:r>
            <a:r>
              <a:rPr lang="da-DK" b="1"/>
              <a:t>5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0869827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Callback queue</a:t>
            </a:r>
          </a:p>
          <a:p>
            <a:pPr lvl="1"/>
            <a:r>
              <a:rPr lang="da-DK" sz="2800" smtClean="0"/>
              <a:t>If e.g. a function call includes a callback, the callback function is placed in the callback queue.</a:t>
            </a:r>
          </a:p>
          <a:p>
            <a:pPr lvl="1"/>
            <a:r>
              <a:rPr lang="da-DK" sz="2800" smtClean="0"/>
              <a:t>Callbacks can be explicitly written in the code, or may be more implicit (promises, async/await)</a:t>
            </a:r>
            <a:endParaRPr lang="da-DK" sz="2800" smtClean="0"/>
          </a:p>
          <a:p>
            <a:pPr lvl="1"/>
            <a:r>
              <a:rPr lang="da-DK" sz="2800" smtClean="0"/>
              <a:t>How are callbacks ever processed…?</a:t>
            </a: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173251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</a:t>
            </a:r>
            <a:r>
              <a:rPr lang="da-DK" b="1"/>
              <a:t>5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868033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Event loop</a:t>
            </a:r>
          </a:p>
          <a:p>
            <a:pPr lvl="1"/>
            <a:r>
              <a:rPr lang="da-DK" sz="2800" smtClean="0"/>
              <a:t>The event loop continuously monitors the stack</a:t>
            </a:r>
          </a:p>
          <a:p>
            <a:pPr lvl="1"/>
            <a:r>
              <a:rPr lang="da-DK" sz="2800" smtClean="0"/>
              <a:t>If the stack is empty – and the callback queue is not empty – the first callback in the event queue is placed on the stack</a:t>
            </a:r>
          </a:p>
          <a:p>
            <a:pPr lvl="1"/>
            <a:r>
              <a:rPr lang="da-DK" sz="2800" smtClean="0"/>
              <a:t>The callback then gets executed!</a:t>
            </a:r>
          </a:p>
          <a:p>
            <a:pPr lvl="1"/>
            <a:r>
              <a:rPr lang="da-DK" sz="2800" b="1" smtClean="0"/>
              <a:t>NB</a:t>
            </a:r>
            <a:r>
              <a:rPr lang="da-DK" sz="2800" smtClean="0"/>
              <a:t>: No guarantees about </a:t>
            </a:r>
            <a:r>
              <a:rPr lang="da-DK" sz="2800" u="sng" smtClean="0"/>
              <a:t>when</a:t>
            </a:r>
            <a:r>
              <a:rPr lang="da-DK" sz="2800" smtClean="0"/>
              <a:t> a callback is executed!</a:t>
            </a: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203034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</a:t>
            </a:r>
            <a:r>
              <a:rPr lang="da-DK" b="1"/>
              <a:t>5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492049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</a:t>
            </a:r>
            <a:r>
              <a:rPr lang="da-DK" sz="3200" b="1" smtClean="0"/>
              <a:t>promise</a:t>
            </a:r>
            <a:r>
              <a:rPr lang="da-DK" sz="3200" smtClean="0"/>
              <a:t> is a convenient way to express an operation which </a:t>
            </a:r>
            <a:r>
              <a:rPr lang="da-DK" sz="3200" u="sng" smtClean="0"/>
              <a:t>may</a:t>
            </a:r>
            <a:r>
              <a:rPr lang="da-DK" sz="3200" smtClean="0"/>
              <a:t> be executed asynchronously.</a:t>
            </a:r>
          </a:p>
          <a:p>
            <a:r>
              <a:rPr lang="da-DK" sz="3200" smtClean="0"/>
              <a:t>A </a:t>
            </a:r>
            <a:r>
              <a:rPr lang="da-DK" sz="3200" b="1" smtClean="0"/>
              <a:t>promise</a:t>
            </a:r>
            <a:r>
              <a:rPr lang="da-DK" sz="3200" smtClean="0"/>
              <a:t> implementation will end up calling </a:t>
            </a:r>
            <a:r>
              <a:rPr lang="da-DK" sz="3200" b="1" smtClean="0"/>
              <a:t>resolve</a:t>
            </a:r>
            <a:r>
              <a:rPr lang="da-DK" sz="3200" smtClean="0"/>
              <a:t> or </a:t>
            </a:r>
            <a:r>
              <a:rPr lang="da-DK" sz="3200" b="1" smtClean="0"/>
              <a:t>reject</a:t>
            </a:r>
            <a:r>
              <a:rPr lang="da-DK" sz="3200" smtClean="0"/>
              <a:t>.</a:t>
            </a:r>
          </a:p>
          <a:p>
            <a:r>
              <a:rPr lang="da-DK" sz="3200" smtClean="0"/>
              <a:t>A call to a function which returns a </a:t>
            </a:r>
            <a:r>
              <a:rPr lang="da-DK" sz="3200" b="1" smtClean="0"/>
              <a:t>promise</a:t>
            </a:r>
            <a:r>
              <a:rPr lang="da-DK" sz="3200" smtClean="0"/>
              <a:t> is usually followed by a call to the </a:t>
            </a:r>
            <a:r>
              <a:rPr lang="da-DK" sz="3200" b="1" smtClean="0"/>
              <a:t>then</a:t>
            </a:r>
            <a:r>
              <a:rPr lang="da-DK" sz="3200" smtClean="0"/>
              <a:t> method</a:t>
            </a:r>
          </a:p>
          <a:p>
            <a:r>
              <a:rPr lang="da-DK" sz="3200" smtClean="0"/>
              <a:t>Multiple </a:t>
            </a:r>
            <a:r>
              <a:rPr lang="da-DK" sz="3200" b="1" smtClean="0"/>
              <a:t>then</a:t>
            </a:r>
            <a:r>
              <a:rPr lang="da-DK" sz="3200" smtClean="0"/>
              <a:t> calls can be chain together!</a:t>
            </a:r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3464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70" y="1186891"/>
            <a:ext cx="49720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5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0004" y="1596093"/>
            <a:ext cx="4979773" cy="301616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a-DK" altLang="da-DK" sz="1000" smtClean="0">
                <a:solidFill>
                  <a:srgbClr val="37474F"/>
                </a:solidFill>
                <a:latin typeface="Roboto Mono"/>
              </a:rPr>
              <a:t/>
            </a:r>
            <a:br>
              <a:rPr lang="da-DK" altLang="da-DK" sz="1000" smtClean="0">
                <a:solidFill>
                  <a:srgbClr val="37474F"/>
                </a:solidFill>
                <a:latin typeface="Roboto Mono"/>
              </a:rPr>
            </a:br>
            <a:endParaRPr lang="da-DK" altLang="da-DK" sz="1600" smtClean="0">
              <a:solidFill>
                <a:srgbClr val="37474F"/>
              </a:solidFill>
              <a:latin typeface="Roboto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a-DK" altLang="da-DK" sz="1600" smtClean="0">
                <a:solidFill>
                  <a:srgbClr val="3B78E7"/>
                </a:solidFill>
                <a:latin typeface="Roboto Mono"/>
              </a:rPr>
              <a:t>var</a:t>
            </a:r>
            <a:r>
              <a:rPr lang="da-DK" altLang="da-DK" sz="1600" smtClean="0">
                <a:solidFill>
                  <a:srgbClr val="37474F"/>
                </a:solidFill>
                <a:latin typeface="Roboto Mono"/>
              </a:rPr>
              <a:t> promise = </a:t>
            </a:r>
            <a:r>
              <a:rPr lang="da-DK" altLang="da-DK" sz="1600" smtClean="0">
                <a:solidFill>
                  <a:srgbClr val="3B78E7"/>
                </a:solidFill>
                <a:latin typeface="Roboto Mono"/>
              </a:rPr>
              <a:t>new</a:t>
            </a:r>
            <a:r>
              <a:rPr lang="da-DK" altLang="da-DK" sz="1600" smtClean="0">
                <a:solidFill>
                  <a:srgbClr val="37474F"/>
                </a:solidFill>
                <a:latin typeface="Roboto Mono"/>
              </a:rPr>
              <a:t> </a:t>
            </a:r>
            <a:r>
              <a:rPr lang="da-DK" altLang="da-DK" sz="1600" smtClean="0">
                <a:solidFill>
                  <a:srgbClr val="9C27B0"/>
                </a:solidFill>
                <a:latin typeface="Roboto Mono"/>
              </a:rPr>
              <a:t>Promise</a:t>
            </a:r>
            <a:r>
              <a:rPr lang="da-DK" altLang="da-DK" sz="1600" smtClean="0">
                <a:solidFill>
                  <a:srgbClr val="37474F"/>
                </a:solidFill>
                <a:latin typeface="Roboto Mono"/>
              </a:rPr>
              <a:t>(</a:t>
            </a:r>
            <a:r>
              <a:rPr lang="da-DK" altLang="da-DK" sz="1600" smtClean="0">
                <a:solidFill>
                  <a:srgbClr val="3B78E7"/>
                </a:solidFill>
                <a:latin typeface="Roboto Mono"/>
              </a:rPr>
              <a:t>function</a:t>
            </a:r>
            <a:r>
              <a:rPr lang="da-DK" altLang="da-DK" sz="1600" smtClean="0">
                <a:solidFill>
                  <a:srgbClr val="37474F"/>
                </a:solidFill>
                <a:latin typeface="Roboto Mono"/>
              </a:rPr>
              <a:t>(resolve, reject) {</a:t>
            </a:r>
            <a:br>
              <a:rPr lang="da-DK" altLang="da-DK" sz="1600" smtClean="0">
                <a:solidFill>
                  <a:srgbClr val="37474F"/>
                </a:solidFill>
                <a:latin typeface="Roboto Mono"/>
              </a:rPr>
            </a:br>
            <a:r>
              <a:rPr lang="da-DK" altLang="da-DK" sz="1600" smtClean="0">
                <a:solidFill>
                  <a:srgbClr val="37474F"/>
                </a:solidFill>
                <a:latin typeface="Roboto Mono"/>
              </a:rPr>
              <a:t>  </a:t>
            </a:r>
            <a:r>
              <a:rPr lang="da-DK" altLang="da-DK" sz="1600" smtClean="0">
                <a:solidFill>
                  <a:srgbClr val="D81B60"/>
                </a:solidFill>
                <a:latin typeface="Roboto Mono"/>
              </a:rPr>
              <a:t>// do a thing, possibly async, then…</a:t>
            </a:r>
            <a:r>
              <a:rPr lang="da-DK" altLang="da-DK" sz="1600" smtClean="0">
                <a:solidFill>
                  <a:srgbClr val="37474F"/>
                </a:solidFill>
                <a:latin typeface="Roboto Mono"/>
              </a:rPr>
              <a:t/>
            </a:r>
            <a:br>
              <a:rPr lang="da-DK" altLang="da-DK" sz="1600" smtClean="0">
                <a:solidFill>
                  <a:srgbClr val="37474F"/>
                </a:solidFill>
                <a:latin typeface="Roboto Mono"/>
              </a:rPr>
            </a:br>
            <a:r>
              <a:rPr lang="da-DK" altLang="da-DK" sz="1600" smtClean="0">
                <a:solidFill>
                  <a:srgbClr val="37474F"/>
                </a:solidFill>
                <a:latin typeface="Roboto Mono"/>
              </a:rPr>
              <a:t/>
            </a:r>
            <a:br>
              <a:rPr lang="da-DK" altLang="da-DK" sz="1600" smtClean="0">
                <a:solidFill>
                  <a:srgbClr val="37474F"/>
                </a:solidFill>
                <a:latin typeface="Roboto Mono"/>
              </a:rPr>
            </a:br>
            <a:r>
              <a:rPr lang="da-DK" altLang="da-DK" sz="1600" smtClean="0">
                <a:solidFill>
                  <a:srgbClr val="37474F"/>
                </a:solidFill>
                <a:latin typeface="Roboto Mono"/>
              </a:rPr>
              <a:t>  </a:t>
            </a:r>
            <a:r>
              <a:rPr lang="da-DK" altLang="da-DK" sz="1600" smtClean="0">
                <a:solidFill>
                  <a:srgbClr val="3B78E7"/>
                </a:solidFill>
                <a:latin typeface="Roboto Mono"/>
              </a:rPr>
              <a:t>if</a:t>
            </a:r>
            <a:r>
              <a:rPr lang="da-DK" altLang="da-DK" sz="1600" smtClean="0">
                <a:solidFill>
                  <a:srgbClr val="37474F"/>
                </a:solidFill>
                <a:latin typeface="Roboto Mono"/>
              </a:rPr>
              <a:t> (</a:t>
            </a:r>
            <a:r>
              <a:rPr lang="da-DK" altLang="da-DK" sz="1600" smtClean="0">
                <a:solidFill>
                  <a:srgbClr val="D81B60"/>
                </a:solidFill>
                <a:latin typeface="Roboto Mono"/>
              </a:rPr>
              <a:t>/* everything turned out fine */</a:t>
            </a:r>
            <a:r>
              <a:rPr lang="da-DK" altLang="da-DK" sz="1600" smtClean="0">
                <a:solidFill>
                  <a:srgbClr val="37474F"/>
                </a:solidFill>
                <a:latin typeface="Roboto Mono"/>
              </a:rPr>
              <a:t>) {</a:t>
            </a:r>
            <a:br>
              <a:rPr lang="da-DK" altLang="da-DK" sz="1600" smtClean="0">
                <a:solidFill>
                  <a:srgbClr val="37474F"/>
                </a:solidFill>
                <a:latin typeface="Roboto Mono"/>
              </a:rPr>
            </a:br>
            <a:r>
              <a:rPr lang="da-DK" altLang="da-DK" sz="1600" smtClean="0">
                <a:solidFill>
                  <a:srgbClr val="37474F"/>
                </a:solidFill>
                <a:latin typeface="Roboto Mono"/>
              </a:rPr>
              <a:t>    resolve(</a:t>
            </a:r>
            <a:r>
              <a:rPr lang="da-DK" altLang="da-DK" sz="1600" smtClean="0">
                <a:solidFill>
                  <a:srgbClr val="0D904F"/>
                </a:solidFill>
                <a:latin typeface="Roboto Mono"/>
              </a:rPr>
              <a:t>"Stuff worked!"</a:t>
            </a:r>
            <a:r>
              <a:rPr lang="da-DK" altLang="da-DK" sz="1600" smtClean="0">
                <a:solidFill>
                  <a:srgbClr val="37474F"/>
                </a:solidFill>
                <a:latin typeface="Roboto Mono"/>
              </a:rPr>
              <a:t>);</a:t>
            </a:r>
            <a:br>
              <a:rPr lang="da-DK" altLang="da-DK" sz="1600" smtClean="0">
                <a:solidFill>
                  <a:srgbClr val="37474F"/>
                </a:solidFill>
                <a:latin typeface="Roboto Mono"/>
              </a:rPr>
            </a:br>
            <a:r>
              <a:rPr lang="da-DK" altLang="da-DK" sz="1600" smtClean="0">
                <a:solidFill>
                  <a:srgbClr val="37474F"/>
                </a:solidFill>
                <a:latin typeface="Roboto Mono"/>
              </a:rPr>
              <a:t>  }</a:t>
            </a:r>
            <a:br>
              <a:rPr lang="da-DK" altLang="da-DK" sz="1600" smtClean="0">
                <a:solidFill>
                  <a:srgbClr val="37474F"/>
                </a:solidFill>
                <a:latin typeface="Roboto Mono"/>
              </a:rPr>
            </a:br>
            <a:r>
              <a:rPr lang="da-DK" altLang="da-DK" sz="1600" smtClean="0">
                <a:solidFill>
                  <a:srgbClr val="37474F"/>
                </a:solidFill>
                <a:latin typeface="Roboto Mono"/>
              </a:rPr>
              <a:t>  </a:t>
            </a:r>
            <a:r>
              <a:rPr lang="da-DK" altLang="da-DK" sz="1600" smtClean="0">
                <a:solidFill>
                  <a:srgbClr val="3B78E7"/>
                </a:solidFill>
                <a:latin typeface="Roboto Mono"/>
              </a:rPr>
              <a:t>else</a:t>
            </a:r>
            <a:r>
              <a:rPr lang="da-DK" altLang="da-DK" sz="1600" smtClean="0">
                <a:solidFill>
                  <a:srgbClr val="37474F"/>
                </a:solidFill>
                <a:latin typeface="Roboto Mono"/>
              </a:rPr>
              <a:t> {</a:t>
            </a:r>
            <a:br>
              <a:rPr lang="da-DK" altLang="da-DK" sz="1600" smtClean="0">
                <a:solidFill>
                  <a:srgbClr val="37474F"/>
                </a:solidFill>
                <a:latin typeface="Roboto Mono"/>
              </a:rPr>
            </a:br>
            <a:r>
              <a:rPr lang="da-DK" altLang="da-DK" sz="1600" smtClean="0">
                <a:solidFill>
                  <a:srgbClr val="37474F"/>
                </a:solidFill>
                <a:latin typeface="Roboto Mono"/>
              </a:rPr>
              <a:t>    reject(</a:t>
            </a:r>
            <a:r>
              <a:rPr lang="da-DK" altLang="da-DK" sz="1600" smtClean="0">
                <a:solidFill>
                  <a:srgbClr val="9C27B0"/>
                </a:solidFill>
                <a:latin typeface="Roboto Mono"/>
              </a:rPr>
              <a:t>Error</a:t>
            </a:r>
            <a:r>
              <a:rPr lang="da-DK" altLang="da-DK" sz="1600" smtClean="0">
                <a:solidFill>
                  <a:srgbClr val="37474F"/>
                </a:solidFill>
                <a:latin typeface="Roboto Mono"/>
              </a:rPr>
              <a:t>(</a:t>
            </a:r>
            <a:r>
              <a:rPr lang="da-DK" altLang="da-DK" sz="1600" smtClean="0">
                <a:solidFill>
                  <a:srgbClr val="0D904F"/>
                </a:solidFill>
                <a:latin typeface="Roboto Mono"/>
              </a:rPr>
              <a:t>"It broke"</a:t>
            </a:r>
            <a:r>
              <a:rPr lang="da-DK" altLang="da-DK" sz="1600" smtClean="0">
                <a:solidFill>
                  <a:srgbClr val="37474F"/>
                </a:solidFill>
                <a:latin typeface="Roboto Mono"/>
              </a:rPr>
              <a:t>));</a:t>
            </a:r>
            <a:br>
              <a:rPr lang="da-DK" altLang="da-DK" sz="1600" smtClean="0">
                <a:solidFill>
                  <a:srgbClr val="37474F"/>
                </a:solidFill>
                <a:latin typeface="Roboto Mono"/>
              </a:rPr>
            </a:br>
            <a:r>
              <a:rPr lang="da-DK" altLang="da-DK" sz="1600" smtClean="0">
                <a:solidFill>
                  <a:srgbClr val="37474F"/>
                </a:solidFill>
                <a:latin typeface="Roboto Mono"/>
              </a:rPr>
              <a:t>  }</a:t>
            </a:r>
            <a:br>
              <a:rPr lang="da-DK" altLang="da-DK" sz="1600" smtClean="0">
                <a:solidFill>
                  <a:srgbClr val="37474F"/>
                </a:solidFill>
                <a:latin typeface="Roboto Mono"/>
              </a:rPr>
            </a:br>
            <a:r>
              <a:rPr lang="da-DK" altLang="da-DK" sz="1600" smtClean="0">
                <a:solidFill>
                  <a:srgbClr val="37474F"/>
                </a:solidFill>
                <a:latin typeface="Roboto Mono"/>
              </a:rPr>
              <a:t>});</a:t>
            </a:r>
            <a:r>
              <a:rPr lang="da-DK" altLang="da-DK" sz="1600" smtClean="0"/>
              <a:t> </a:t>
            </a:r>
            <a:endParaRPr lang="da-DK" altLang="da-DK" sz="1600" smtClean="0"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530546" y="1596093"/>
            <a:ext cx="4083908" cy="169272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da-DK" altLang="da-DK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endParaRPr kumimoji="0" lang="da-DK" altLang="da-DK" sz="1000" b="0" i="0" u="none" strike="noStrike" cap="none" normalizeH="0" baseline="0" smtClean="0">
              <a:ln>
                <a:noFill/>
              </a:ln>
              <a:solidFill>
                <a:srgbClr val="37474F"/>
              </a:solidFill>
              <a:effectLst/>
              <a:latin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promise.</a:t>
            </a:r>
            <a:r>
              <a:rPr kumimoji="0" lang="da-DK" altLang="da-DK" sz="1600" b="0" i="0" u="none" strike="noStrike" cap="none" normalizeH="0" baseline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then</a:t>
            </a:r>
            <a:r>
              <a:rPr kumimoji="0" lang="da-DK" altLang="da-DK" sz="16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da-DK" altLang="da-DK" sz="1600" b="0" i="0" u="none" strike="noStrike" cap="none" normalizeH="0" baseline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function</a:t>
            </a:r>
            <a:r>
              <a:rPr kumimoji="0" lang="da-DK" altLang="da-DK" sz="16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(result) {</a:t>
            </a:r>
            <a:br>
              <a:rPr kumimoji="0" lang="da-DK" altLang="da-DK" sz="16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a-DK" altLang="da-DK" sz="16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console.log(result); </a:t>
            </a:r>
            <a:r>
              <a:rPr kumimoji="0" lang="da-DK" altLang="da-DK" sz="1600" b="0" i="0" u="none" strike="noStrike" cap="none" normalizeH="0" baseline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"Stuff worked!"</a:t>
            </a:r>
            <a:r>
              <a:rPr kumimoji="0" lang="da-DK" altLang="da-DK" sz="16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da-DK" altLang="da-DK" sz="16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a-DK" altLang="da-DK" sz="16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}, </a:t>
            </a:r>
            <a:r>
              <a:rPr kumimoji="0" lang="da-DK" altLang="da-DK" sz="1600" b="0" i="0" u="none" strike="noStrike" cap="none" normalizeH="0" baseline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function</a:t>
            </a:r>
            <a:r>
              <a:rPr kumimoji="0" lang="da-DK" altLang="da-DK" sz="16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(err) {</a:t>
            </a:r>
            <a:br>
              <a:rPr kumimoji="0" lang="da-DK" altLang="da-DK" sz="16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a-DK" altLang="da-DK" sz="16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console.log(err); </a:t>
            </a:r>
            <a:r>
              <a:rPr kumimoji="0" lang="da-DK" altLang="da-DK" sz="1600" b="0" i="0" u="none" strike="noStrike" cap="none" normalizeH="0" baseline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Error: "It broke"</a:t>
            </a:r>
            <a:r>
              <a:rPr kumimoji="0" lang="da-DK" altLang="da-DK" sz="16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da-DK" altLang="da-DK" sz="16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a-DK" altLang="da-DK" sz="16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});</a:t>
            </a:r>
            <a:r>
              <a:rPr kumimoji="0" lang="da-DK" altLang="da-DK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a-DK" altLang="da-DK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79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</a:t>
            </a:r>
            <a:r>
              <a:rPr lang="da-DK" b="1"/>
              <a:t>5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492049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call to a function which returns a </a:t>
            </a:r>
            <a:r>
              <a:rPr lang="da-DK" sz="3200" b="1" smtClean="0"/>
              <a:t>promise</a:t>
            </a:r>
            <a:r>
              <a:rPr lang="da-DK" sz="3200" smtClean="0"/>
              <a:t> is usually followed by a call to the </a:t>
            </a:r>
            <a:r>
              <a:rPr lang="da-DK" sz="3200" b="1" smtClean="0"/>
              <a:t>then</a:t>
            </a:r>
            <a:r>
              <a:rPr lang="da-DK" sz="3200" smtClean="0"/>
              <a:t> method</a:t>
            </a:r>
          </a:p>
          <a:p>
            <a:r>
              <a:rPr lang="da-DK" sz="3200" smtClean="0"/>
              <a:t>The then method takes two functions as arguments:</a:t>
            </a:r>
          </a:p>
          <a:p>
            <a:pPr lvl="1"/>
            <a:r>
              <a:rPr lang="da-DK" sz="2800" smtClean="0"/>
              <a:t>A function for handling </a:t>
            </a:r>
            <a:r>
              <a:rPr lang="da-DK" sz="2800" b="1" smtClean="0"/>
              <a:t>resolve</a:t>
            </a:r>
          </a:p>
          <a:p>
            <a:pPr lvl="1"/>
            <a:r>
              <a:rPr lang="da-DK" sz="2800" smtClean="0"/>
              <a:t>A function for handling </a:t>
            </a:r>
            <a:r>
              <a:rPr lang="da-DK" sz="2800" b="1" smtClean="0"/>
              <a:t>reject</a:t>
            </a:r>
          </a:p>
        </p:txBody>
      </p:sp>
    </p:spTree>
    <p:extLst>
      <p:ext uri="{BB962C8B-B14F-4D97-AF65-F5344CB8AC3E}">
        <p14:creationId xmlns:p14="http://schemas.microsoft.com/office/powerpoint/2010/main" val="104448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79621" y="255208"/>
            <a:ext cx="4312508" cy="600159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da-DK" altLang="da-DK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endParaRPr kumimoji="0" lang="da-DK" altLang="da-DK" sz="1000" b="0" i="0" u="none" strike="noStrike" cap="none" normalizeH="0" baseline="0" smtClean="0">
              <a:ln>
                <a:noFill/>
              </a:ln>
              <a:solidFill>
                <a:srgbClr val="37474F"/>
              </a:solidFill>
              <a:effectLst/>
              <a:latin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function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get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(url) {</a:t>
            </a:r>
            <a:b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Return a new promise.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return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new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Promise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function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(resolve, reject) {</a:t>
            </a:r>
            <a:b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Do the usual XHR stuff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var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req = 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new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XMLHttpRequest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();</a:t>
            </a:r>
            <a:b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req.open(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'GET'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, url);</a:t>
            </a:r>
            <a:b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req.onload = 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function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() {</a:t>
            </a:r>
            <a:b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This is called even on 404 etc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so check the status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if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(req.status == 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200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 {</a:t>
            </a:r>
            <a:b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Resolve the promise with the response text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resolve(req.response);</a:t>
            </a:r>
            <a:b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}</a:t>
            </a:r>
            <a:b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else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{</a:t>
            </a:r>
            <a:b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Otherwise reject with the status text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which will hopefully be a meaningful error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reject(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Error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(req.statusText));</a:t>
            </a:r>
            <a:b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}</a:t>
            </a:r>
            <a:b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};</a:t>
            </a:r>
            <a:b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Handle network errors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req.onerror = 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function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() {</a:t>
            </a:r>
            <a:b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reject(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Error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"Network Error"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));</a:t>
            </a:r>
            <a:b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};</a:t>
            </a:r>
            <a:b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Make the request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req.send();</a:t>
            </a:r>
            <a:b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});</a:t>
            </a:r>
            <a:b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}</a:t>
            </a:r>
            <a:r>
              <a:rPr kumimoji="0" lang="da-DK" altLang="da-DK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a-DK" altLang="da-DK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21179" y="1731165"/>
            <a:ext cx="5257799" cy="230827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2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da-DK" altLang="da-DK" sz="2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endParaRPr kumimoji="0" lang="da-DK" altLang="da-DK" sz="2000" b="0" i="0" u="none" strike="noStrike" cap="none" normalizeH="0" baseline="0" smtClean="0">
              <a:ln>
                <a:noFill/>
              </a:ln>
              <a:solidFill>
                <a:srgbClr val="37474F"/>
              </a:solidFill>
              <a:effectLst/>
              <a:latin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2000" b="0" i="0" u="none" strike="noStrike" cap="none" normalizeH="0" baseline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get</a:t>
            </a:r>
            <a:r>
              <a:rPr kumimoji="0" lang="da-DK" altLang="da-DK" sz="2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da-DK" altLang="da-DK" sz="2000" b="0" i="0" u="none" strike="noStrike" cap="none" normalizeH="0" baseline="0" smtClean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'story.json'</a:t>
            </a:r>
            <a:r>
              <a:rPr kumimoji="0" lang="da-DK" altLang="da-DK" sz="2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).</a:t>
            </a:r>
            <a:r>
              <a:rPr kumimoji="0" lang="da-DK" altLang="da-DK" sz="2000" b="0" i="0" u="none" strike="noStrike" cap="none" normalizeH="0" baseline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then</a:t>
            </a:r>
            <a:r>
              <a:rPr kumimoji="0" lang="da-DK" altLang="da-DK" sz="2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da-DK" altLang="da-DK" sz="2000" b="0" i="0" u="none" strike="noStrike" cap="none" normalizeH="0" baseline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function</a:t>
            </a:r>
            <a:r>
              <a:rPr kumimoji="0" lang="da-DK" altLang="da-DK" sz="2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(response) {</a:t>
            </a:r>
            <a:br>
              <a:rPr kumimoji="0" lang="da-DK" altLang="da-DK" sz="2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a-DK" altLang="da-DK" sz="2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console.log(</a:t>
            </a:r>
            <a:r>
              <a:rPr kumimoji="0" lang="da-DK" altLang="da-DK" sz="2000" b="0" i="0" u="none" strike="noStrike" cap="none" normalizeH="0" baseline="0" smtClean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"Success!"</a:t>
            </a:r>
            <a:r>
              <a:rPr kumimoji="0" lang="da-DK" altLang="da-DK" sz="2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, response);</a:t>
            </a:r>
            <a:br>
              <a:rPr kumimoji="0" lang="da-DK" altLang="da-DK" sz="2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a-DK" altLang="da-DK" sz="2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}, </a:t>
            </a:r>
            <a:r>
              <a:rPr kumimoji="0" lang="da-DK" altLang="da-DK" sz="2000" b="0" i="0" u="none" strike="noStrike" cap="none" normalizeH="0" baseline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function</a:t>
            </a:r>
            <a:r>
              <a:rPr kumimoji="0" lang="da-DK" altLang="da-DK" sz="2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(error) {</a:t>
            </a:r>
            <a:br>
              <a:rPr kumimoji="0" lang="da-DK" altLang="da-DK" sz="2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a-DK" altLang="da-DK" sz="2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console.error(</a:t>
            </a:r>
            <a:r>
              <a:rPr kumimoji="0" lang="da-DK" altLang="da-DK" sz="2000" b="0" i="0" u="none" strike="noStrike" cap="none" normalizeH="0" baseline="0" smtClean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"Failed!"</a:t>
            </a:r>
            <a:r>
              <a:rPr kumimoji="0" lang="da-DK" altLang="da-DK" sz="2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, error);</a:t>
            </a:r>
            <a:br>
              <a:rPr kumimoji="0" lang="da-DK" altLang="da-DK" sz="2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a-DK" altLang="da-DK" sz="2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})</a:t>
            </a:r>
            <a:r>
              <a:rPr kumimoji="0" lang="da-DK" altLang="da-DK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a-DK" altLang="da-DK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7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</a:t>
            </a:r>
            <a:r>
              <a:rPr lang="da-DK" b="1"/>
              <a:t>5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492049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NB</a:t>
            </a:r>
            <a:r>
              <a:rPr lang="da-DK" sz="3200" smtClean="0"/>
              <a:t>: When a </a:t>
            </a:r>
            <a:r>
              <a:rPr lang="da-DK" sz="3200" b="1" smtClean="0"/>
              <a:t>promise</a:t>
            </a:r>
            <a:r>
              <a:rPr lang="da-DK" sz="3200" smtClean="0"/>
              <a:t> has been returned, the code will proceed to the next statement!</a:t>
            </a:r>
          </a:p>
          <a:p>
            <a:r>
              <a:rPr lang="da-DK" sz="3200" smtClean="0"/>
              <a:t>The </a:t>
            </a:r>
            <a:r>
              <a:rPr lang="da-DK" sz="3200" b="1" smtClean="0"/>
              <a:t>then</a:t>
            </a:r>
            <a:r>
              <a:rPr lang="da-DK" sz="3200" smtClean="0"/>
              <a:t> method will be called as a callback function.</a:t>
            </a:r>
          </a:p>
          <a:p>
            <a:r>
              <a:rPr lang="da-DK" sz="3200" smtClean="0"/>
              <a:t>Enables us to do other stuff, while the </a:t>
            </a:r>
            <a:r>
              <a:rPr lang="da-DK" sz="3200" b="1" smtClean="0"/>
              <a:t>promise</a:t>
            </a:r>
            <a:r>
              <a:rPr lang="da-DK" sz="3200" smtClean="0"/>
              <a:t> gets resolved (or rejected)…. </a:t>
            </a: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256515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</a:t>
            </a:r>
            <a:r>
              <a:rPr lang="da-DK" b="1"/>
              <a:t>5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492049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async/await</a:t>
            </a:r>
            <a:r>
              <a:rPr lang="da-DK" sz="3200" smtClean="0"/>
              <a:t>: a newer (simpler?) way of expressing the same thing</a:t>
            </a:r>
          </a:p>
          <a:p>
            <a:r>
              <a:rPr lang="da-DK" sz="3200" smtClean="0"/>
              <a:t>Suppose </a:t>
            </a:r>
            <a:r>
              <a:rPr lang="da-DK" sz="3200" b="1" smtClean="0"/>
              <a:t>f() </a:t>
            </a:r>
            <a:r>
              <a:rPr lang="da-DK" sz="3200" smtClean="0"/>
              <a:t>return a promise:</a:t>
            </a:r>
          </a:p>
          <a:p>
            <a:r>
              <a:rPr lang="da-DK" sz="3200" b="1" smtClean="0"/>
              <a:t>var data = </a:t>
            </a:r>
            <a:r>
              <a:rPr lang="da-DK" sz="3200" b="1" smtClean="0">
                <a:solidFill>
                  <a:srgbClr val="FF0000"/>
                </a:solidFill>
              </a:rPr>
              <a:t>await</a:t>
            </a:r>
            <a:r>
              <a:rPr lang="da-DK" sz="3200" b="1" smtClean="0"/>
              <a:t> f(); </a:t>
            </a:r>
            <a:r>
              <a:rPr lang="da-DK" sz="3200" smtClean="0"/>
              <a:t>// wait here until f is resolved.</a:t>
            </a:r>
          </a:p>
          <a:p>
            <a:r>
              <a:rPr lang="da-DK" sz="3200" b="1" smtClean="0"/>
              <a:t>NB</a:t>
            </a:r>
            <a:r>
              <a:rPr lang="da-DK" sz="3200" smtClean="0"/>
              <a:t>: The wait does </a:t>
            </a:r>
            <a:r>
              <a:rPr lang="da-DK" sz="3200" u="sng" smtClean="0"/>
              <a:t>not</a:t>
            </a:r>
            <a:r>
              <a:rPr lang="da-DK" sz="3200" smtClean="0"/>
              <a:t> block the execution – code will continue in the calling function!</a:t>
            </a:r>
          </a:p>
          <a:p>
            <a:r>
              <a:rPr lang="da-DK" sz="3200" smtClean="0"/>
              <a:t>If a function contains an </a:t>
            </a:r>
            <a:r>
              <a:rPr lang="da-DK" sz="3200" b="1" smtClean="0"/>
              <a:t>await</a:t>
            </a:r>
            <a:r>
              <a:rPr lang="da-DK" sz="3200" smtClean="0"/>
              <a:t> statement, the function must be marked with the </a:t>
            </a:r>
            <a:r>
              <a:rPr lang="da-DK" sz="3200" b="1" smtClean="0"/>
              <a:t>async</a:t>
            </a:r>
            <a:r>
              <a:rPr lang="da-DK" sz="3200" smtClean="0"/>
              <a:t> keyword</a:t>
            </a: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416573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70" y="1186891"/>
            <a:ext cx="4972050" cy="4410075"/>
          </a:xfrm>
          <a:prstGeom prst="rect">
            <a:avLst/>
          </a:prstGeom>
        </p:spPr>
      </p:pic>
      <p:sp>
        <p:nvSpPr>
          <p:cNvPr id="2" name="Rektangel 1"/>
          <p:cNvSpPr/>
          <p:nvPr/>
        </p:nvSpPr>
        <p:spPr>
          <a:xfrm>
            <a:off x="7846541" y="4411362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Global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6" name="Rektangel 5"/>
          <p:cNvSpPr/>
          <p:nvPr/>
        </p:nvSpPr>
        <p:spPr>
          <a:xfrm>
            <a:off x="9537357" y="4581974"/>
            <a:ext cx="1040027" cy="8443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myFuncD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myFuncE</a:t>
            </a:r>
            <a:endParaRPr lang="da-DK" sz="1600">
              <a:solidFill>
                <a:srgbClr val="FFFF00"/>
              </a:solidFill>
            </a:endParaRPr>
          </a:p>
          <a:p>
            <a:r>
              <a:rPr lang="da-DK" sz="1600" smtClean="0">
                <a:solidFill>
                  <a:srgbClr val="FFFF00"/>
                </a:solidFill>
              </a:rPr>
              <a:t>msgD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3" name="Vinkel 2"/>
          <p:cNvSpPr/>
          <p:nvPr/>
        </p:nvSpPr>
        <p:spPr>
          <a:xfrm rot="16200000">
            <a:off x="9618867" y="3432958"/>
            <a:ext cx="3572840" cy="413951"/>
          </a:xfrm>
          <a:prstGeom prst="chevr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Execution Stack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>
            <a:off x="289097" y="4917990"/>
            <a:ext cx="352168" cy="3398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692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70" y="1186891"/>
            <a:ext cx="4972050" cy="4410075"/>
          </a:xfrm>
          <a:prstGeom prst="rect">
            <a:avLst/>
          </a:prstGeom>
        </p:spPr>
      </p:pic>
      <p:sp>
        <p:nvSpPr>
          <p:cNvPr id="2" name="Rektangel 1"/>
          <p:cNvSpPr/>
          <p:nvPr/>
        </p:nvSpPr>
        <p:spPr>
          <a:xfrm>
            <a:off x="7846541" y="4411362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Global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7846541" y="3050059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myFuncE()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6" name="Rektangel 5"/>
          <p:cNvSpPr/>
          <p:nvPr/>
        </p:nvSpPr>
        <p:spPr>
          <a:xfrm>
            <a:off x="9537357" y="4581974"/>
            <a:ext cx="1040027" cy="8443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myFuncD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myFuncE</a:t>
            </a:r>
            <a:endParaRPr lang="da-DK" sz="1600">
              <a:solidFill>
                <a:srgbClr val="FFFF00"/>
              </a:solidFill>
            </a:endParaRPr>
          </a:p>
          <a:p>
            <a:r>
              <a:rPr lang="da-DK" sz="1600" smtClean="0">
                <a:solidFill>
                  <a:srgbClr val="FFFF00"/>
                </a:solidFill>
              </a:rPr>
              <a:t>msgD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7" name="Rektangel 6"/>
          <p:cNvSpPr/>
          <p:nvPr/>
        </p:nvSpPr>
        <p:spPr>
          <a:xfrm>
            <a:off x="9121347" y="3795323"/>
            <a:ext cx="1456037" cy="3504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msgAinFuncE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3" name="Vinkel 2"/>
          <p:cNvSpPr/>
          <p:nvPr/>
        </p:nvSpPr>
        <p:spPr>
          <a:xfrm rot="16200000">
            <a:off x="9618867" y="3432958"/>
            <a:ext cx="3572840" cy="413951"/>
          </a:xfrm>
          <a:prstGeom prst="chevr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Execution Stack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>
            <a:off x="289097" y="3571103"/>
            <a:ext cx="352168" cy="3398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243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70" y="1186891"/>
            <a:ext cx="4972050" cy="4410075"/>
          </a:xfrm>
          <a:prstGeom prst="rect">
            <a:avLst/>
          </a:prstGeom>
        </p:spPr>
      </p:pic>
      <p:sp>
        <p:nvSpPr>
          <p:cNvPr id="2" name="Rektangel 1"/>
          <p:cNvSpPr/>
          <p:nvPr/>
        </p:nvSpPr>
        <p:spPr>
          <a:xfrm>
            <a:off x="7846541" y="4411362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Global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7846541" y="3050059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myFuncE()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6" name="Rektangel 5"/>
          <p:cNvSpPr/>
          <p:nvPr/>
        </p:nvSpPr>
        <p:spPr>
          <a:xfrm>
            <a:off x="9537357" y="4581974"/>
            <a:ext cx="1040027" cy="8443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myFuncD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myFuncE</a:t>
            </a:r>
            <a:endParaRPr lang="da-DK" sz="1600">
              <a:solidFill>
                <a:srgbClr val="FFFF00"/>
              </a:solidFill>
            </a:endParaRPr>
          </a:p>
          <a:p>
            <a:r>
              <a:rPr lang="da-DK" sz="1600" smtClean="0">
                <a:solidFill>
                  <a:srgbClr val="FFFF00"/>
                </a:solidFill>
              </a:rPr>
              <a:t>msgD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7" name="Rektangel 6"/>
          <p:cNvSpPr/>
          <p:nvPr/>
        </p:nvSpPr>
        <p:spPr>
          <a:xfrm>
            <a:off x="9121347" y="3795323"/>
            <a:ext cx="1456037" cy="3504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msgAinFuncE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8" name="Rektangel 7"/>
          <p:cNvSpPr/>
          <p:nvPr/>
        </p:nvSpPr>
        <p:spPr>
          <a:xfrm>
            <a:off x="7846541" y="1688756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myFuncD()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9" name="Rektangel 8"/>
          <p:cNvSpPr/>
          <p:nvPr/>
        </p:nvSpPr>
        <p:spPr>
          <a:xfrm>
            <a:off x="9121347" y="2434020"/>
            <a:ext cx="1456037" cy="3504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msgAinFuncD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3" name="Vinkel 2"/>
          <p:cNvSpPr/>
          <p:nvPr/>
        </p:nvSpPr>
        <p:spPr>
          <a:xfrm rot="16200000">
            <a:off x="9618867" y="3432958"/>
            <a:ext cx="3572840" cy="413951"/>
          </a:xfrm>
          <a:prstGeom prst="chevr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Execution Stack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>
            <a:off x="197966" y="2269424"/>
            <a:ext cx="352168" cy="3398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28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4490</TotalTime>
  <Words>2044</Words>
  <Application>Microsoft Office PowerPoint</Application>
  <PresentationFormat>Widescreen</PresentationFormat>
  <Paragraphs>298</Paragraphs>
  <Slides>64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64</vt:i4>
      </vt:variant>
    </vt:vector>
  </HeadingPairs>
  <TitlesOfParts>
    <vt:vector size="70" baseType="lpstr">
      <vt:lpstr>Arial</vt:lpstr>
      <vt:lpstr>Calibri</vt:lpstr>
      <vt:lpstr>Calibri Light</vt:lpstr>
      <vt:lpstr>Roboto Mono</vt:lpstr>
      <vt:lpstr>Wingdings</vt:lpstr>
      <vt:lpstr>Office-tema</vt:lpstr>
      <vt:lpstr>JavaScript</vt:lpstr>
      <vt:lpstr>JS Advanced – Part 1</vt:lpstr>
      <vt:lpstr>JS Advanced – Part 1</vt:lpstr>
      <vt:lpstr>JS Advanced – Part 1</vt:lpstr>
      <vt:lpstr>JS Advanced – Part 1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JS Advanced – Part 1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Typical base/derived class scenario</vt:lpstr>
      <vt:lpstr>JS Advanced – Part 3</vt:lpstr>
      <vt:lpstr>JS Advanced – Part 3</vt:lpstr>
      <vt:lpstr>JS Advanced – Part 3</vt:lpstr>
      <vt:lpstr>JS Advanced – Part 3</vt:lpstr>
      <vt:lpstr>JS Advanced – Part 3</vt:lpstr>
      <vt:lpstr>JS Advanced – Part 3</vt:lpstr>
      <vt:lpstr>JS Advanced – Part 3</vt:lpstr>
      <vt:lpstr>JS Advanced – Part 3</vt:lpstr>
      <vt:lpstr>JS Advanced – Part 3</vt:lpstr>
      <vt:lpstr>JS Advanced – Part 3</vt:lpstr>
      <vt:lpstr>JS Advanced – Part 3</vt:lpstr>
      <vt:lpstr>JS Advanced – Part 3</vt:lpstr>
      <vt:lpstr>JS Advanced – Part 3</vt:lpstr>
      <vt:lpstr>JS Advanced – Part 3</vt:lpstr>
      <vt:lpstr>JS Advanced – Part 3</vt:lpstr>
      <vt:lpstr>JS Advanced – Part 4</vt:lpstr>
      <vt:lpstr>JS Advanced – Part 4</vt:lpstr>
      <vt:lpstr>JS Advanced – Part 4</vt:lpstr>
      <vt:lpstr>JS Advanced – Part 4</vt:lpstr>
      <vt:lpstr>JS Advanced – Part 5</vt:lpstr>
      <vt:lpstr>JS Advanced – Part 5</vt:lpstr>
      <vt:lpstr>JS Advanced – Part 5</vt:lpstr>
      <vt:lpstr>JS Advanced – Part 5</vt:lpstr>
      <vt:lpstr>JS Advanced – Part 5</vt:lpstr>
      <vt:lpstr>JS Advanced – Part 5</vt:lpstr>
      <vt:lpstr>JS Advanced – Part 5</vt:lpstr>
      <vt:lpstr>PowerPoint-præsentation</vt:lpstr>
      <vt:lpstr>JS Advanced – Part 5</vt:lpstr>
      <vt:lpstr>PowerPoint-præsentation</vt:lpstr>
      <vt:lpstr>JS Advanced – Part 5</vt:lpstr>
      <vt:lpstr>JS Advanced – Part 5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 Construction</dc:title>
  <dc:creator>Per Laursen</dc:creator>
  <cp:lastModifiedBy>Per Laursen</cp:lastModifiedBy>
  <cp:revision>142</cp:revision>
  <dcterms:created xsi:type="dcterms:W3CDTF">2018-12-07T10:20:59Z</dcterms:created>
  <dcterms:modified xsi:type="dcterms:W3CDTF">2019-02-27T18:15:07Z</dcterms:modified>
</cp:coreProperties>
</file>