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6" r:id="rId4"/>
    <p:sldId id="325" r:id="rId5"/>
    <p:sldId id="326" r:id="rId6"/>
    <p:sldId id="327" r:id="rId7"/>
    <p:sldId id="328" r:id="rId8"/>
    <p:sldId id="329" r:id="rId9"/>
    <p:sldId id="330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27-02-2019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054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27-02-2019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318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27-02-2019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924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27-02-2019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98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27-02-2019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394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27-02-2019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845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27-02-2019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905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27-02-2019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251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27-02-2019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600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27-02-2019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07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27-02-2019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433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27E70-C461-477F-BF52-CFCF7D612977}" type="datetimeFigureOut">
              <a:rPr lang="da-DK" smtClean="0"/>
              <a:t>27-02-2019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52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ywebservice.org/A" TargetMode="External"/><Relationship Id="rId2" Type="http://schemas.openxmlformats.org/officeDocument/2006/relationships/hyperlink" Target="http://mywebservice.org/api/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3256006"/>
          </a:xfrm>
        </p:spPr>
        <p:txBody>
          <a:bodyPr>
            <a:noAutofit/>
          </a:bodyPr>
          <a:lstStyle/>
          <a:p>
            <a:r>
              <a:rPr lang="da-DK" sz="9600" b="1" smtClean="0"/>
              <a:t>Node.js</a:t>
            </a:r>
            <a:endParaRPr lang="da-DK" sz="96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368114"/>
            <a:ext cx="9144000" cy="1223318"/>
          </a:xfrm>
        </p:spPr>
        <p:txBody>
          <a:bodyPr>
            <a:normAutofit/>
          </a:bodyPr>
          <a:lstStyle/>
          <a:p>
            <a:r>
              <a:rPr lang="da-DK" sz="4800" i="1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da-DK" sz="4800" i="1" u="sng" smtClean="0">
                <a:solidFill>
                  <a:schemeClr val="accent6">
                    <a:lumMod val="75000"/>
                  </a:schemeClr>
                </a:solidFill>
              </a:rPr>
              <a:t>very</a:t>
            </a:r>
            <a:r>
              <a:rPr lang="da-DK" sz="4800" i="1" smtClean="0">
                <a:solidFill>
                  <a:schemeClr val="accent6">
                    <a:lumMod val="75000"/>
                  </a:schemeClr>
                </a:solidFill>
              </a:rPr>
              <a:t> briefly…)</a:t>
            </a:r>
            <a:endParaRPr lang="da-DK" sz="4800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Node – what is it?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68930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Node.js</a:t>
            </a:r>
            <a:r>
              <a:rPr lang="da-DK" sz="3200" smtClean="0"/>
              <a:t> is an environment for executing JavaScript</a:t>
            </a:r>
          </a:p>
          <a:p>
            <a:r>
              <a:rPr lang="da-DK" sz="3200" smtClean="0"/>
              <a:t>Usually used for writing server-side JS code</a:t>
            </a:r>
          </a:p>
          <a:p>
            <a:r>
              <a:rPr lang="da-DK" sz="3200" smtClean="0"/>
              <a:t>Built around the </a:t>
            </a:r>
            <a:r>
              <a:rPr lang="da-DK" sz="3200" b="1" smtClean="0"/>
              <a:t>Chrome V8 JS Engine</a:t>
            </a:r>
          </a:p>
          <a:p>
            <a:r>
              <a:rPr lang="da-DK" sz="3200" smtClean="0"/>
              <a:t>It’s ”just an environment” just as the browser is a (different) environment.</a:t>
            </a:r>
          </a:p>
          <a:p>
            <a:r>
              <a:rPr lang="da-DK" sz="3200" b="1"/>
              <a:t>Get it </a:t>
            </a:r>
            <a:r>
              <a:rPr lang="da-DK" sz="3200"/>
              <a:t>at </a:t>
            </a:r>
            <a:r>
              <a:rPr lang="da-DK" sz="3200">
                <a:hlinkClick r:id="rId2"/>
              </a:rPr>
              <a:t>https</a:t>
            </a:r>
            <a:r>
              <a:rPr lang="da-DK" sz="3200">
                <a:hlinkClick r:id="rId2"/>
              </a:rPr>
              <a:t>://</a:t>
            </a:r>
            <a:r>
              <a:rPr lang="da-DK" sz="3200" smtClean="0">
                <a:hlinkClick r:id="rId2"/>
              </a:rPr>
              <a:t>nodejs.org</a:t>
            </a:r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15568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1105930" y="1811678"/>
            <a:ext cx="1921475" cy="281592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>
                <a:solidFill>
                  <a:srgbClr val="FFFF00"/>
                </a:solidFill>
              </a:rPr>
              <a:t>Client</a:t>
            </a:r>
          </a:p>
          <a:p>
            <a:r>
              <a:rPr lang="da-DK" sz="3200" smtClean="0">
                <a:solidFill>
                  <a:srgbClr val="FFFF00"/>
                </a:solidFill>
              </a:rPr>
              <a:t>(browser)</a:t>
            </a:r>
          </a:p>
          <a:p>
            <a:r>
              <a:rPr lang="da-DK" sz="3200" smtClean="0">
                <a:solidFill>
                  <a:srgbClr val="FFFF00"/>
                </a:solidFill>
              </a:rPr>
              <a:t>JS</a:t>
            </a:r>
            <a:endParaRPr lang="da-DK" sz="3200"/>
          </a:p>
        </p:txBody>
      </p:sp>
      <p:sp>
        <p:nvSpPr>
          <p:cNvPr id="5" name="Rektangel 4"/>
          <p:cNvSpPr/>
          <p:nvPr/>
        </p:nvSpPr>
        <p:spPr>
          <a:xfrm>
            <a:off x="9055443" y="1811677"/>
            <a:ext cx="1921475" cy="281592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>
                <a:solidFill>
                  <a:srgbClr val="FFFF00"/>
                </a:solidFill>
              </a:rPr>
              <a:t>Server</a:t>
            </a:r>
          </a:p>
          <a:p>
            <a:r>
              <a:rPr lang="da-DK" sz="3200" smtClean="0">
                <a:solidFill>
                  <a:srgbClr val="FFFF00"/>
                </a:solidFill>
              </a:rPr>
              <a:t>(node)</a:t>
            </a:r>
          </a:p>
          <a:p>
            <a:r>
              <a:rPr lang="da-DK" sz="3200" smtClean="0">
                <a:solidFill>
                  <a:srgbClr val="FFFF00"/>
                </a:solidFill>
              </a:rPr>
              <a:t>JS</a:t>
            </a:r>
            <a:endParaRPr lang="da-DK" sz="3200"/>
          </a:p>
        </p:txBody>
      </p:sp>
      <p:sp>
        <p:nvSpPr>
          <p:cNvPr id="2" name="Højrepil 1"/>
          <p:cNvSpPr/>
          <p:nvPr/>
        </p:nvSpPr>
        <p:spPr>
          <a:xfrm>
            <a:off x="3540211" y="1940011"/>
            <a:ext cx="5158946" cy="81554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Request</a:t>
            </a:r>
            <a:endParaRPr lang="da-DK" sz="2400"/>
          </a:p>
        </p:txBody>
      </p:sp>
      <p:sp>
        <p:nvSpPr>
          <p:cNvPr id="6" name="Højrepil 5"/>
          <p:cNvSpPr/>
          <p:nvPr/>
        </p:nvSpPr>
        <p:spPr>
          <a:xfrm flipH="1">
            <a:off x="3540211" y="3219640"/>
            <a:ext cx="5158946" cy="81554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Response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37025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Node – what can it do?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68930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Code organisation (modules)</a:t>
            </a:r>
            <a:endParaRPr lang="da-DK" sz="3200"/>
          </a:p>
          <a:p>
            <a:r>
              <a:rPr lang="da-DK" sz="3200" smtClean="0"/>
              <a:t>File handling</a:t>
            </a:r>
          </a:p>
          <a:p>
            <a:r>
              <a:rPr lang="da-DK" sz="3200" smtClean="0"/>
              <a:t>Database handling</a:t>
            </a:r>
          </a:p>
          <a:p>
            <a:r>
              <a:rPr lang="da-DK" sz="3200" smtClean="0"/>
              <a:t>HTTP-based communication (request/response)</a:t>
            </a:r>
          </a:p>
          <a:p>
            <a:r>
              <a:rPr lang="da-DK" sz="3200" smtClean="0"/>
              <a:t>Handling of long tasks</a:t>
            </a:r>
          </a:p>
          <a:p>
            <a:r>
              <a:rPr lang="da-DK" sz="3200" smtClean="0"/>
              <a:t>… and more, via internal + external ”packages”</a:t>
            </a:r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253661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Node – installed, now what…?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68930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Test: in command-line, do: </a:t>
            </a:r>
            <a:r>
              <a:rPr lang="da-DK" sz="3200" b="1" smtClean="0">
                <a:solidFill>
                  <a:schemeClr val="accent1"/>
                </a:solidFill>
              </a:rPr>
              <a:t>node –v</a:t>
            </a:r>
          </a:p>
          <a:p>
            <a:r>
              <a:rPr lang="da-DK" sz="3200" smtClean="0"/>
              <a:t>…should return version number of Node installation</a:t>
            </a:r>
          </a:p>
          <a:p>
            <a:r>
              <a:rPr lang="da-DK" sz="3200" smtClean="0"/>
              <a:t>Running JS code in Node, do: </a:t>
            </a:r>
            <a:r>
              <a:rPr lang="da-DK" sz="3200" b="1">
                <a:solidFill>
                  <a:schemeClr val="accent1"/>
                </a:solidFill>
              </a:rPr>
              <a:t>node </a:t>
            </a:r>
            <a:r>
              <a:rPr lang="da-DK" sz="3200" b="1" smtClean="0">
                <a:solidFill>
                  <a:schemeClr val="accent1"/>
                </a:solidFill>
              </a:rPr>
              <a:t>app.js</a:t>
            </a:r>
            <a:endParaRPr lang="da-DK" sz="3200" smtClean="0"/>
          </a:p>
          <a:p>
            <a:r>
              <a:rPr lang="da-DK" sz="3200" smtClean="0"/>
              <a:t>…server will start…and wait…</a:t>
            </a:r>
          </a:p>
          <a:p>
            <a:r>
              <a:rPr lang="da-DK" sz="3200" smtClean="0"/>
              <a:t>Shut down server with </a:t>
            </a:r>
            <a:r>
              <a:rPr lang="da-DK" sz="3200" b="1">
                <a:solidFill>
                  <a:schemeClr val="accent1"/>
                </a:solidFill>
              </a:rPr>
              <a:t>Ctrl+C</a:t>
            </a:r>
          </a:p>
          <a:p>
            <a:r>
              <a:rPr lang="da-DK" sz="3200"/>
              <a:t>TIP: use </a:t>
            </a:r>
            <a:r>
              <a:rPr lang="da-DK" sz="3200" b="1">
                <a:solidFill>
                  <a:schemeClr val="accent1"/>
                </a:solidFill>
              </a:rPr>
              <a:t>taskkill /f /im node.exe </a:t>
            </a:r>
            <a:r>
              <a:rPr lang="da-DK" sz="3200"/>
              <a:t>to kill any running </a:t>
            </a:r>
            <a:r>
              <a:rPr lang="da-DK" sz="3200"/>
              <a:t>Node </a:t>
            </a:r>
            <a:r>
              <a:rPr lang="da-DK" sz="3200" smtClean="0"/>
              <a:t>server (in case you closed console window).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162405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Node – a very simple web server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352270" y="1825625"/>
            <a:ext cx="4269260" cy="3710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b="1" smtClean="0">
                <a:solidFill>
                  <a:srgbClr val="FF0000"/>
                </a:solidFill>
              </a:rPr>
              <a:t>NB</a:t>
            </a:r>
            <a:r>
              <a:rPr lang="da-DK" sz="2000" smtClean="0"/>
              <a:t>: </a:t>
            </a:r>
            <a:r>
              <a:rPr lang="da-DK" sz="2000" b="1" smtClean="0"/>
              <a:t>ServerState</a:t>
            </a:r>
            <a:r>
              <a:rPr lang="da-DK" sz="2000" smtClean="0"/>
              <a:t> and </a:t>
            </a:r>
            <a:r>
              <a:rPr lang="da-DK" sz="2000" b="1" smtClean="0"/>
              <a:t>RoutingHandler</a:t>
            </a:r>
            <a:r>
              <a:rPr lang="da-DK" sz="2000" smtClean="0"/>
              <a:t> are not built-in classes!</a:t>
            </a:r>
          </a:p>
          <a:p>
            <a:pPr marL="0" indent="0">
              <a:buNone/>
            </a:pPr>
            <a:r>
              <a:rPr lang="da-DK" sz="2000" b="1" smtClean="0"/>
              <a:t>res.setHeader</a:t>
            </a:r>
            <a:r>
              <a:rPr lang="da-DK" sz="2000" smtClean="0"/>
              <a:t> to get around CORS</a:t>
            </a:r>
          </a:p>
          <a:p>
            <a:pPr marL="0" indent="0">
              <a:buNone/>
            </a:pPr>
            <a:r>
              <a:rPr lang="da-DK" sz="2000" smtClean="0"/>
              <a:t>In this example, the entire server state is sent back to client in the response.</a:t>
            </a:r>
            <a:endParaRPr lang="da-DK" sz="200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944755" cy="371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4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Node – a very simple web server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352270" y="1825625"/>
            <a:ext cx="4269260" cy="4427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smtClean="0"/>
              <a:t>An example of </a:t>
            </a:r>
            <a:r>
              <a:rPr lang="da-DK" sz="2000" b="1" smtClean="0"/>
              <a:t>routing</a:t>
            </a:r>
            <a:r>
              <a:rPr lang="da-DK" sz="2000" smtClean="0"/>
              <a:t>: depending on the URL part following the ”main” URL, different actions are taken.</a:t>
            </a:r>
          </a:p>
          <a:p>
            <a:pPr marL="0" indent="0">
              <a:buNone/>
            </a:pPr>
            <a:r>
              <a:rPr lang="da-DK" sz="2000" smtClean="0"/>
              <a:t>E.g.:</a:t>
            </a:r>
          </a:p>
          <a:p>
            <a:pPr marL="0" indent="0">
              <a:buNone/>
            </a:pPr>
            <a:r>
              <a:rPr lang="da-DK" sz="2000" smtClean="0">
                <a:hlinkClick r:id="rId2"/>
              </a:rPr>
              <a:t>http://mywebservice.org/api/A</a:t>
            </a:r>
            <a:endParaRPr lang="da-DK" sz="2000" smtClean="0"/>
          </a:p>
          <a:p>
            <a:pPr marL="0" indent="0">
              <a:buNone/>
            </a:pPr>
            <a:r>
              <a:rPr lang="da-DK" sz="2000">
                <a:hlinkClick r:id="rId3"/>
              </a:rPr>
              <a:t>http</a:t>
            </a:r>
            <a:r>
              <a:rPr lang="da-DK" sz="2000">
                <a:hlinkClick r:id="rId3"/>
              </a:rPr>
              <a:t>://</a:t>
            </a:r>
            <a:r>
              <a:rPr lang="da-DK" sz="2000" smtClean="0">
                <a:hlinkClick r:id="rId3"/>
              </a:rPr>
              <a:t>mywebservice.org/api/B</a:t>
            </a:r>
            <a:endParaRPr lang="da-DK" sz="2000" smtClean="0"/>
          </a:p>
          <a:p>
            <a:pPr marL="0" indent="0">
              <a:buNone/>
            </a:pPr>
            <a:r>
              <a:rPr lang="da-DK" sz="2000">
                <a:hlinkClick r:id="rId3"/>
              </a:rPr>
              <a:t>http</a:t>
            </a:r>
            <a:r>
              <a:rPr lang="da-DK" sz="2000">
                <a:hlinkClick r:id="rId3"/>
              </a:rPr>
              <a:t>://</a:t>
            </a:r>
            <a:r>
              <a:rPr lang="da-DK" sz="2000" smtClean="0">
                <a:hlinkClick r:id="rId3"/>
              </a:rPr>
              <a:t>mywebservice.org/api/C</a:t>
            </a:r>
            <a:endParaRPr lang="da-DK" sz="2000" smtClean="0"/>
          </a:p>
          <a:p>
            <a:pPr marL="0" indent="0">
              <a:buNone/>
            </a:pPr>
            <a:endParaRPr lang="da-DK" sz="2000"/>
          </a:p>
          <a:p>
            <a:pPr marL="0" indent="0">
              <a:buNone/>
            </a:pPr>
            <a:r>
              <a:rPr lang="da-DK" sz="2000" smtClean="0"/>
              <a:t>(not functional links </a:t>
            </a:r>
            <a:r>
              <a:rPr lang="da-DK" sz="2000" smtClean="0">
                <a:sym typeface="Wingdings" panose="05000000000000000000" pitchFamily="2" charset="2"/>
              </a:rPr>
              <a:t>)</a:t>
            </a:r>
            <a:endParaRPr lang="da-DK" sz="200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464" y="1690688"/>
            <a:ext cx="46101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7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Node – installed, now what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9868930" cy="4420717"/>
          </a:xfrm>
        </p:spPr>
        <p:txBody>
          <a:bodyPr>
            <a:normAutofit/>
          </a:bodyPr>
          <a:lstStyle/>
          <a:p>
            <a:r>
              <a:rPr lang="da-DK" sz="3200" smtClean="0"/>
              <a:t>The previous examples were ”raw” Node JS code</a:t>
            </a:r>
          </a:p>
          <a:p>
            <a:r>
              <a:rPr lang="da-DK" sz="3200" smtClean="0"/>
              <a:t>Packages exist for simpler syntax, etc..</a:t>
            </a:r>
          </a:p>
          <a:p>
            <a:r>
              <a:rPr lang="da-DK" sz="3200" smtClean="0"/>
              <a:t>Most popular for Node is Express</a:t>
            </a:r>
          </a:p>
          <a:p>
            <a:r>
              <a:rPr lang="da-DK" sz="3200" smtClean="0"/>
              <a:t>Part of </a:t>
            </a:r>
            <a:r>
              <a:rPr lang="da-DK" sz="3200" b="1" smtClean="0"/>
              <a:t>MEAN</a:t>
            </a:r>
            <a:r>
              <a:rPr lang="da-DK" sz="3200" smtClean="0"/>
              <a:t> stack</a:t>
            </a:r>
          </a:p>
          <a:p>
            <a:pPr lvl="1"/>
            <a:r>
              <a:rPr lang="da-DK" sz="2800" b="1" smtClean="0"/>
              <a:t>M</a:t>
            </a:r>
            <a:r>
              <a:rPr lang="da-DK" sz="2800" smtClean="0"/>
              <a:t>ongoDB</a:t>
            </a:r>
          </a:p>
          <a:p>
            <a:pPr lvl="1"/>
            <a:r>
              <a:rPr lang="da-DK" sz="2800" b="1" smtClean="0"/>
              <a:t>E</a:t>
            </a:r>
            <a:r>
              <a:rPr lang="da-DK" sz="2800" smtClean="0"/>
              <a:t>xpress</a:t>
            </a:r>
          </a:p>
          <a:p>
            <a:pPr lvl="1"/>
            <a:r>
              <a:rPr lang="da-DK" sz="2800" b="1" smtClean="0"/>
              <a:t>A</a:t>
            </a:r>
            <a:r>
              <a:rPr lang="da-DK" sz="2800" smtClean="0"/>
              <a:t>nguar</a:t>
            </a:r>
          </a:p>
          <a:p>
            <a:pPr lvl="1"/>
            <a:r>
              <a:rPr lang="da-DK" sz="2800" b="1" smtClean="0"/>
              <a:t>N</a:t>
            </a:r>
            <a:r>
              <a:rPr lang="da-DK" sz="2800" smtClean="0"/>
              <a:t>ode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413929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NPM Cheatsheet</a:t>
            </a:r>
            <a:endParaRPr lang="da-DK" b="1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866761"/>
              </p:ext>
            </p:extLst>
          </p:nvPr>
        </p:nvGraphicFramePr>
        <p:xfrm>
          <a:off x="913711" y="2088291"/>
          <a:ext cx="10440088" cy="3030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7716">
                  <a:extLst>
                    <a:ext uri="{9D8B030D-6E8A-4147-A177-3AD203B41FA5}">
                      <a16:colId xmlns:a16="http://schemas.microsoft.com/office/drawing/2014/main" val="3916615109"/>
                    </a:ext>
                  </a:extLst>
                </a:gridCol>
                <a:gridCol w="6732372">
                  <a:extLst>
                    <a:ext uri="{9D8B030D-6E8A-4147-A177-3AD203B41FA5}">
                      <a16:colId xmlns:a16="http://schemas.microsoft.com/office/drawing/2014/main" val="300708552"/>
                    </a:ext>
                  </a:extLst>
                </a:gridCol>
              </a:tblGrid>
              <a:tr h="378849"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Command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Action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190547"/>
                  </a:ext>
                </a:extLst>
              </a:tr>
              <a:tr h="378849">
                <a:tc>
                  <a:txBody>
                    <a:bodyPr/>
                    <a:lstStyle/>
                    <a:p>
                      <a:r>
                        <a:rPr lang="da-DK" sz="1800" b="1" smtClean="0">
                          <a:solidFill>
                            <a:schemeClr val="accent1"/>
                          </a:solidFill>
                        </a:rPr>
                        <a:t>npm -v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Returns the currently installed version of NPM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900745"/>
                  </a:ext>
                </a:extLst>
              </a:tr>
              <a:tr h="378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smtClean="0">
                          <a:solidFill>
                            <a:schemeClr val="accent1"/>
                          </a:solidFill>
                        </a:rPr>
                        <a:t>npm install</a:t>
                      </a:r>
                      <a:r>
                        <a:rPr lang="da-DK" sz="1800" b="1" baseline="0" smtClean="0">
                          <a:solidFill>
                            <a:schemeClr val="accent1"/>
                          </a:solidFill>
                        </a:rPr>
                        <a:t> X</a:t>
                      </a:r>
                      <a:endParaRPr lang="da-DK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Installs package X in current directory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76960"/>
                  </a:ext>
                </a:extLst>
              </a:tr>
              <a:tr h="378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smtClean="0">
                          <a:solidFill>
                            <a:schemeClr val="accent1"/>
                          </a:solidFill>
                        </a:rPr>
                        <a:t>npm install</a:t>
                      </a:r>
                      <a:r>
                        <a:rPr lang="da-DK" sz="1800" b="1" baseline="0" smtClean="0">
                          <a:solidFill>
                            <a:schemeClr val="accent1"/>
                          </a:solidFill>
                        </a:rPr>
                        <a:t> -g X</a:t>
                      </a:r>
                      <a:r>
                        <a:rPr lang="da-DK" sz="1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da-DK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mtClean="0"/>
                        <a:t>Installs package X globally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469587"/>
                  </a:ext>
                </a:extLst>
              </a:tr>
              <a:tr h="378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smtClean="0">
                          <a:solidFill>
                            <a:schemeClr val="accent1"/>
                          </a:solidFill>
                        </a:rPr>
                        <a:t>npm install</a:t>
                      </a:r>
                      <a:r>
                        <a:rPr lang="da-DK" sz="1800" b="1" baseline="0" smtClean="0">
                          <a:solidFill>
                            <a:schemeClr val="accent1"/>
                          </a:solidFill>
                        </a:rPr>
                        <a:t> --save X</a:t>
                      </a:r>
                      <a:r>
                        <a:rPr lang="da-DK" sz="1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da-DK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Install package X and saves dependency in project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522778"/>
                  </a:ext>
                </a:extLst>
              </a:tr>
              <a:tr h="378849">
                <a:tc>
                  <a:txBody>
                    <a:bodyPr/>
                    <a:lstStyle/>
                    <a:p>
                      <a:r>
                        <a:rPr lang="da-DK" sz="1800" b="1" smtClean="0">
                          <a:solidFill>
                            <a:schemeClr val="accent1"/>
                          </a:solidFill>
                        </a:rPr>
                        <a:t>npm update</a:t>
                      </a:r>
                      <a:r>
                        <a:rPr lang="da-DK" sz="1800" b="1" baseline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Updates all packages on which project</a:t>
                      </a:r>
                      <a:r>
                        <a:rPr lang="da-DK" baseline="0" smtClean="0"/>
                        <a:t> depends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085386"/>
                  </a:ext>
                </a:extLst>
              </a:tr>
              <a:tr h="378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smtClean="0">
                          <a:solidFill>
                            <a:schemeClr val="accent1"/>
                          </a:solidFill>
                        </a:rPr>
                        <a:t>npm update -g</a:t>
                      </a:r>
                      <a:r>
                        <a:rPr lang="da-DK" sz="1800" b="1" baseline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endParaRPr lang="da-DK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mtClean="0"/>
                        <a:t>Updates all globally installed packages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464020"/>
                  </a:ext>
                </a:extLst>
              </a:tr>
              <a:tr h="378849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994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05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4527</TotalTime>
  <Words>358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Office-tema</vt:lpstr>
      <vt:lpstr>Node.js</vt:lpstr>
      <vt:lpstr>Node – what is it?</vt:lpstr>
      <vt:lpstr>PowerPoint-præsentation</vt:lpstr>
      <vt:lpstr>Node – what can it do?</vt:lpstr>
      <vt:lpstr>Node – installed, now what…?</vt:lpstr>
      <vt:lpstr>Node – a very simple web server</vt:lpstr>
      <vt:lpstr>Node – a very simple web server</vt:lpstr>
      <vt:lpstr>Node – installed, now what</vt:lpstr>
      <vt:lpstr>NPM Cheatsheet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Construction</dc:title>
  <dc:creator>Per Laursen</dc:creator>
  <cp:lastModifiedBy>Per Laursen</cp:lastModifiedBy>
  <cp:revision>148</cp:revision>
  <dcterms:created xsi:type="dcterms:W3CDTF">2018-12-07T10:20:59Z</dcterms:created>
  <dcterms:modified xsi:type="dcterms:W3CDTF">2019-02-27T18:52:44Z</dcterms:modified>
</cp:coreProperties>
</file>