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25" r:id="rId4"/>
    <p:sldId id="326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44" r:id="rId23"/>
    <p:sldId id="348" r:id="rId24"/>
    <p:sldId id="349" r:id="rId25"/>
    <p:sldId id="352" r:id="rId26"/>
    <p:sldId id="353" r:id="rId27"/>
    <p:sldId id="350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2" r:id="rId38"/>
    <p:sldId id="364" r:id="rId39"/>
    <p:sldId id="366" r:id="rId40"/>
    <p:sldId id="370" r:id="rId41"/>
    <p:sldId id="365" r:id="rId42"/>
    <p:sldId id="367" r:id="rId43"/>
    <p:sldId id="368" r:id="rId44"/>
    <p:sldId id="369" r:id="rId45"/>
    <p:sldId id="371" r:id="rId46"/>
    <p:sldId id="372" r:id="rId47"/>
    <p:sldId id="373" r:id="rId48"/>
    <p:sldId id="39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5" r:id="rId69"/>
    <p:sldId id="394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20-03-2019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training.com/react-router/web/guides/quick-sta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React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(…and Redux)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466673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a terminal window (make sure you are in the app’s folder)</a:t>
            </a:r>
          </a:p>
          <a:p>
            <a:r>
              <a:rPr lang="da-DK" sz="3200" smtClean="0"/>
              <a:t>Then enter:</a:t>
            </a:r>
          </a:p>
          <a:p>
            <a:r>
              <a:rPr lang="da-DK" sz="3200" b="1">
                <a:solidFill>
                  <a:srgbClr val="00B0F0"/>
                </a:solidFill>
              </a:rPr>
              <a:t>&gt; </a:t>
            </a:r>
            <a:r>
              <a:rPr lang="da-DK" sz="3200" b="1" smtClean="0">
                <a:solidFill>
                  <a:srgbClr val="00B0F0"/>
                </a:solidFill>
              </a:rPr>
              <a:t>npm start</a:t>
            </a:r>
            <a:endParaRPr lang="da-DK" sz="3200" b="1" i="1">
              <a:solidFill>
                <a:srgbClr val="00B0F0"/>
              </a:solidFill>
            </a:endParaRPr>
          </a:p>
          <a:p>
            <a:r>
              <a:rPr lang="da-DK" sz="3200" smtClean="0"/>
              <a:t>Wait a while (again…)</a:t>
            </a:r>
          </a:p>
          <a:p>
            <a:r>
              <a:rPr lang="da-DK" sz="3200" smtClean="0"/>
              <a:t>You should see two things…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 smtClean="0"/>
              <a:t>routing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04405" cy="4351338"/>
          </a:xfrm>
        </p:spPr>
        <p:txBody>
          <a:bodyPr/>
          <a:lstStyle/>
          <a:p>
            <a:r>
              <a:rPr lang="da-DK" smtClean="0"/>
              <a:t>Typical structure.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mtClean="0"/>
              <a:t>At top level, </a:t>
            </a:r>
            <a:r>
              <a:rPr lang="da-DK" b="1" smtClean="0"/>
              <a:t>&lt;App&gt; </a:t>
            </a:r>
            <a:r>
              <a:rPr lang="da-DK" smtClean="0"/>
              <a:t>is wrapped into a </a:t>
            </a:r>
            <a:r>
              <a:rPr lang="da-DK" b="1" smtClean="0"/>
              <a:t>&lt;BrowserRouter&gt;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&lt;App&gt; </a:t>
            </a:r>
            <a:r>
              <a:rPr lang="da-DK" smtClean="0"/>
              <a:t>just contains a </a:t>
            </a:r>
            <a:r>
              <a:rPr lang="da-DK" b="1" smtClean="0"/>
              <a:t>&lt;Header&gt; </a:t>
            </a:r>
            <a:r>
              <a:rPr lang="da-DK" smtClean="0"/>
              <a:t>and a </a:t>
            </a:r>
            <a:r>
              <a:rPr lang="da-DK" b="1" smtClean="0"/>
              <a:t>&lt;Main&gt; </a:t>
            </a:r>
            <a:r>
              <a:rPr lang="da-DK" smtClean="0"/>
              <a:t>component.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&lt;Header&gt;</a:t>
            </a:r>
            <a:r>
              <a:rPr lang="da-DK" smtClean="0"/>
              <a:t> contains some sort of navigation item, and also contains a set of </a:t>
            </a:r>
            <a:r>
              <a:rPr lang="da-DK" b="1" smtClean="0"/>
              <a:t>&lt;Link&gt; </a:t>
            </a:r>
            <a:r>
              <a:rPr lang="da-DK" smtClean="0"/>
              <a:t>components for specific navigation.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&lt;Main&gt;</a:t>
            </a:r>
            <a:r>
              <a:rPr lang="da-DK" smtClean="0"/>
              <a:t> contains a set of </a:t>
            </a:r>
            <a:r>
              <a:rPr lang="da-DK" b="1" smtClean="0"/>
              <a:t>&lt;Route&gt;</a:t>
            </a:r>
            <a:r>
              <a:rPr lang="da-DK" smtClean="0"/>
              <a:t> components, each related to a specific application component. The </a:t>
            </a:r>
            <a:r>
              <a:rPr lang="da-DK" b="1" smtClean="0"/>
              <a:t>&lt;Route&gt;</a:t>
            </a:r>
            <a:r>
              <a:rPr lang="da-DK" smtClean="0"/>
              <a:t> components may be wrapped in a </a:t>
            </a:r>
            <a:r>
              <a:rPr lang="da-DK" b="1" smtClean="0"/>
              <a:t>&lt;Switch&gt;</a:t>
            </a:r>
            <a:r>
              <a:rPr lang="da-DK" smtClean="0"/>
              <a:t> component.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smtClean="0"/>
              <a:t>Other lower-level components may also use routing components for specific purposes.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31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 smtClean="0"/>
              <a:t>routing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04405" cy="4351338"/>
          </a:xfrm>
        </p:spPr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NB</a:t>
            </a:r>
            <a:r>
              <a:rPr lang="da-DK" smtClean="0"/>
              <a:t>: This system </a:t>
            </a:r>
            <a:r>
              <a:rPr lang="da-DK" u="sng" smtClean="0"/>
              <a:t>replaces</a:t>
            </a:r>
            <a:r>
              <a:rPr lang="da-DK" smtClean="0"/>
              <a:t> the use of good-old </a:t>
            </a:r>
            <a:r>
              <a:rPr lang="da-DK" b="1" smtClean="0"/>
              <a:t>&lt;a href ”…”&gt; </a:t>
            </a:r>
            <a:r>
              <a:rPr lang="da-DK" smtClean="0"/>
              <a:t>for ”in-app navigation”!</a:t>
            </a:r>
          </a:p>
          <a:p>
            <a:r>
              <a:rPr lang="da-DK" smtClean="0"/>
              <a:t>Using </a:t>
            </a:r>
            <a:r>
              <a:rPr lang="da-DK" b="1"/>
              <a:t>&lt;</a:t>
            </a:r>
            <a:r>
              <a:rPr lang="da-DK" b="1"/>
              <a:t>a </a:t>
            </a:r>
            <a:r>
              <a:rPr lang="da-DK" b="1" smtClean="0"/>
              <a:t>href ”…”&gt; </a:t>
            </a:r>
            <a:r>
              <a:rPr lang="da-DK" smtClean="0"/>
              <a:t>will cause the entire page to be reloaded, which is exactly what we want to avoid by creating SPA’s</a:t>
            </a:r>
          </a:p>
          <a:p>
            <a:r>
              <a:rPr lang="da-DK" smtClean="0"/>
              <a:t>Of course, ”out-of-app” navigation is still as usual </a:t>
            </a:r>
            <a:r>
              <a:rPr lang="da-DK" smtClean="0">
                <a:sym typeface="Wingdings" panose="05000000000000000000" pitchFamily="2" charset="2"/>
              </a:rPr>
              <a:t></a:t>
            </a:r>
          </a:p>
          <a:p>
            <a:r>
              <a:rPr lang="da-DK">
                <a:sym typeface="Wingdings" panose="05000000000000000000" pitchFamily="2" charset="2"/>
              </a:rPr>
              <a:t>For more info, see e.g. </a:t>
            </a:r>
            <a:r>
              <a:rPr lang="da-DK">
                <a:sym typeface="Wingdings" panose="05000000000000000000" pitchFamily="2" charset="2"/>
                <a:hlinkClick r:id="rId2"/>
              </a:rPr>
              <a:t>https</a:t>
            </a:r>
            <a:r>
              <a:rPr lang="da-DK">
                <a:sym typeface="Wingdings" panose="05000000000000000000" pitchFamily="2" charset="2"/>
                <a:hlinkClick r:id="rId2"/>
              </a:rPr>
              <a:t>://</a:t>
            </a:r>
            <a:r>
              <a:rPr lang="da-DK" smtClean="0">
                <a:sym typeface="Wingdings" panose="05000000000000000000" pitchFamily="2" charset="2"/>
                <a:hlinkClick r:id="rId2"/>
              </a:rPr>
              <a:t>reacttraining.com/react-router/web/guides/quick-start</a:t>
            </a:r>
            <a:r>
              <a:rPr lang="da-DK" smtClean="0">
                <a:sym typeface="Wingdings" panose="05000000000000000000" pitchFamily="2" charset="2"/>
              </a:rPr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562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1825625"/>
            <a:ext cx="3925330" cy="639548"/>
          </a:xfrm>
        </p:spPr>
        <p:txBody>
          <a:bodyPr/>
          <a:lstStyle/>
          <a:p>
            <a:pPr marL="0" indent="0">
              <a:buNone/>
            </a:pPr>
            <a:r>
              <a:rPr lang="da-DK" smtClean="0"/>
              <a:t>In terminal window</a:t>
            </a:r>
            <a:endParaRPr lang="da-DK"/>
          </a:p>
        </p:txBody>
      </p:sp>
      <p:sp>
        <p:nvSpPr>
          <p:cNvPr id="6" name="Pladsholder til indhold 3"/>
          <p:cNvSpPr txBox="1">
            <a:spLocks/>
          </p:cNvSpPr>
          <p:nvPr/>
        </p:nvSpPr>
        <p:spPr>
          <a:xfrm>
            <a:off x="8336691" y="1825625"/>
            <a:ext cx="1783493" cy="63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mtClean="0"/>
              <a:t>In browser</a:t>
            </a:r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19" y="2514599"/>
            <a:ext cx="3180175" cy="3578311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6189"/>
            <a:ext cx="6596548" cy="2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0694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”development server” has been started by the tool, which now runs the </a:t>
            </a:r>
            <a:r>
              <a:rPr lang="da-DK" sz="3200" b="1" smtClean="0"/>
              <a:t>React</a:t>
            </a:r>
            <a:r>
              <a:rPr lang="da-DK" sz="3200" smtClean="0"/>
              <a:t> app</a:t>
            </a:r>
          </a:p>
          <a:p>
            <a:r>
              <a:rPr lang="da-DK" sz="3200" smtClean="0"/>
              <a:t>App is shown in browser, at </a:t>
            </a:r>
            <a:r>
              <a:rPr lang="da-DK" sz="3200" b="1" smtClean="0"/>
              <a:t>localhost:3000</a:t>
            </a:r>
          </a:p>
          <a:p>
            <a:r>
              <a:rPr lang="da-DK" sz="3200" smtClean="0"/>
              <a:t>Whenever you make </a:t>
            </a:r>
            <a:r>
              <a:rPr lang="da-DK" sz="3200" u="sng" smtClean="0"/>
              <a:t>updates</a:t>
            </a:r>
            <a:r>
              <a:rPr lang="da-DK" sz="3200" smtClean="0"/>
              <a:t> to the app, the app is reloaded into the browser!</a:t>
            </a:r>
          </a:p>
          <a:p>
            <a:r>
              <a:rPr lang="da-DK" sz="3200" smtClean="0"/>
              <a:t>Development server is shut down with </a:t>
            </a:r>
            <a:r>
              <a:rPr lang="da-DK" sz="3200" b="1" smtClean="0"/>
              <a:t>Ctrl + C</a:t>
            </a:r>
            <a:r>
              <a:rPr lang="da-DK" sz="3200" smtClean="0"/>
              <a:t> in terminal window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will in general clear out the content of the </a:t>
            </a:r>
            <a:r>
              <a:rPr lang="da-DK" sz="3200" b="1" smtClean="0"/>
              <a:t>src</a:t>
            </a:r>
            <a:r>
              <a:rPr lang="da-DK" sz="3200" smtClean="0"/>
              <a:t> folder</a:t>
            </a:r>
          </a:p>
          <a:p>
            <a:r>
              <a:rPr lang="da-DK" sz="3200" smtClean="0"/>
              <a:t>Go ahead and delete </a:t>
            </a:r>
            <a:r>
              <a:rPr lang="da-DK" sz="3200" u="sng" smtClean="0"/>
              <a:t>all</a:t>
            </a:r>
            <a:r>
              <a:rPr lang="da-DK" sz="3200" smtClean="0"/>
              <a:t> files in the </a:t>
            </a:r>
            <a:r>
              <a:rPr lang="da-DK" sz="3200" b="1" smtClean="0"/>
              <a:t>src</a:t>
            </a:r>
            <a:r>
              <a:rPr lang="da-DK" sz="3200" smtClean="0"/>
              <a:t> folder (but </a:t>
            </a:r>
            <a:r>
              <a:rPr lang="da-DK" sz="3200" u="sng" smtClean="0"/>
              <a:t>only</a:t>
            </a:r>
            <a:r>
              <a:rPr lang="da-DK" sz="3200" smtClean="0"/>
              <a:t> from that folder!)</a:t>
            </a:r>
          </a:p>
          <a:p>
            <a:r>
              <a:rPr lang="da-DK" sz="3200" smtClean="0"/>
              <a:t>In the (now empty) </a:t>
            </a:r>
            <a:r>
              <a:rPr lang="da-DK" sz="3200" b="1" smtClean="0"/>
              <a:t>src</a:t>
            </a:r>
            <a:r>
              <a:rPr lang="da-DK" sz="3200" smtClean="0"/>
              <a:t> folder, create a new file named </a:t>
            </a:r>
            <a:r>
              <a:rPr lang="da-DK" sz="3200" b="1" smtClean="0"/>
              <a:t>index.js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504" y="1940010"/>
            <a:ext cx="4964301" cy="3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1023551" y="1999607"/>
            <a:ext cx="9646508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Render the React component in 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6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7160739" y="1937823"/>
            <a:ext cx="452257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// Import of React libraries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are importing the central React libraries, using the JS module system</a:t>
            </a:r>
          </a:p>
          <a:p>
            <a:r>
              <a:rPr lang="da-DK" sz="3200" smtClean="0"/>
              <a:t>Later on, we can include our own </a:t>
            </a:r>
            <a:r>
              <a:rPr lang="da-DK" sz="3200" b="1" smtClean="0"/>
              <a:t>React</a:t>
            </a:r>
            <a:r>
              <a:rPr lang="da-DK" sz="3200" smtClean="0"/>
              <a:t> components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33722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99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</a:t>
            </a:r>
            <a:r>
              <a:rPr lang="da-DK" sz="3200" b="1" smtClean="0"/>
              <a:t>JSX</a:t>
            </a:r>
            <a:r>
              <a:rPr lang="da-DK" sz="3200" smtClean="0"/>
              <a:t> code!</a:t>
            </a:r>
          </a:p>
          <a:p>
            <a:r>
              <a:rPr lang="da-DK" sz="3200" smtClean="0"/>
              <a:t>A function that returns… an HTML element?</a:t>
            </a:r>
          </a:p>
          <a:p>
            <a:r>
              <a:rPr lang="da-DK" sz="3200" smtClean="0"/>
              <a:t>No, a JSX ”tag”</a:t>
            </a:r>
          </a:p>
          <a:p>
            <a:r>
              <a:rPr lang="da-DK" sz="3200" smtClean="0"/>
              <a:t>JSX gets compiled to JS before being handed to the browser</a:t>
            </a:r>
          </a:p>
          <a:p>
            <a:r>
              <a:rPr lang="da-DK" sz="3200" smtClean="0"/>
              <a:t>Remember: </a:t>
            </a:r>
            <a:r>
              <a:rPr lang="da-DK" sz="3200" b="1" smtClean="0">
                <a:solidFill>
                  <a:srgbClr val="FF0000"/>
                </a:solidFill>
              </a:rPr>
              <a:t>JSX != HTML</a:t>
            </a:r>
            <a:r>
              <a:rPr lang="da-DK" sz="3200" smtClean="0"/>
              <a:t>!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6981567" y="1931644"/>
            <a:ext cx="484385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Create a React component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da-DK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3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543903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of the central </a:t>
            </a:r>
            <a:r>
              <a:rPr lang="da-DK" sz="3200" b="1" smtClean="0"/>
              <a:t>render</a:t>
            </a:r>
            <a:r>
              <a:rPr lang="da-DK" sz="3200" smtClean="0"/>
              <a:t> method</a:t>
            </a:r>
          </a:p>
          <a:p>
            <a:r>
              <a:rPr lang="da-DK" sz="3200" smtClean="0"/>
              <a:t>Will ”render” the provided </a:t>
            </a:r>
            <a:r>
              <a:rPr lang="da-DK" sz="3200" b="1" smtClean="0"/>
              <a:t>JSX</a:t>
            </a:r>
            <a:r>
              <a:rPr lang="da-DK" sz="3200" smtClean="0"/>
              <a:t> tag in the browser</a:t>
            </a:r>
          </a:p>
          <a:p>
            <a:r>
              <a:rPr lang="da-DK" sz="3200" smtClean="0"/>
              <a:t>Attaches the corresponding </a:t>
            </a:r>
            <a:r>
              <a:rPr lang="da-DK" sz="3200" b="1" smtClean="0"/>
              <a:t>DOM</a:t>
            </a:r>
            <a:r>
              <a:rPr lang="da-DK" sz="3200" smtClean="0"/>
              <a:t> to the ”root” element in </a:t>
            </a:r>
            <a:r>
              <a:rPr lang="da-DK" sz="3200" b="1" smtClean="0"/>
              <a:t>index.html</a:t>
            </a:r>
            <a:r>
              <a:rPr lang="da-DK" sz="3200" smtClean="0"/>
              <a:t> (not index.js)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7000104" y="1969969"/>
            <a:ext cx="50477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Render the React component </a:t>
            </a:r>
            <a:endParaRPr lang="da-DK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a-DK" smtClean="0">
                <a:solidFill>
                  <a:srgbClr val="6A9955"/>
                </a:solidFill>
                <a:latin typeface="Consolas" panose="020B0609020204030204" pitchFamily="49" charset="0"/>
              </a:rPr>
              <a:t>// in </a:t>
            </a:r>
            <a:r>
              <a:rPr lang="da-DK">
                <a:solidFill>
                  <a:srgbClr val="6A9955"/>
                </a:solidFill>
                <a:latin typeface="Consolas" panose="020B0609020204030204" pitchFamily="49" charset="0"/>
              </a:rPr>
              <a:t>the browser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'#root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4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JSX vs HTML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447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Many elements are identical, but…</a:t>
            </a:r>
          </a:p>
          <a:p>
            <a:pPr lvl="1"/>
            <a:r>
              <a:rPr lang="da-DK" sz="2800" smtClean="0"/>
              <a:t>In-line styling has a slightly different syntax</a:t>
            </a:r>
          </a:p>
          <a:p>
            <a:pPr lvl="1"/>
            <a:r>
              <a:rPr lang="da-DK" sz="2800" smtClean="0"/>
              <a:t>When specifying a </a:t>
            </a:r>
            <a:r>
              <a:rPr lang="da-DK" sz="2800" b="1" smtClean="0"/>
              <a:t>class</a:t>
            </a:r>
            <a:r>
              <a:rPr lang="da-DK" sz="2800" smtClean="0"/>
              <a:t> attribute, we use </a:t>
            </a:r>
            <a:r>
              <a:rPr lang="da-DK" sz="2800" b="1" smtClean="0"/>
              <a:t>className</a:t>
            </a:r>
            <a:r>
              <a:rPr lang="da-DK" sz="2800" smtClean="0"/>
              <a:t> instead</a:t>
            </a:r>
          </a:p>
          <a:p>
            <a:pPr lvl="1"/>
            <a:r>
              <a:rPr lang="da-DK" sz="2800" smtClean="0"/>
              <a:t>A couple of other keywords are also replaced, e.g. </a:t>
            </a:r>
            <a:r>
              <a:rPr lang="da-DK" sz="2800" b="1" smtClean="0"/>
              <a:t>for</a:t>
            </a:r>
            <a:r>
              <a:rPr lang="da-DK" sz="2800" smtClean="0"/>
              <a:t> is replace with </a:t>
            </a:r>
            <a:r>
              <a:rPr lang="da-DK" sz="2800" b="1" smtClean="0"/>
              <a:t>htmlFor</a:t>
            </a:r>
          </a:p>
          <a:p>
            <a:pPr lvl="1"/>
            <a:r>
              <a:rPr lang="da-DK" sz="2800" b="1" smtClean="0"/>
              <a:t>JSX</a:t>
            </a:r>
            <a:r>
              <a:rPr lang="da-DK" sz="2800" smtClean="0"/>
              <a:t> can reference JS variables! This is very important, and enables parameterisation of JSX tags!</a:t>
            </a:r>
          </a:p>
        </p:txBody>
      </p:sp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”Hello World” (content of index.js)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499655" y="1937823"/>
            <a:ext cx="546168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"Hello everybody</a:t>
            </a:r>
            <a:r>
              <a:rPr lang="en-US" smtClean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 Create a React component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greetingText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32164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the use of </a:t>
            </a:r>
            <a:r>
              <a:rPr lang="da-DK" sz="3200" b="1" smtClean="0"/>
              <a:t>{}</a:t>
            </a:r>
          </a:p>
          <a:p>
            <a:r>
              <a:rPr lang="da-DK" sz="3200" smtClean="0"/>
              <a:t>Inside </a:t>
            </a:r>
            <a:r>
              <a:rPr lang="da-DK" sz="3200" b="1" smtClean="0"/>
              <a:t>{}</a:t>
            </a:r>
            <a:r>
              <a:rPr lang="da-DK" sz="3200" smtClean="0"/>
              <a:t>, we can place a reference to a JS variable</a:t>
            </a:r>
          </a:p>
          <a:p>
            <a:pPr lvl="1"/>
            <a:r>
              <a:rPr lang="da-DK" sz="2800" smtClean="0"/>
              <a:t>Simple variables</a:t>
            </a:r>
          </a:p>
          <a:p>
            <a:pPr lvl="1"/>
            <a:r>
              <a:rPr lang="da-DK" sz="2800" smtClean="0"/>
              <a:t>Property on object</a:t>
            </a:r>
          </a:p>
          <a:p>
            <a:pPr lvl="1"/>
            <a:r>
              <a:rPr lang="da-DK" sz="280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7879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Yet another JavaScript…</a:t>
            </a:r>
          </a:p>
          <a:p>
            <a:pPr lvl="1"/>
            <a:r>
              <a:rPr lang="da-DK" sz="2800" smtClean="0"/>
              <a:t>…framework?</a:t>
            </a:r>
          </a:p>
          <a:p>
            <a:pPr lvl="1"/>
            <a:r>
              <a:rPr lang="da-DK" sz="2800" smtClean="0"/>
              <a:t>…library?</a:t>
            </a:r>
          </a:p>
          <a:p>
            <a:r>
              <a:rPr lang="da-DK" sz="3200" b="1" smtClean="0"/>
              <a:t>React</a:t>
            </a:r>
            <a:r>
              <a:rPr lang="da-DK" sz="3200" smtClean="0"/>
              <a:t> is a JS library, created by Facebook</a:t>
            </a:r>
          </a:p>
          <a:p>
            <a:r>
              <a:rPr lang="da-DK" sz="3200" smtClean="0"/>
              <a:t>A </a:t>
            </a:r>
            <a:r>
              <a:rPr lang="da-DK" sz="3200" u="sng" smtClean="0"/>
              <a:t>library</a:t>
            </a:r>
            <a:r>
              <a:rPr lang="da-DK" sz="3200" smtClean="0"/>
              <a:t>, because you are not forced to use a specific project structure</a:t>
            </a:r>
          </a:p>
          <a:p>
            <a:r>
              <a:rPr lang="da-DK" sz="3200" smtClean="0"/>
              <a:t>However, tools exist that can help with creating a ”scaffolding” for a </a:t>
            </a:r>
            <a:r>
              <a:rPr lang="da-DK" sz="3200" b="1" smtClean="0"/>
              <a:t>React</a:t>
            </a:r>
            <a:r>
              <a:rPr lang="da-DK" sz="3200" smtClean="0"/>
              <a:t>-based app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Components</a:t>
            </a:r>
            <a:r>
              <a:rPr lang="da-DK" sz="3200" smtClean="0"/>
              <a:t> is the central ”unit of code” in React apps.</a:t>
            </a:r>
          </a:p>
          <a:p>
            <a:r>
              <a:rPr lang="da-DK" sz="3200" smtClean="0"/>
              <a:t>Components can be:</a:t>
            </a:r>
          </a:p>
          <a:p>
            <a:pPr lvl="1"/>
            <a:r>
              <a:rPr lang="da-DK" sz="2800" smtClean="0"/>
              <a:t>Used inside other components</a:t>
            </a:r>
          </a:p>
          <a:p>
            <a:pPr lvl="1"/>
            <a:r>
              <a:rPr lang="da-DK" sz="2800" smtClean="0"/>
              <a:t>Re-used by many other components</a:t>
            </a:r>
          </a:p>
          <a:p>
            <a:pPr lvl="1"/>
            <a:r>
              <a:rPr lang="da-DK" sz="2800" smtClean="0"/>
              <a:t>Configured by component instance creators</a:t>
            </a:r>
          </a:p>
          <a:p>
            <a:r>
              <a:rPr lang="da-DK" sz="3200" smtClean="0"/>
              <a:t>Not unlike traditional OO classes…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[Example] </a:t>
            </a:r>
            <a:r>
              <a:rPr lang="da-DK" sz="3200" smtClean="0"/>
              <a:t>(from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3248" cy="4351338"/>
          </a:xfrm>
        </p:spPr>
        <p:txBody>
          <a:bodyPr>
            <a:normAutofit/>
          </a:bodyPr>
          <a:lstStyle/>
          <a:p>
            <a:r>
              <a:rPr lang="da-DK" sz="3200" b="1" smtClean="0">
                <a:solidFill>
                  <a:srgbClr val="FF0000"/>
                </a:solidFill>
              </a:rPr>
              <a:t>Example</a:t>
            </a:r>
            <a:r>
              <a:rPr lang="da-DK" sz="3200" smtClean="0"/>
              <a:t> (taken from </a:t>
            </a:r>
            <a:r>
              <a:rPr lang="da-DK" sz="3200" b="1" smtClean="0"/>
              <a:t>Udemy</a:t>
            </a:r>
            <a:r>
              <a:rPr lang="da-DK" sz="3200" smtClean="0"/>
              <a:t> React course)</a:t>
            </a:r>
          </a:p>
          <a:p>
            <a:r>
              <a:rPr lang="da-DK" sz="3200" smtClean="0"/>
              <a:t>Found in </a:t>
            </a:r>
            <a:r>
              <a:rPr lang="da-DK" sz="3200" b="1" smtClean="0"/>
              <a:t>approvalcarddemo</a:t>
            </a:r>
          </a:p>
          <a:p>
            <a:r>
              <a:rPr lang="da-DK" sz="3200" b="1" smtClean="0"/>
              <a:t>Goal</a:t>
            </a:r>
            <a:r>
              <a:rPr lang="da-DK" sz="3200" smtClean="0"/>
              <a:t>: Build an app with three components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3124969" y="1500830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3310384" y="1595307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3540210" y="1716815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30328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24" y="187411"/>
            <a:ext cx="6096000" cy="6248400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004093" y="1383441"/>
            <a:ext cx="3288188" cy="505237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5" name="Afrundet rektangel 4"/>
          <p:cNvSpPr/>
          <p:nvPr/>
        </p:nvSpPr>
        <p:spPr>
          <a:xfrm>
            <a:off x="6189508" y="1477918"/>
            <a:ext cx="2917357" cy="1586558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7" name="Afrundet rektangel 6"/>
          <p:cNvSpPr/>
          <p:nvPr/>
        </p:nvSpPr>
        <p:spPr>
          <a:xfrm>
            <a:off x="6419334" y="1599426"/>
            <a:ext cx="2508421" cy="74835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000" b="1"/>
          </a:p>
        </p:txBody>
      </p:sp>
      <p:sp>
        <p:nvSpPr>
          <p:cNvPr id="8" name="Afrundet rektangel 7"/>
          <p:cNvSpPr/>
          <p:nvPr/>
        </p:nvSpPr>
        <p:spPr>
          <a:xfrm>
            <a:off x="1875408" y="1621565"/>
            <a:ext cx="1859692" cy="967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b="1" smtClean="0"/>
              <a:t>App</a:t>
            </a:r>
            <a:endParaRPr lang="da-DK" sz="4000" b="1"/>
          </a:p>
        </p:txBody>
      </p:sp>
      <p:sp>
        <p:nvSpPr>
          <p:cNvPr id="9" name="Afrundet rektangel 8"/>
          <p:cNvSpPr/>
          <p:nvPr/>
        </p:nvSpPr>
        <p:spPr>
          <a:xfrm>
            <a:off x="202597" y="3639573"/>
            <a:ext cx="2088291" cy="12552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Comment</a:t>
            </a:r>
          </a:p>
          <a:p>
            <a:pPr algn="ctr"/>
            <a:r>
              <a:rPr lang="da-DK" sz="3200" b="1" smtClean="0"/>
              <a:t>Detail</a:t>
            </a:r>
            <a:endParaRPr lang="da-DK" sz="3200" b="1"/>
          </a:p>
        </p:txBody>
      </p:sp>
      <p:sp>
        <p:nvSpPr>
          <p:cNvPr id="10" name="Afrundet rektangel 9"/>
          <p:cNvSpPr/>
          <p:nvPr/>
        </p:nvSpPr>
        <p:spPr>
          <a:xfrm>
            <a:off x="3230761" y="3639573"/>
            <a:ext cx="2057464" cy="12552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smtClean="0"/>
              <a:t>Approval</a:t>
            </a:r>
          </a:p>
          <a:p>
            <a:pPr algn="ctr"/>
            <a:r>
              <a:rPr lang="da-DK" sz="3200" b="1" smtClean="0"/>
              <a:t>Card</a:t>
            </a:r>
            <a:endParaRPr lang="da-DK" sz="3200" b="1"/>
          </a:p>
        </p:txBody>
      </p:sp>
      <p:cxnSp>
        <p:nvCxnSpPr>
          <p:cNvPr id="11" name="Lige pilforbindelse 10"/>
          <p:cNvCxnSpPr>
            <a:endCxn id="10" idx="0"/>
          </p:cNvCxnSpPr>
          <p:nvPr/>
        </p:nvCxnSpPr>
        <p:spPr>
          <a:xfrm>
            <a:off x="3196281" y="2588995"/>
            <a:ext cx="1063212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endCxn id="9" idx="0"/>
          </p:cNvCxnSpPr>
          <p:nvPr/>
        </p:nvCxnSpPr>
        <p:spPr>
          <a:xfrm flipH="1">
            <a:off x="1246743" y="2588995"/>
            <a:ext cx="1229560" cy="10505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3399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This is a new file (</a:t>
            </a:r>
            <a:r>
              <a:rPr lang="da-DK" sz="3200" b="1" smtClean="0"/>
              <a:t>Comment-Detail.js</a:t>
            </a:r>
            <a:r>
              <a:rPr lang="da-DK" sz="3200" smtClean="0"/>
              <a:t>)</a:t>
            </a:r>
          </a:p>
          <a:p>
            <a:r>
              <a:rPr lang="da-DK" sz="3200" smtClean="0"/>
              <a:t>Also imports </a:t>
            </a:r>
            <a:r>
              <a:rPr lang="da-DK" sz="3200" b="1" smtClean="0"/>
              <a:t>React</a:t>
            </a:r>
            <a:r>
              <a:rPr lang="da-DK" sz="3200" smtClean="0"/>
              <a:t> libraies</a:t>
            </a:r>
          </a:p>
          <a:p>
            <a:r>
              <a:rPr lang="da-DK" sz="3200" smtClean="0"/>
              <a:t>Also </a:t>
            </a:r>
            <a:r>
              <a:rPr lang="da-DK" sz="3200" u="sng" smtClean="0"/>
              <a:t>exports</a:t>
            </a:r>
            <a:r>
              <a:rPr lang="da-DK" sz="3200" smtClean="0"/>
              <a:t> ”itself”!</a:t>
            </a:r>
          </a:p>
          <a:p>
            <a:r>
              <a:rPr lang="da-DK" sz="3200" smtClean="0"/>
              <a:t>Not particularly useful, w.r.t. functionality…</a:t>
            </a:r>
            <a:endParaRPr lang="da-DK" sz="2800" smtClean="0"/>
          </a:p>
        </p:txBody>
      </p:sp>
      <p:sp>
        <p:nvSpPr>
          <p:cNvPr id="6" name="Tekstfelt 5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8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4" name="Tekstfelt 3"/>
          <p:cNvSpPr txBox="1"/>
          <p:nvPr/>
        </p:nvSpPr>
        <p:spPr>
          <a:xfrm>
            <a:off x="6845645" y="2034617"/>
            <a:ext cx="516512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en-US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		First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attempt</a:t>
            </a:r>
          </a:p>
          <a:p>
            <a:pPr defTabSz="360000"/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pPr defTabSz="360000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5840627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'./CommentDetail'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defTabSz="360000"/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42421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Challenge</a:t>
            </a:r>
            <a:r>
              <a:rPr lang="da-DK" sz="3200" smtClean="0"/>
              <a:t>: Each </a:t>
            </a:r>
            <a:r>
              <a:rPr lang="da-DK" sz="3200" b="1" smtClean="0"/>
              <a:t>CommentDetail</a:t>
            </a:r>
            <a:r>
              <a:rPr lang="da-DK" sz="3200" smtClean="0"/>
              <a:t> instance should</a:t>
            </a:r>
          </a:p>
          <a:p>
            <a:pPr lvl="1"/>
            <a:r>
              <a:rPr lang="da-DK" sz="2800" smtClean="0"/>
              <a:t>Contain the </a:t>
            </a:r>
            <a:r>
              <a:rPr lang="da-DK" sz="2800" u="sng" smtClean="0"/>
              <a:t>same</a:t>
            </a:r>
            <a:r>
              <a:rPr lang="da-DK" sz="2800" smtClean="0"/>
              <a:t> logic and data structures</a:t>
            </a:r>
          </a:p>
          <a:p>
            <a:pPr lvl="1"/>
            <a:r>
              <a:rPr lang="da-DK" sz="2800" smtClean="0"/>
              <a:t>Contain </a:t>
            </a:r>
            <a:r>
              <a:rPr lang="da-DK" sz="2800" u="sng" smtClean="0"/>
              <a:t>individual</a:t>
            </a:r>
            <a:r>
              <a:rPr lang="da-DK" sz="2800" smtClean="0"/>
              <a:t> values</a:t>
            </a:r>
          </a:p>
          <a:p>
            <a:r>
              <a:rPr lang="da-DK" sz="3200" smtClean="0"/>
              <a:t>The </a:t>
            </a:r>
            <a:r>
              <a:rPr lang="da-DK" sz="3200" b="1" smtClean="0"/>
              <a:t>props</a:t>
            </a:r>
            <a:r>
              <a:rPr lang="da-DK" sz="3200" smtClean="0"/>
              <a:t> system allows us to </a:t>
            </a:r>
            <a:r>
              <a:rPr lang="da-DK" sz="3200" u="sng" smtClean="0"/>
              <a:t>parameterise</a:t>
            </a:r>
            <a:r>
              <a:rPr lang="da-DK" sz="3200" smtClean="0"/>
              <a:t> component instance creation</a:t>
            </a:r>
          </a:p>
          <a:p>
            <a:r>
              <a:rPr lang="da-DK" sz="3200" smtClean="0"/>
              <a:t>Like parameters to a constructor… 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22458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For functional components: the function called upon creation always takes </a:t>
            </a:r>
            <a:r>
              <a:rPr lang="da-DK" sz="3200" u="sng" smtClean="0"/>
              <a:t>one</a:t>
            </a:r>
            <a:r>
              <a:rPr lang="da-DK" sz="3200" smtClean="0"/>
              <a:t> argument</a:t>
            </a:r>
            <a:endParaRPr lang="da-DK" sz="3200" b="1" smtClean="0"/>
          </a:p>
          <a:p>
            <a:r>
              <a:rPr lang="da-DK" sz="3200" smtClean="0"/>
              <a:t>The caller/creator can provide a set of ”property values” to the component</a:t>
            </a:r>
          </a:p>
          <a:p>
            <a:r>
              <a:rPr lang="da-DK" sz="3200" smtClean="0"/>
              <a:t>These </a:t>
            </a:r>
            <a:r>
              <a:rPr lang="da-DK" sz="3200"/>
              <a:t>”property values</a:t>
            </a:r>
            <a:r>
              <a:rPr lang="da-DK" sz="3200" smtClean="0"/>
              <a:t>” will become values on the object received by the component instance!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4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2034617"/>
            <a:ext cx="1110460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9650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Targeted for creating </a:t>
            </a:r>
            <a:r>
              <a:rPr lang="da-DK" sz="3200" b="1" smtClean="0"/>
              <a:t>SPA</a:t>
            </a:r>
            <a:r>
              <a:rPr lang="da-DK" sz="3200" smtClean="0"/>
              <a:t>’s</a:t>
            </a:r>
          </a:p>
          <a:p>
            <a:r>
              <a:rPr lang="da-DK" sz="3200" b="1" smtClean="0"/>
              <a:t>SPA</a:t>
            </a:r>
            <a:r>
              <a:rPr lang="da-DK" sz="3200" smtClean="0"/>
              <a:t>: Single-Page Applications</a:t>
            </a:r>
          </a:p>
          <a:p>
            <a:r>
              <a:rPr lang="da-DK" sz="3200" smtClean="0"/>
              <a:t>Inside a React-based app. we will write code in </a:t>
            </a:r>
            <a:r>
              <a:rPr lang="da-DK" sz="3200" b="1" smtClean="0"/>
              <a:t>JSX</a:t>
            </a:r>
          </a:p>
          <a:p>
            <a:r>
              <a:rPr lang="da-DK" sz="3200" b="1" smtClean="0"/>
              <a:t>JSX</a:t>
            </a:r>
            <a:r>
              <a:rPr lang="da-DK" sz="3200" smtClean="0"/>
              <a:t>: JavaScript Extension</a:t>
            </a:r>
          </a:p>
          <a:p>
            <a:pPr lvl="1"/>
            <a:r>
              <a:rPr lang="da-DK" sz="2800" smtClean="0"/>
              <a:t>…is a JS language extension…</a:t>
            </a:r>
          </a:p>
          <a:p>
            <a:pPr lvl="1"/>
            <a:r>
              <a:rPr lang="da-DK" sz="2800" smtClean="0"/>
              <a:t>…but often looks like HTML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7" y="2034617"/>
            <a:ext cx="5865340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"avatar"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7059826" y="2034617"/>
            <a:ext cx="4609071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1”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can also provide an </a:t>
            </a:r>
            <a:r>
              <a:rPr lang="da-DK" sz="3200" u="sng" smtClean="0"/>
              <a:t>entire component </a:t>
            </a:r>
            <a:r>
              <a:rPr lang="da-DK" sz="3200" smtClean="0"/>
              <a:t>as a (special kind of) argument.</a:t>
            </a:r>
          </a:p>
          <a:p>
            <a:r>
              <a:rPr lang="da-DK" sz="3200" smtClean="0"/>
              <a:t>A component can be a ”wrapper” around content provided by another component.</a:t>
            </a:r>
          </a:p>
          <a:p>
            <a:r>
              <a:rPr lang="da-DK" sz="3200" smtClean="0"/>
              <a:t>We refer to the </a:t>
            </a:r>
            <a:r>
              <a:rPr lang="da-DK" sz="3200" b="1" smtClean="0"/>
              <a:t>children</a:t>
            </a:r>
            <a:r>
              <a:rPr lang="da-DK" sz="3200" smtClean="0"/>
              <a:t> property on the </a:t>
            </a:r>
            <a:r>
              <a:rPr lang="da-DK" sz="3200" b="1" smtClean="0"/>
              <a:t>props</a:t>
            </a:r>
            <a:r>
              <a:rPr lang="da-DK" sz="3200" smtClean="0"/>
              <a:t> argument to access the content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57881" y="2046974"/>
            <a:ext cx="1110460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NB: all the classname=... is just styling!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6A9955"/>
                </a:solidFill>
                <a:latin typeface="Consolas" panose="020B0609020204030204" pitchFamily="49" charset="0"/>
              </a:rPr>
              <a:t>// using the Semantic UI library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card"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"Extra content"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ui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two buttons"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green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OK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basic red button"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No...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 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"ui container comments"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An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example of using ApprovalCard without CommentDetail.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A"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"Monday at 18.30"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#1"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B"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"PERL_44.jpg"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"Tuesday at 11.45"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#2"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CommentDetail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 C"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imgSrc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"PERL_50.jpg"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when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"Friday at 06.10"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bodyText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"Test #3"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ApprovalCard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So far, we have used </a:t>
            </a:r>
            <a:r>
              <a:rPr lang="da-DK" sz="3200" b="1" smtClean="0"/>
              <a:t>functional components</a:t>
            </a:r>
          </a:p>
          <a:p>
            <a:r>
              <a:rPr lang="da-DK" sz="3200" smtClean="0"/>
              <a:t>React also offers </a:t>
            </a:r>
            <a:r>
              <a:rPr lang="da-DK" sz="3200" b="1" smtClean="0"/>
              <a:t>class components</a:t>
            </a:r>
          </a:p>
          <a:p>
            <a:r>
              <a:rPr lang="da-DK" sz="3200" smtClean="0"/>
              <a:t>Advantages for class-based components:</a:t>
            </a:r>
          </a:p>
          <a:p>
            <a:pPr lvl="1"/>
            <a:r>
              <a:rPr lang="da-DK" sz="2800" smtClean="0"/>
              <a:t>Better code organisation</a:t>
            </a:r>
          </a:p>
          <a:p>
            <a:pPr lvl="1"/>
            <a:r>
              <a:rPr lang="da-DK" sz="2800" smtClean="0"/>
              <a:t>Can make use of </a:t>
            </a:r>
            <a:r>
              <a:rPr lang="da-DK" sz="2800" b="1" smtClean="0"/>
              <a:t>state</a:t>
            </a:r>
          </a:p>
          <a:p>
            <a:pPr lvl="1"/>
            <a:r>
              <a:rPr lang="da-DK" sz="2800" smtClean="0"/>
              <a:t>Make use of </a:t>
            </a:r>
            <a:r>
              <a:rPr lang="da-DK" sz="2800" b="1" smtClean="0"/>
              <a:t>lifecycle events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99070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Rules for class-based components:</a:t>
            </a:r>
          </a:p>
          <a:p>
            <a:pPr lvl="1"/>
            <a:r>
              <a:rPr lang="da-DK" sz="2800"/>
              <a:t>Must extend (inherit from) </a:t>
            </a:r>
            <a:r>
              <a:rPr lang="da-DK" sz="2800" b="1" smtClean="0"/>
              <a:t>React.Component</a:t>
            </a:r>
          </a:p>
          <a:p>
            <a:pPr lvl="1"/>
            <a:r>
              <a:rPr lang="da-DK" sz="2800" smtClean="0"/>
              <a:t>Must implement the </a:t>
            </a:r>
            <a:r>
              <a:rPr lang="da-DK" sz="2800" b="1" smtClean="0"/>
              <a:t>render</a:t>
            </a:r>
            <a:r>
              <a:rPr lang="da-DK" sz="2800" smtClean="0"/>
              <a:t> method</a:t>
            </a:r>
            <a:endParaRPr lang="da-DK" sz="2800" b="1" smtClean="0"/>
          </a:p>
          <a:p>
            <a:pPr lvl="1"/>
            <a:r>
              <a:rPr lang="da-DK" sz="2800" smtClean="0"/>
              <a:t>Will usually contain a constructor</a:t>
            </a:r>
            <a:endParaRPr lang="da-DK" sz="2800" b="1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5" y="1639201"/>
            <a:ext cx="11104605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DriverCard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{	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fullName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givenName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4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					 +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familyName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defTabSz="360000"/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						country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theDriver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nationality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4EC9B0"/>
                </a:solidFill>
                <a:latin typeface="Consolas" panose="020B0609020204030204" pitchFamily="49" charset="0"/>
              </a:rPr>
              <a:t>// Implementation of render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defTabSz="360000"/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453183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Class-based components can use </a:t>
            </a:r>
            <a:r>
              <a:rPr lang="da-DK" sz="3200" b="1" smtClean="0"/>
              <a:t>state</a:t>
            </a:r>
          </a:p>
          <a:p>
            <a:r>
              <a:rPr lang="da-DK" sz="3200" smtClean="0"/>
              <a:t>The state is just an ”instance field”, which will contain an object with data </a:t>
            </a:r>
            <a:r>
              <a:rPr lang="da-DK" sz="3200" u="sng" smtClean="0"/>
              <a:t>specific</a:t>
            </a:r>
            <a:r>
              <a:rPr lang="da-DK" sz="3200" smtClean="0"/>
              <a:t> for each instance of a component</a:t>
            </a:r>
          </a:p>
          <a:p>
            <a:r>
              <a:rPr lang="da-DK" sz="3200"/>
              <a:t>S</a:t>
            </a:r>
            <a:r>
              <a:rPr lang="da-DK" sz="3200" smtClean="0"/>
              <a:t>tate should be </a:t>
            </a:r>
            <a:r>
              <a:rPr lang="da-DK" sz="3200" u="sng" smtClean="0"/>
              <a:t>initialised</a:t>
            </a:r>
            <a:r>
              <a:rPr lang="da-DK" sz="3200" smtClean="0"/>
              <a:t> when the component instance is created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state must </a:t>
            </a:r>
            <a:r>
              <a:rPr lang="da-DK" sz="3200" u="sng" smtClean="0"/>
              <a:t>only</a:t>
            </a:r>
            <a:r>
              <a:rPr lang="da-DK" sz="3200" smtClean="0"/>
              <a:t> be </a:t>
            </a:r>
            <a:r>
              <a:rPr lang="da-DK" sz="3200" u="sng" smtClean="0"/>
              <a:t>updated</a:t>
            </a:r>
            <a:r>
              <a:rPr lang="da-DK" sz="3200" smtClean="0"/>
              <a:t> by calling the method </a:t>
            </a:r>
            <a:r>
              <a:rPr lang="da-DK" sz="3200" b="1" smtClean="0"/>
              <a:t>setState</a:t>
            </a:r>
            <a:r>
              <a:rPr lang="da-DK" sz="3200" smtClean="0"/>
              <a:t>!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Why do we need a ”state”…?</a:t>
            </a:r>
          </a:p>
          <a:p>
            <a:r>
              <a:rPr lang="da-DK" sz="3200" smtClean="0"/>
              <a:t>Typically for handling </a:t>
            </a:r>
            <a:r>
              <a:rPr lang="da-DK" sz="3200" u="sng" smtClean="0"/>
              <a:t>updates</a:t>
            </a:r>
            <a:r>
              <a:rPr lang="da-DK" sz="3200" smtClean="0"/>
              <a:t> to state</a:t>
            </a:r>
          </a:p>
          <a:p>
            <a:r>
              <a:rPr lang="da-DK" sz="3200" smtClean="0"/>
              <a:t>State could update when…</a:t>
            </a:r>
          </a:p>
          <a:p>
            <a:pPr lvl="1"/>
            <a:r>
              <a:rPr lang="da-DK" sz="2800" smtClean="0"/>
              <a:t>…user enter data into the UI</a:t>
            </a:r>
          </a:p>
          <a:p>
            <a:pPr lvl="1"/>
            <a:r>
              <a:rPr lang="da-DK" sz="2800" smtClean="0"/>
              <a:t>…an async call returns</a:t>
            </a:r>
          </a:p>
          <a:p>
            <a:r>
              <a:rPr lang="da-DK" sz="3200" smtClean="0"/>
              <a:t>Update of state should usually trigger a re-render; this is what </a:t>
            </a:r>
            <a:r>
              <a:rPr lang="da-DK" sz="3200" b="1" smtClean="0"/>
              <a:t>setState</a:t>
            </a:r>
            <a:r>
              <a:rPr lang="da-DK" sz="3200" smtClean="0"/>
              <a:t> does!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example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739346" y="1639201"/>
            <a:ext cx="8874212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[] };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"https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://my-web-service.com/api/..."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 defTabSz="360000"/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arrayOfData :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data…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defTabSz="360000"/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defTabSz="360000"/>
            <a:r>
              <a:rPr lang="da-DK" sz="140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					</a:t>
            </a: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9CDCFE"/>
                </a:solidFill>
                <a:latin typeface="Consolas" panose="020B0609020204030204" pitchFamily="49" charset="0"/>
              </a:rPr>
              <a:t>getData</a:t>
            </a: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Get Data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360000"/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Got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arrayOfData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data instances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defTabSz="360000"/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JSX</a:t>
            </a:r>
            <a:r>
              <a:rPr lang="da-DK" sz="3200" smtClean="0"/>
              <a:t> code will – when executed –produce </a:t>
            </a:r>
            <a:r>
              <a:rPr lang="da-DK" sz="3200" b="1" smtClean="0"/>
              <a:t>DOM</a:t>
            </a:r>
            <a:r>
              <a:rPr lang="da-DK" sz="3200" smtClean="0"/>
              <a:t> elements</a:t>
            </a:r>
          </a:p>
          <a:p>
            <a:r>
              <a:rPr lang="da-DK" sz="3200" smtClean="0"/>
              <a:t>More precisely: produce </a:t>
            </a:r>
            <a:r>
              <a:rPr lang="da-DK" sz="3200" b="1" smtClean="0"/>
              <a:t>React</a:t>
            </a:r>
            <a:r>
              <a:rPr lang="da-DK" sz="3200" smtClean="0"/>
              <a:t> elements, which will be ”rendered” to the DOM</a:t>
            </a:r>
          </a:p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Note that </a:t>
            </a:r>
            <a:r>
              <a:rPr lang="da-DK" sz="3200" b="1" smtClean="0"/>
              <a:t>state</a:t>
            </a:r>
            <a:r>
              <a:rPr lang="da-DK" sz="3200" smtClean="0"/>
              <a:t> in a parent can be used as </a:t>
            </a:r>
            <a:r>
              <a:rPr lang="da-DK" sz="3200" b="1" smtClean="0"/>
              <a:t>props</a:t>
            </a:r>
            <a:r>
              <a:rPr lang="da-DK" sz="3200" smtClean="0"/>
              <a:t> to a child</a:t>
            </a:r>
          </a:p>
          <a:p>
            <a:r>
              <a:rPr lang="da-DK" sz="3200" smtClean="0"/>
              <a:t>Very useful – state of parent is updated, and causes children to be updaed as well.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34197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Lifecycle methods</a:t>
            </a:r>
          </a:p>
          <a:p>
            <a:r>
              <a:rPr lang="da-DK" sz="3200" smtClean="0"/>
              <a:t>Methods that are called when specific ”events” happen during the lifecycle of a component instance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it is only the </a:t>
            </a:r>
            <a:r>
              <a:rPr lang="da-DK" sz="3200" b="1" smtClean="0"/>
              <a:t>render</a:t>
            </a:r>
            <a:r>
              <a:rPr lang="da-DK" sz="3200" smtClean="0"/>
              <a:t> method which </a:t>
            </a:r>
            <a:r>
              <a:rPr lang="da-DK" sz="3200" u="sng" smtClean="0"/>
              <a:t>must</a:t>
            </a:r>
            <a:r>
              <a:rPr lang="da-DK" sz="3200" smtClean="0"/>
              <a:t> be implemented. All other methods are optional</a:t>
            </a:r>
          </a:p>
          <a:p>
            <a:r>
              <a:rPr lang="da-DK" sz="3200" smtClean="0"/>
              <a:t>A bit like </a:t>
            </a:r>
            <a:r>
              <a:rPr lang="da-DK" sz="3200" b="1" smtClean="0"/>
              <a:t>abstract</a:t>
            </a:r>
            <a:r>
              <a:rPr lang="da-DK" sz="3200" smtClean="0"/>
              <a:t> and </a:t>
            </a:r>
            <a:r>
              <a:rPr lang="da-DK" sz="3200" b="1" smtClean="0"/>
              <a:t>virtual</a:t>
            </a:r>
            <a:r>
              <a:rPr lang="da-DK" sz="3200" smtClean="0"/>
              <a:t> in OO…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Components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Lifecycle methods</a:t>
            </a:r>
          </a:p>
          <a:p>
            <a:pPr lvl="1"/>
            <a:r>
              <a:rPr lang="da-DK" sz="2800" b="1" smtClean="0"/>
              <a:t>constructor</a:t>
            </a:r>
          </a:p>
          <a:p>
            <a:pPr lvl="1"/>
            <a:r>
              <a:rPr lang="da-DK" sz="2800" b="1" smtClean="0"/>
              <a:t>render</a:t>
            </a:r>
          </a:p>
          <a:p>
            <a:pPr lvl="1"/>
            <a:r>
              <a:rPr lang="da-DK" sz="2800" b="1" smtClean="0"/>
              <a:t>componentDidMount</a:t>
            </a:r>
          </a:p>
          <a:p>
            <a:pPr lvl="1"/>
            <a:r>
              <a:rPr lang="da-DK" sz="2800" b="1" smtClean="0"/>
              <a:t>componentDidUpdate</a:t>
            </a:r>
          </a:p>
          <a:p>
            <a:pPr lvl="1"/>
            <a:r>
              <a:rPr lang="da-DK" sz="2800" b="1" smtClean="0"/>
              <a:t>componentWillUnmount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28964"/>
              </p:ext>
            </p:extLst>
          </p:nvPr>
        </p:nvGraphicFramePr>
        <p:xfrm>
          <a:off x="1024924" y="2344579"/>
          <a:ext cx="10269151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638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5090984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  <a:gridCol w="2477529">
                  <a:extLst>
                    <a:ext uri="{9D8B030D-6E8A-4147-A177-3AD203B41FA5}">
                      <a16:colId xmlns:a16="http://schemas.microsoft.com/office/drawing/2014/main" val="225163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How often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component instance is being created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</a:t>
                      </a:r>
                      <a:r>
                        <a:rPr lang="da-DK" sz="1600" baseline="0" smtClean="0"/>
                        <a:t> content needs to be (re-)rendered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 content is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whenever the component updates itself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i="1" smtClean="0"/>
                        <a:t>many</a:t>
                      </a:r>
                      <a:endParaRPr lang="da-DK" sz="16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when content is no longer visible</a:t>
                      </a:r>
                      <a:r>
                        <a:rPr lang="da-DK" sz="1600" baseline="0" smtClean="0"/>
                        <a:t> on screen</a:t>
                      </a:r>
                      <a:endParaRPr lang="da-DK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once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7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– Components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91180"/>
              </p:ext>
            </p:extLst>
          </p:nvPr>
        </p:nvGraphicFramePr>
        <p:xfrm>
          <a:off x="1024924" y="2344579"/>
          <a:ext cx="10170298" cy="23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5106">
                  <a:extLst>
                    <a:ext uri="{9D8B030D-6E8A-4147-A177-3AD203B41FA5}">
                      <a16:colId xmlns:a16="http://schemas.microsoft.com/office/drawing/2014/main" val="1849526099"/>
                    </a:ext>
                  </a:extLst>
                </a:gridCol>
                <a:gridCol w="6645192">
                  <a:extLst>
                    <a:ext uri="{9D8B030D-6E8A-4147-A177-3AD203B41FA5}">
                      <a16:colId xmlns:a16="http://schemas.microsoft.com/office/drawing/2014/main" val="605699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Function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What to do…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8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constructor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initialisation (could include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), usually </a:t>
                      </a:r>
                      <a:r>
                        <a:rPr lang="da-DK" sz="1600" u="sng" smtClean="0"/>
                        <a:t>not</a:t>
                      </a:r>
                      <a:r>
                        <a:rPr lang="da-DK" sz="1600" smtClean="0"/>
                        <a:t>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render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content</a:t>
                      </a:r>
                      <a:r>
                        <a:rPr lang="da-DK" sz="1600" baseline="0" smtClean="0"/>
                        <a:t> generation (preferably </a:t>
                      </a:r>
                      <a:r>
                        <a:rPr lang="da-DK" sz="1600" u="sng" baseline="0" smtClean="0"/>
                        <a:t>only</a:t>
                      </a:r>
                      <a:r>
                        <a:rPr lang="da-DK" sz="1600" baseline="0" smtClean="0"/>
                        <a:t> this)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8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one-time data loading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componentDidUpdate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smtClean="0"/>
                        <a:t>more data loading, e.g. when </a:t>
                      </a:r>
                      <a:r>
                        <a:rPr lang="da-DK" sz="1600" b="1" smtClean="0"/>
                        <a:t>state</a:t>
                      </a:r>
                      <a:r>
                        <a:rPr lang="da-DK" sz="1600" smtClean="0"/>
                        <a:t> changes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smtClean="0"/>
                        <a:t>componentWillUnmount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smtClean="0"/>
                        <a:t>one-time cleanup of resources, if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05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UI and Events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03923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Still to come…</a:t>
            </a:r>
            <a:endParaRPr lang="da-DK" sz="2800" b="1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Redux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528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what is it…?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From website: </a:t>
            </a:r>
            <a:r>
              <a:rPr lang="da-DK" sz="3200" b="1" smtClean="0"/>
              <a:t>A predictable state container</a:t>
            </a:r>
          </a:p>
          <a:p>
            <a:r>
              <a:rPr lang="da-DK" sz="3200" smtClean="0"/>
              <a:t>…in other words: a package which can help us with </a:t>
            </a:r>
            <a:r>
              <a:rPr lang="da-DK" sz="3200" u="sng" smtClean="0"/>
              <a:t>managing state </a:t>
            </a:r>
            <a:r>
              <a:rPr lang="da-DK" sz="3200" smtClean="0"/>
              <a:t>in a web application</a:t>
            </a:r>
          </a:p>
          <a:p>
            <a:r>
              <a:rPr lang="da-DK" sz="3200" b="1" smtClean="0">
                <a:solidFill>
                  <a:srgbClr val="FF0000"/>
                </a:solidFill>
              </a:rPr>
              <a:t>NB</a:t>
            </a:r>
            <a:r>
              <a:rPr lang="da-DK" sz="3200" smtClean="0"/>
              <a:t>: </a:t>
            </a:r>
            <a:r>
              <a:rPr lang="da-DK" sz="3200" b="1" smtClean="0"/>
              <a:t>Redux</a:t>
            </a:r>
            <a:r>
              <a:rPr lang="da-DK" sz="3200" smtClean="0"/>
              <a:t> is </a:t>
            </a:r>
            <a:r>
              <a:rPr lang="da-DK" sz="3200" u="sng" smtClean="0"/>
              <a:t>not</a:t>
            </a:r>
            <a:r>
              <a:rPr lang="da-DK" sz="3200" smtClean="0"/>
              <a:t> an integrated part of </a:t>
            </a:r>
            <a:r>
              <a:rPr lang="da-DK" sz="3200" b="1" smtClean="0"/>
              <a:t>React</a:t>
            </a:r>
            <a:r>
              <a:rPr lang="da-DK" sz="3200" smtClean="0"/>
              <a:t>!!</a:t>
            </a:r>
          </a:p>
          <a:p>
            <a:pPr lvl="1"/>
            <a:r>
              <a:rPr lang="da-DK" sz="2800" smtClean="0"/>
              <a:t>You can use </a:t>
            </a:r>
            <a:r>
              <a:rPr lang="da-DK" sz="2800" b="1" smtClean="0"/>
              <a:t>Redux</a:t>
            </a:r>
            <a:r>
              <a:rPr lang="da-DK" sz="2800" smtClean="0"/>
              <a:t> with other JS libraries</a:t>
            </a:r>
          </a:p>
          <a:p>
            <a:pPr lvl="1"/>
            <a:r>
              <a:rPr lang="da-DK" sz="2800" smtClean="0"/>
              <a:t>You can use </a:t>
            </a:r>
            <a:r>
              <a:rPr lang="da-DK" sz="2800" b="1" smtClean="0"/>
              <a:t>Redux</a:t>
            </a:r>
            <a:r>
              <a:rPr lang="da-DK" sz="2800" smtClean="0"/>
              <a:t> on its own!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what is it…?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to install </a:t>
            </a:r>
            <a:r>
              <a:rPr lang="da-DK" sz="3200" b="1" smtClean="0"/>
              <a:t>Redux</a:t>
            </a:r>
            <a:r>
              <a:rPr lang="da-DK" sz="3200" smtClean="0"/>
              <a:t> into a project: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npm install –save redux</a:t>
            </a:r>
          </a:p>
          <a:p>
            <a:r>
              <a:rPr lang="da-DK" smtClean="0"/>
              <a:t>You can also refer to </a:t>
            </a:r>
            <a:r>
              <a:rPr lang="da-DK" b="1" smtClean="0"/>
              <a:t>Redux</a:t>
            </a:r>
            <a:r>
              <a:rPr lang="da-DK" smtClean="0"/>
              <a:t> through a CDN</a:t>
            </a:r>
            <a:endParaRPr lang="da-DK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5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</p:spTree>
    <p:extLst>
      <p:ext uri="{BB962C8B-B14F-4D97-AF65-F5344CB8AC3E}">
        <p14:creationId xmlns:p14="http://schemas.microsoft.com/office/powerpoint/2010/main" val="16208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what is it?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Central concept: </a:t>
            </a:r>
            <a:r>
              <a:rPr lang="da-DK" sz="3200" b="1" smtClean="0"/>
              <a:t>Components</a:t>
            </a:r>
          </a:p>
          <a:p>
            <a:r>
              <a:rPr lang="da-DK" sz="3200" smtClean="0"/>
              <a:t>Components contain logic for building a certain part of the DOM</a:t>
            </a:r>
          </a:p>
          <a:p>
            <a:r>
              <a:rPr lang="da-DK" sz="3200" smtClean="0"/>
              <a:t>Components can use other components!</a:t>
            </a:r>
            <a:endParaRPr lang="da-DK" sz="2800" smtClean="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</p:spTree>
    <p:extLst>
      <p:ext uri="{BB962C8B-B14F-4D97-AF65-F5344CB8AC3E}">
        <p14:creationId xmlns:p14="http://schemas.microsoft.com/office/powerpoint/2010/main" val="2565638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An </a:t>
            </a:r>
            <a:r>
              <a:rPr lang="da-DK" sz="3200" b="1" smtClean="0"/>
              <a:t>action</a:t>
            </a:r>
            <a:r>
              <a:rPr lang="da-DK" sz="3200" smtClean="0"/>
              <a:t> is just an object with a well-defined format, corresponding to some kind of ”action” happening in the application</a:t>
            </a:r>
          </a:p>
          <a:p>
            <a:r>
              <a:rPr lang="da-DK" sz="3200" smtClean="0"/>
              <a:t>Usually – but not always – an </a:t>
            </a:r>
            <a:r>
              <a:rPr lang="da-DK" sz="3200" b="1" smtClean="0"/>
              <a:t>action</a:t>
            </a:r>
            <a:r>
              <a:rPr lang="da-DK" sz="3200" smtClean="0"/>
              <a:t> corresponds to a user-initiated event (e.g. clicking a button)</a:t>
            </a:r>
          </a:p>
          <a:p>
            <a:r>
              <a:rPr lang="da-DK" sz="3200" smtClean="0"/>
              <a:t>An </a:t>
            </a:r>
            <a:r>
              <a:rPr lang="da-DK" sz="3200" b="1" smtClean="0"/>
              <a:t>action</a:t>
            </a:r>
            <a:r>
              <a:rPr lang="da-DK" sz="3200" smtClean="0"/>
              <a:t> object contains two properties:</a:t>
            </a:r>
          </a:p>
          <a:p>
            <a:pPr lvl="1"/>
            <a:r>
              <a:rPr lang="da-DK" sz="2800" b="1" smtClean="0"/>
              <a:t>type</a:t>
            </a:r>
            <a:r>
              <a:rPr lang="da-DK" sz="2800" smtClean="0"/>
              <a:t>: identifier for a specific kind of action</a:t>
            </a:r>
          </a:p>
          <a:p>
            <a:pPr lvl="1"/>
            <a:r>
              <a:rPr lang="da-DK" sz="2800" b="1" smtClean="0"/>
              <a:t>payload</a:t>
            </a:r>
            <a:r>
              <a:rPr lang="da-DK" sz="2800" smtClean="0"/>
              <a:t>: data related to the action</a:t>
            </a: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actionA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	type</a:t>
            </a: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CE9178"/>
                </a:solidFill>
                <a:latin typeface="Consolas" panose="020B0609020204030204" pitchFamily="49" charset="0"/>
              </a:rPr>
              <a:t>'INCREMENT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mtClean="0">
                <a:solidFill>
                  <a:srgbClr val="9CDCFE"/>
                </a:solidFill>
                <a:latin typeface="Consolas" panose="020B0609020204030204" pitchFamily="49" charset="0"/>
              </a:rPr>
              <a:t>actionB</a:t>
            </a:r>
            <a:r>
              <a:rPr lang="da-DK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=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	type: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CE9178"/>
                </a:solidFill>
                <a:latin typeface="Consolas" panose="020B0609020204030204" pitchFamily="49" charset="0"/>
              </a:rPr>
              <a:t>'SELL_LEMONADE'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9CDCFE"/>
                </a:solidFill>
                <a:latin typeface="Consolas" panose="020B0609020204030204" pitchFamily="49" charset="0"/>
              </a:rPr>
              <a:t>	payload:</a:t>
            </a: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Just a function which can create an </a:t>
            </a:r>
            <a:r>
              <a:rPr lang="da-DK" sz="3200" b="1" smtClean="0"/>
              <a:t>action</a:t>
            </a:r>
            <a:r>
              <a:rPr lang="da-DK" sz="3200" smtClean="0"/>
              <a:t> object</a:t>
            </a:r>
          </a:p>
          <a:p>
            <a:r>
              <a:rPr lang="da-DK" sz="3200" smtClean="0"/>
              <a:t>Can take parameters, if we need parameters for creating the action object (i.e. data to put in the payload property).</a:t>
            </a:r>
            <a:endParaRPr lang="da-DK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4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'INCREMENT' 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DCDCAA"/>
                </a:solidFill>
                <a:latin typeface="Consolas" panose="020B0609020204030204" pitchFamily="49" charset="0"/>
              </a:rPr>
              <a:t>sellLemonade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noOfGlasses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da-DK" sz="2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	type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CE9178"/>
                </a:solidFill>
                <a:latin typeface="Consolas" panose="020B0609020204030204" pitchFamily="49" charset="0"/>
              </a:rPr>
              <a:t>'SELL_LEMONADE'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	payload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400">
                <a:solidFill>
                  <a:srgbClr val="9CDCFE"/>
                </a:solidFill>
                <a:latin typeface="Consolas" panose="020B0609020204030204" pitchFamily="49" charset="0"/>
              </a:rPr>
              <a:t>noOfGlasses</a:t>
            </a:r>
            <a:endParaRPr lang="da-DK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	};</a:t>
            </a:r>
            <a:endParaRPr lang="da-DK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6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7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Reducer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0031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function responsible for maintaining a part (often called a </a:t>
            </a:r>
            <a:r>
              <a:rPr lang="da-DK" sz="3200" u="sng" smtClean="0"/>
              <a:t>slice</a:t>
            </a:r>
            <a:r>
              <a:rPr lang="da-DK" sz="3200" smtClean="0"/>
              <a:t>) of the state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will take </a:t>
            </a:r>
            <a:r>
              <a:rPr lang="da-DK" sz="3200" u="sng" smtClean="0"/>
              <a:t>two</a:t>
            </a:r>
            <a:r>
              <a:rPr lang="da-DK" sz="3200" smtClean="0"/>
              <a:t> parameters:</a:t>
            </a:r>
          </a:p>
          <a:p>
            <a:pPr lvl="1"/>
            <a:r>
              <a:rPr lang="da-DK" sz="2800" smtClean="0"/>
              <a:t>The </a:t>
            </a:r>
            <a:r>
              <a:rPr lang="da-DK" sz="2800" u="sng" smtClean="0"/>
              <a:t>current value</a:t>
            </a:r>
            <a:r>
              <a:rPr lang="da-DK" sz="2800" smtClean="0"/>
              <a:t> of the part of the state which the reducer manages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action</a:t>
            </a:r>
            <a:r>
              <a:rPr lang="da-DK" sz="2800" smtClean="0"/>
              <a:t> object</a:t>
            </a:r>
          </a:p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should then return the </a:t>
            </a:r>
            <a:r>
              <a:rPr lang="da-DK" sz="3200" u="sng" smtClean="0"/>
              <a:t>new value</a:t>
            </a:r>
            <a:r>
              <a:rPr lang="da-DK" sz="3200" smtClean="0"/>
              <a:t> of the part of the state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Reducer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00319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function should then return the </a:t>
            </a:r>
            <a:r>
              <a:rPr lang="da-DK" sz="3200" u="sng" smtClean="0"/>
              <a:t>new value</a:t>
            </a:r>
            <a:r>
              <a:rPr lang="da-DK" sz="3200" smtClean="0"/>
              <a:t> of the part of the state</a:t>
            </a:r>
          </a:p>
          <a:p>
            <a:r>
              <a:rPr lang="da-DK" sz="3200" smtClean="0"/>
              <a:t>What will the new value be? Will usuallly depend on the </a:t>
            </a:r>
            <a:r>
              <a:rPr lang="da-DK" sz="3200" b="1" smtClean="0"/>
              <a:t>action</a:t>
            </a:r>
            <a:r>
              <a:rPr lang="da-DK" sz="3200" smtClean="0"/>
              <a:t> object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Setup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39789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First step in order to set up a ”Redux store” (i.e. the state object) is to call :</a:t>
            </a:r>
          </a:p>
          <a:p>
            <a:r>
              <a:rPr lang="da-DK" sz="3200" b="1" smtClean="0"/>
              <a:t>Redux.createStore(aReducer);</a:t>
            </a:r>
          </a:p>
          <a:p>
            <a:r>
              <a:rPr lang="da-DK" sz="3200" b="1" smtClean="0"/>
              <a:t>createStore</a:t>
            </a:r>
            <a:r>
              <a:rPr lang="da-DK" sz="3200" smtClean="0"/>
              <a:t> takes one </a:t>
            </a:r>
            <a:r>
              <a:rPr lang="da-DK" sz="3200" b="1" smtClean="0"/>
              <a:t>reducer</a:t>
            </a:r>
            <a:r>
              <a:rPr lang="da-DK" sz="3200" smtClean="0"/>
              <a:t> as an argument (what if we have more than one </a:t>
            </a:r>
            <a:r>
              <a:rPr lang="da-DK" sz="3200" b="1" smtClean="0"/>
              <a:t>reducer</a:t>
            </a:r>
            <a:r>
              <a:rPr lang="da-DK" sz="3200" smtClean="0"/>
              <a:t>…?)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endParaRPr lang="en-US" sz="2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2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Can in principle just include libraries ”manually” in app</a:t>
            </a:r>
          </a:p>
          <a:p>
            <a:r>
              <a:rPr lang="da-DK" sz="3200" smtClean="0"/>
              <a:t>Easier approach: use </a:t>
            </a:r>
            <a:r>
              <a:rPr lang="da-DK" sz="3200" b="1" smtClean="0"/>
              <a:t>create-react-app</a:t>
            </a:r>
            <a:r>
              <a:rPr lang="da-DK" sz="3200" smtClean="0"/>
              <a:t> tool for creating app scaffold</a:t>
            </a:r>
          </a:p>
          <a:p>
            <a:r>
              <a:rPr lang="da-DK" sz="3200" smtClean="0"/>
              <a:t>This is just an NPM package, so go ahead: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npm install -g create-react-app</a:t>
            </a:r>
          </a:p>
          <a:p>
            <a:r>
              <a:rPr lang="da-DK" sz="3200" smtClean="0"/>
              <a:t>It will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using the state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86504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If you wish to access the state, you call:</a:t>
            </a:r>
          </a:p>
          <a:p>
            <a:r>
              <a:rPr lang="da-DK" sz="3200" b="1" smtClean="0"/>
              <a:t>store.getState()</a:t>
            </a:r>
          </a:p>
          <a:p>
            <a:r>
              <a:rPr lang="da-DK" sz="3200" smtClean="0"/>
              <a:t>This returns an object representing the state</a:t>
            </a:r>
          </a:p>
          <a:p>
            <a:r>
              <a:rPr lang="da-DK" sz="3200" smtClean="0"/>
              <a:t>You can then use the state for e.g. an assigment statement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"#value"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86504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Two items remaining:</a:t>
            </a:r>
          </a:p>
          <a:p>
            <a:pPr lvl="1"/>
            <a:r>
              <a:rPr lang="da-DK" sz="2800" smtClean="0"/>
              <a:t>How do </a:t>
            </a:r>
            <a:r>
              <a:rPr lang="da-DK" sz="2800" b="1" smtClean="0"/>
              <a:t>reducers</a:t>
            </a:r>
            <a:r>
              <a:rPr lang="da-DK" sz="2800" smtClean="0"/>
              <a:t> get called?</a:t>
            </a:r>
          </a:p>
          <a:p>
            <a:pPr lvl="1"/>
            <a:r>
              <a:rPr lang="da-DK" sz="2800" smtClean="0"/>
              <a:t>How are we notified about </a:t>
            </a:r>
            <a:r>
              <a:rPr lang="da-DK" sz="2800" u="sng" smtClean="0"/>
              <a:t>state changes</a:t>
            </a:r>
            <a:r>
              <a:rPr lang="da-DK" sz="2800" smtClean="0"/>
              <a:t>?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9598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do </a:t>
            </a:r>
            <a:r>
              <a:rPr lang="da-DK" sz="3200" b="1" smtClean="0"/>
              <a:t>reducers</a:t>
            </a:r>
            <a:r>
              <a:rPr lang="da-DK" sz="3200" smtClean="0"/>
              <a:t> get called?</a:t>
            </a:r>
          </a:p>
          <a:p>
            <a:r>
              <a:rPr lang="da-DK" sz="3200" smtClean="0"/>
              <a:t>Reducers are </a:t>
            </a:r>
            <a:r>
              <a:rPr lang="da-DK" sz="3200" u="sng" smtClean="0"/>
              <a:t>not</a:t>
            </a:r>
            <a:r>
              <a:rPr lang="da-DK" sz="3200" smtClean="0"/>
              <a:t> called directly; they are invoked when we call the </a:t>
            </a:r>
            <a:r>
              <a:rPr lang="da-DK" sz="3200" b="1" smtClean="0"/>
              <a:t>dispatch</a:t>
            </a:r>
            <a:r>
              <a:rPr lang="da-DK" sz="3200" smtClean="0"/>
              <a:t> function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the </a:t>
            </a:r>
            <a:r>
              <a:rPr lang="da-DK" sz="3200" b="1" smtClean="0"/>
              <a:t>dispatch</a:t>
            </a:r>
            <a:r>
              <a:rPr lang="da-DK" sz="3200" smtClean="0"/>
              <a:t> function will invoke the reducer specified when calling </a:t>
            </a:r>
            <a:r>
              <a:rPr lang="da-DK" sz="3200" b="1" smtClean="0"/>
              <a:t>createStore</a:t>
            </a:r>
            <a:r>
              <a:rPr lang="da-DK" sz="3200" smtClean="0"/>
              <a:t>; this may be a ”combined” reducer</a:t>
            </a:r>
          </a:p>
          <a:p>
            <a:r>
              <a:rPr lang="da-DK" sz="3200" smtClean="0"/>
              <a:t>A ”combined” reducer consists of a number of individual reducers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4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9598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reducer</a:t>
            </a:r>
            <a:r>
              <a:rPr lang="da-DK" sz="3200" smtClean="0"/>
              <a:t> is called with an </a:t>
            </a:r>
            <a:r>
              <a:rPr lang="da-DK" sz="3200" b="1" smtClean="0"/>
              <a:t>action</a:t>
            </a:r>
            <a:r>
              <a:rPr lang="da-DK" sz="3200" smtClean="0"/>
              <a:t> object as argument</a:t>
            </a:r>
          </a:p>
          <a:p>
            <a:r>
              <a:rPr lang="da-DK" sz="3200" u="sng" smtClean="0"/>
              <a:t>All</a:t>
            </a:r>
            <a:r>
              <a:rPr lang="da-DK" sz="3200" smtClean="0"/>
              <a:t> reducers (which are part of the combined reducer) will be called whenever </a:t>
            </a:r>
            <a:r>
              <a:rPr lang="da-DK" sz="3200" b="1" smtClean="0"/>
              <a:t>dispatch</a:t>
            </a:r>
            <a:r>
              <a:rPr lang="da-DK" sz="3200" smtClean="0"/>
              <a:t> is invoked.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"store.dispatch(increment())"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   Increment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connecting the dots…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18840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How do we get notified about </a:t>
            </a:r>
            <a:r>
              <a:rPr lang="da-DK" sz="3200" u="sng" smtClean="0"/>
              <a:t>state changes</a:t>
            </a:r>
            <a:r>
              <a:rPr lang="da-DK" sz="3200" smtClean="0"/>
              <a:t>?</a:t>
            </a:r>
          </a:p>
          <a:p>
            <a:r>
              <a:rPr lang="da-DK" sz="3200" smtClean="0"/>
              <a:t>We have to ”subscribe” to being notified</a:t>
            </a:r>
          </a:p>
          <a:p>
            <a:r>
              <a:rPr lang="da-DK" sz="3200" smtClean="0"/>
              <a:t>Call: </a:t>
            </a:r>
            <a:r>
              <a:rPr lang="da-DK" sz="3200" b="1" smtClean="0"/>
              <a:t>store.subscribe(function)</a:t>
            </a:r>
          </a:p>
          <a:p>
            <a:r>
              <a:rPr lang="da-DK" sz="3200" b="1" smtClean="0"/>
              <a:t>subscribe</a:t>
            </a:r>
            <a:r>
              <a:rPr lang="da-DK" sz="3200" smtClean="0"/>
              <a:t> takes a function as argument; this function will be called on state changes</a:t>
            </a:r>
          </a:p>
          <a:p>
            <a:r>
              <a:rPr lang="da-DK" sz="3200" smtClean="0"/>
              <a:t>We can call </a:t>
            </a:r>
            <a:r>
              <a:rPr lang="da-DK" sz="3200" b="1" smtClean="0"/>
              <a:t>subscribe</a:t>
            </a:r>
            <a:r>
              <a:rPr lang="da-DK" sz="3200" smtClean="0"/>
              <a:t> many times, to have several functions subscribing to state changes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Redux – Action Creator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DCDCAA"/>
                </a:solidFill>
                <a:latin typeface="Consolas" panose="020B0609020204030204" pitchFamily="49" charset="0"/>
              </a:rPr>
              <a:t>countReducer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smtClean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US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Redux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countReducer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"#value"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renderNow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</p:spTree>
    <p:extLst>
      <p:ext uri="{BB962C8B-B14F-4D97-AF65-F5344CB8AC3E}">
        <p14:creationId xmlns:p14="http://schemas.microsoft.com/office/powerpoint/2010/main" val="306723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963827" y="937056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 </a:t>
            </a:r>
          </a:p>
          <a:p>
            <a:pPr algn="ctr"/>
            <a:r>
              <a:rPr lang="da-DK" sz="3200" smtClean="0">
                <a:solidFill>
                  <a:srgbClr val="FFFF00"/>
                </a:solidFill>
              </a:rPr>
              <a:t>creators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963827" y="3128321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Actions</a:t>
            </a:r>
          </a:p>
        </p:txBody>
      </p:sp>
      <p:cxnSp>
        <p:nvCxnSpPr>
          <p:cNvPr id="6" name="Lige pilforbindelse 5"/>
          <p:cNvCxnSpPr>
            <a:stCxn id="3" idx="2"/>
            <a:endCxn id="5" idx="0"/>
          </p:cNvCxnSpPr>
          <p:nvPr/>
        </p:nvCxnSpPr>
        <p:spPr>
          <a:xfrm>
            <a:off x="2079025" y="2168611"/>
            <a:ext cx="0" cy="959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71883" y="2368881"/>
            <a:ext cx="1614282" cy="41550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creates…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9638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dispatch</a:t>
            </a:r>
          </a:p>
        </p:txBody>
      </p:sp>
      <p:cxnSp>
        <p:nvCxnSpPr>
          <p:cNvPr id="11" name="Lige pilforbindelse 10"/>
          <p:cNvCxnSpPr>
            <a:stCxn id="5" idx="2"/>
            <a:endCxn id="10" idx="0"/>
          </p:cNvCxnSpPr>
          <p:nvPr/>
        </p:nvCxnSpPr>
        <p:spPr>
          <a:xfrm>
            <a:off x="2079025" y="4359876"/>
            <a:ext cx="0" cy="8877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15724" y="4492351"/>
            <a:ext cx="2637945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parameters to calling…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762027" y="5247668"/>
            <a:ext cx="2230395" cy="1231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Reducers</a:t>
            </a:r>
          </a:p>
        </p:txBody>
      </p:sp>
      <p:cxnSp>
        <p:nvCxnSpPr>
          <p:cNvPr id="16" name="Lige pilforbindelse 15"/>
          <p:cNvCxnSpPr>
            <a:stCxn id="10" idx="3"/>
            <a:endCxn id="15" idx="1"/>
          </p:cNvCxnSpPr>
          <p:nvPr/>
        </p:nvCxnSpPr>
        <p:spPr>
          <a:xfrm>
            <a:off x="3194222" y="5863446"/>
            <a:ext cx="25678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rundet rektangel 17"/>
          <p:cNvSpPr/>
          <p:nvPr/>
        </p:nvSpPr>
        <p:spPr>
          <a:xfrm>
            <a:off x="4705525" y="806523"/>
            <a:ext cx="4343400" cy="273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>
                <a:solidFill>
                  <a:srgbClr val="FFFF00"/>
                </a:solidFill>
              </a:rPr>
              <a:t>State</a:t>
            </a:r>
          </a:p>
          <a:p>
            <a:pPr algn="ctr"/>
            <a:r>
              <a:rPr lang="da-DK" sz="3600" i="1"/>
              <a:t>(</a:t>
            </a:r>
            <a:r>
              <a:rPr lang="da-DK" sz="3600" i="1" smtClean="0"/>
              <a:t>it’s just data)</a:t>
            </a:r>
            <a:endParaRPr lang="da-DK" sz="3600" i="1"/>
          </a:p>
        </p:txBody>
      </p:sp>
      <p:sp>
        <p:nvSpPr>
          <p:cNvPr id="20" name="Afrundet rektangel 19"/>
          <p:cNvSpPr/>
          <p:nvPr/>
        </p:nvSpPr>
        <p:spPr>
          <a:xfrm>
            <a:off x="3699462" y="5654050"/>
            <a:ext cx="1557324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  <p:cxnSp>
        <p:nvCxnSpPr>
          <p:cNvPr id="21" name="Lige pilforbindelse 20"/>
          <p:cNvCxnSpPr>
            <a:stCxn id="15" idx="0"/>
            <a:endCxn id="18" idx="2"/>
          </p:cNvCxnSpPr>
          <p:nvPr/>
        </p:nvCxnSpPr>
        <p:spPr>
          <a:xfrm flipV="1">
            <a:off x="6877225" y="3537366"/>
            <a:ext cx="0" cy="1710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5953467" y="4281616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update…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9753087" y="1503407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9633639" y="1753103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9445029" y="2032688"/>
            <a:ext cx="2230395" cy="12315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Subscriber</a:t>
            </a:r>
          </a:p>
        </p:txBody>
      </p:sp>
      <p:cxnSp>
        <p:nvCxnSpPr>
          <p:cNvPr id="23" name="Lige pilforbindelse 22"/>
          <p:cNvCxnSpPr>
            <a:stCxn id="18" idx="3"/>
          </p:cNvCxnSpPr>
          <p:nvPr/>
        </p:nvCxnSpPr>
        <p:spPr>
          <a:xfrm flipV="1">
            <a:off x="9048925" y="2168611"/>
            <a:ext cx="1511301" cy="3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9152489" y="1613898"/>
            <a:ext cx="1847513" cy="4187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smtClean="0">
                <a:solidFill>
                  <a:srgbClr val="FFFF00"/>
                </a:solidFill>
              </a:rPr>
              <a:t>which calls…</a:t>
            </a:r>
          </a:p>
        </p:txBody>
      </p:sp>
    </p:spTree>
    <p:extLst>
      <p:ext uri="{BB962C8B-B14F-4D97-AF65-F5344CB8AC3E}">
        <p14:creationId xmlns:p14="http://schemas.microsoft.com/office/powerpoint/2010/main" val="1344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Once we have installed </a:t>
            </a:r>
            <a:r>
              <a:rPr lang="da-DK" sz="3200" b="1" smtClean="0"/>
              <a:t>create-react-app</a:t>
            </a:r>
            <a:r>
              <a:rPr lang="da-DK" sz="3200" smtClean="0"/>
              <a:t>, we can use it for generating </a:t>
            </a:r>
            <a:r>
              <a:rPr lang="da-DK" sz="3200" b="1" smtClean="0"/>
              <a:t>React</a:t>
            </a:r>
            <a:r>
              <a:rPr lang="da-DK" sz="3200" smtClean="0"/>
              <a:t>-based apps (or at least a scaffolding…)</a:t>
            </a:r>
          </a:p>
          <a:p>
            <a:r>
              <a:rPr lang="da-DK" sz="3200" smtClean="0"/>
              <a:t>Go to the folder in which you want to keep </a:t>
            </a:r>
            <a:r>
              <a:rPr lang="da-DK" sz="3200" b="1" smtClean="0"/>
              <a:t>React</a:t>
            </a:r>
            <a:r>
              <a:rPr lang="da-DK" sz="3200" smtClean="0"/>
              <a:t> apps (NB: </a:t>
            </a:r>
            <a:r>
              <a:rPr lang="da-DK" sz="3200" u="sng" smtClean="0"/>
              <a:t>not</a:t>
            </a:r>
            <a:r>
              <a:rPr lang="da-DK" sz="3200" smtClean="0"/>
              <a:t> the folder for the specific app; this will be generated for you)</a:t>
            </a:r>
          </a:p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B0F0"/>
                </a:solidFill>
              </a:rPr>
              <a:t>appname</a:t>
            </a:r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08337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Again: </a:t>
            </a:r>
            <a:r>
              <a:rPr lang="da-DK" sz="3200" b="1" smtClean="0"/>
              <a:t>Redux</a:t>
            </a:r>
            <a:r>
              <a:rPr lang="da-DK" sz="3200" smtClean="0"/>
              <a:t> is </a:t>
            </a:r>
            <a:r>
              <a:rPr lang="da-DK" sz="3200" u="sng" smtClean="0"/>
              <a:t>not</a:t>
            </a:r>
            <a:r>
              <a:rPr lang="da-DK" sz="3200" smtClean="0"/>
              <a:t> an integral part of </a:t>
            </a:r>
            <a:r>
              <a:rPr lang="da-DK" sz="3200" b="1" smtClean="0"/>
              <a:t>React</a:t>
            </a:r>
          </a:p>
          <a:p>
            <a:r>
              <a:rPr lang="da-DK" sz="3200" smtClean="0"/>
              <a:t>In order to use Redux in a React app, we have to install:</a:t>
            </a:r>
          </a:p>
          <a:p>
            <a:pPr lvl="1"/>
            <a:r>
              <a:rPr lang="da-DK" sz="2800" smtClean="0"/>
              <a:t>The </a:t>
            </a:r>
            <a:r>
              <a:rPr lang="da-DK" sz="2800" b="1" smtClean="0"/>
              <a:t>redux</a:t>
            </a:r>
            <a:r>
              <a:rPr lang="da-DK" sz="2800" smtClean="0"/>
              <a:t> package itself</a:t>
            </a:r>
          </a:p>
          <a:p>
            <a:pPr lvl="1"/>
            <a:r>
              <a:rPr lang="da-DK" sz="2800" smtClean="0"/>
              <a:t>The </a:t>
            </a:r>
            <a:r>
              <a:rPr lang="da-DK" sz="2800" b="1" smtClean="0"/>
              <a:t>react-redux</a:t>
            </a:r>
            <a:r>
              <a:rPr lang="da-DK" sz="2800" smtClean="0"/>
              <a:t> ”integration” package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create-react-app </a:t>
            </a:r>
            <a:r>
              <a:rPr lang="da-DK" sz="3200" b="1" i="1" smtClean="0">
                <a:solidFill>
                  <a:srgbClr val="0070C0"/>
                </a:solidFill>
              </a:rPr>
              <a:t>app-name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cd </a:t>
            </a:r>
            <a:r>
              <a:rPr lang="da-DK" sz="3200" b="1" i="1" smtClean="0">
                <a:solidFill>
                  <a:srgbClr val="0070C0"/>
                </a:solidFill>
              </a:rPr>
              <a:t>app-name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&gt; npm install –save redux react-redux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767560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react-redux</a:t>
            </a:r>
            <a:r>
              <a:rPr lang="da-DK" sz="3200" smtClean="0"/>
              <a:t> package adds a couple of extra functionalities on top of ”raw” </a:t>
            </a:r>
            <a:r>
              <a:rPr lang="da-DK" sz="3200" b="1" smtClean="0"/>
              <a:t>Redux</a:t>
            </a:r>
          </a:p>
          <a:p>
            <a:r>
              <a:rPr lang="da-DK" sz="3200" b="1" smtClean="0"/>
              <a:t>Provider</a:t>
            </a:r>
            <a:r>
              <a:rPr lang="da-DK" sz="3200" smtClean="0"/>
              <a:t>: a top-level </a:t>
            </a:r>
            <a:r>
              <a:rPr lang="da-DK" sz="3200" b="1" smtClean="0"/>
              <a:t>React</a:t>
            </a:r>
            <a:r>
              <a:rPr lang="da-DK" sz="3200" smtClean="0"/>
              <a:t> component, which will handle creation of the </a:t>
            </a:r>
            <a:r>
              <a:rPr lang="da-DK" sz="3200" b="1" smtClean="0"/>
              <a:t>Redux</a:t>
            </a:r>
            <a:r>
              <a:rPr lang="da-DK" sz="3200" smtClean="0"/>
              <a:t> store</a:t>
            </a:r>
          </a:p>
          <a:p>
            <a:r>
              <a:rPr lang="da-DK" sz="3200" smtClean="0"/>
              <a:t>We need to ”wrap” the </a:t>
            </a:r>
            <a:r>
              <a:rPr lang="da-DK" sz="3200" b="1" smtClean="0"/>
              <a:t>App</a:t>
            </a:r>
            <a:r>
              <a:rPr lang="da-DK" sz="3200" smtClean="0"/>
              <a:t> component into a </a:t>
            </a:r>
            <a:r>
              <a:rPr lang="da-DK" sz="3200" b="1" smtClean="0"/>
              <a:t>Provider</a:t>
            </a:r>
            <a:r>
              <a:rPr lang="da-DK" sz="3200" smtClean="0"/>
              <a:t> component, when calling </a:t>
            </a:r>
            <a:r>
              <a:rPr lang="da-DK" sz="3200" b="1" smtClean="0"/>
              <a:t>ReactDOM.render(…)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20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 smtClean="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20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28726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 a </a:t>
            </a:r>
            <a:r>
              <a:rPr lang="da-DK" sz="3200" b="1" smtClean="0"/>
              <a:t>React</a:t>
            </a:r>
            <a:r>
              <a:rPr lang="da-DK" sz="3200" smtClean="0"/>
              <a:t> application, we will typically make use of the </a:t>
            </a:r>
            <a:r>
              <a:rPr lang="da-DK" sz="3200" u="sng" smtClean="0"/>
              <a:t>state</a:t>
            </a:r>
            <a:r>
              <a:rPr lang="da-DK" sz="3200" smtClean="0"/>
              <a:t> inside various components</a:t>
            </a:r>
          </a:p>
          <a:p>
            <a:r>
              <a:rPr lang="da-DK" sz="3200" smtClean="0"/>
              <a:t>However, we do </a:t>
            </a:r>
            <a:r>
              <a:rPr lang="da-DK" sz="3200" u="sng" smtClean="0"/>
              <a:t>not</a:t>
            </a:r>
            <a:r>
              <a:rPr lang="da-DK" sz="3200" smtClean="0"/>
              <a:t> call </a:t>
            </a:r>
            <a:r>
              <a:rPr lang="da-DK" sz="3200" b="1" smtClean="0"/>
              <a:t>getState</a:t>
            </a:r>
            <a:r>
              <a:rPr lang="da-DK" sz="3200" smtClean="0"/>
              <a:t> directly!</a:t>
            </a:r>
          </a:p>
          <a:p>
            <a:r>
              <a:rPr lang="da-DK" sz="3200" smtClean="0"/>
              <a:t>Instead, a two-step procedure:</a:t>
            </a:r>
          </a:p>
          <a:p>
            <a:pPr lvl="1"/>
            <a:r>
              <a:rPr lang="da-DK" sz="2800" smtClean="0"/>
              <a:t>Define a </a:t>
            </a:r>
            <a:r>
              <a:rPr lang="da-DK" sz="2800" i="1" smtClean="0"/>
              <a:t>state-to-props</a:t>
            </a:r>
            <a:r>
              <a:rPr lang="da-DK" sz="2800" smtClean="0"/>
              <a:t> mapper function</a:t>
            </a:r>
          </a:p>
          <a:p>
            <a:pPr lvl="1"/>
            <a:r>
              <a:rPr lang="da-DK" sz="2800" smtClean="0"/>
              <a:t>Call the </a:t>
            </a:r>
            <a:r>
              <a:rPr lang="da-DK" sz="2800" b="1" smtClean="0"/>
              <a:t>connect</a:t>
            </a:r>
            <a:r>
              <a:rPr lang="da-DK" sz="2800" smtClean="0"/>
              <a:t> function from the </a:t>
            </a:r>
            <a:r>
              <a:rPr lang="da-DK" sz="2800" b="1" smtClean="0"/>
              <a:t>react-redux </a:t>
            </a:r>
            <a:r>
              <a:rPr lang="da-DK" sz="2800" smtClean="0"/>
              <a:t>API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2440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Define a </a:t>
            </a:r>
            <a:r>
              <a:rPr lang="da-DK" sz="3200" i="1" smtClean="0"/>
              <a:t>state-to-props</a:t>
            </a:r>
            <a:r>
              <a:rPr lang="da-DK" sz="3200" smtClean="0"/>
              <a:t> mapper function</a:t>
            </a:r>
          </a:p>
          <a:p>
            <a:pPr lvl="1"/>
            <a:r>
              <a:rPr lang="da-DK" sz="2800" smtClean="0"/>
              <a:t>Maps the current state into a </a:t>
            </a:r>
            <a:r>
              <a:rPr lang="da-DK" sz="2800" u="sng" smtClean="0"/>
              <a:t>new</a:t>
            </a:r>
            <a:r>
              <a:rPr lang="da-DK" sz="2800" smtClean="0"/>
              <a:t> object, which will then ”magically” become the </a:t>
            </a:r>
            <a:r>
              <a:rPr lang="da-DK" sz="2800" b="1" smtClean="0"/>
              <a:t>props </a:t>
            </a:r>
            <a:r>
              <a:rPr lang="da-DK" sz="2800" smtClean="0"/>
              <a:t>parameter to the component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Whenever state changes, the component will automatically be re-rendered (the component is effective a ”subscriber”)</a:t>
            </a:r>
          </a:p>
          <a:p>
            <a:pPr lvl="1"/>
            <a:r>
              <a:rPr lang="da-DK" sz="2800" smtClean="0"/>
              <a:t>We can pick out the relevant elements from the state as we please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824401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Call the </a:t>
            </a:r>
            <a:r>
              <a:rPr lang="da-DK" sz="3200" b="1" smtClean="0"/>
              <a:t>connect</a:t>
            </a:r>
            <a:r>
              <a:rPr lang="da-DK" sz="3200" smtClean="0"/>
              <a:t> function from the </a:t>
            </a:r>
            <a:r>
              <a:rPr lang="da-DK" sz="3200" b="1" smtClean="0"/>
              <a:t>react-redux </a:t>
            </a:r>
            <a:r>
              <a:rPr lang="da-DK" sz="3200" smtClean="0"/>
              <a:t>API</a:t>
            </a:r>
          </a:p>
          <a:p>
            <a:pPr lvl="1"/>
            <a:r>
              <a:rPr lang="da-DK" sz="2800" smtClean="0"/>
              <a:t>This call hooks our </a:t>
            </a:r>
            <a:r>
              <a:rPr lang="da-DK" sz="2800" i="1" smtClean="0"/>
              <a:t>state-to-props</a:t>
            </a:r>
            <a:r>
              <a:rPr lang="da-DK" sz="2800" smtClean="0"/>
              <a:t> mapper function into the state change subscriber system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looks slightly weird; calling </a:t>
            </a:r>
            <a:r>
              <a:rPr lang="da-DK" sz="2800" b="1" smtClean="0"/>
              <a:t>connect</a:t>
            </a:r>
            <a:r>
              <a:rPr lang="da-DK" sz="2800" smtClean="0"/>
              <a:t> will return a </a:t>
            </a:r>
            <a:r>
              <a:rPr lang="da-DK" sz="2800" u="sng" smtClean="0"/>
              <a:t>function</a:t>
            </a:r>
            <a:r>
              <a:rPr lang="da-DK" sz="2800" smtClean="0"/>
              <a:t>, which we then immediately call with the component itself as argument</a:t>
            </a:r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 :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allState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		  lemonCount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allState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Inventory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Inventory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= ({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Cash :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cashAmount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Lemons :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lemonCount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8486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In a </a:t>
            </a:r>
            <a:r>
              <a:rPr lang="da-DK" sz="3200" b="1" smtClean="0"/>
              <a:t>React</a:t>
            </a:r>
            <a:r>
              <a:rPr lang="da-DK" sz="3200"/>
              <a:t> application, we will also typically call </a:t>
            </a:r>
            <a:r>
              <a:rPr lang="da-DK" sz="3200" u="sng"/>
              <a:t>actions creators</a:t>
            </a:r>
            <a:r>
              <a:rPr lang="da-DK" sz="3200"/>
              <a:t> inside </a:t>
            </a:r>
            <a:r>
              <a:rPr lang="da-DK" sz="3200" smtClean="0"/>
              <a:t>components</a:t>
            </a:r>
            <a:endParaRPr lang="da-DK" sz="3200"/>
          </a:p>
          <a:p>
            <a:r>
              <a:rPr lang="da-DK" sz="3200" smtClean="0"/>
              <a:t>They are just functions, so…just call them?</a:t>
            </a:r>
          </a:p>
          <a:p>
            <a:r>
              <a:rPr lang="da-DK" sz="3200" smtClean="0"/>
              <a:t>No! They must also be ”hooked” into the </a:t>
            </a:r>
            <a:r>
              <a:rPr lang="da-DK" sz="3200" b="1" smtClean="0"/>
              <a:t>Redux</a:t>
            </a:r>
            <a:r>
              <a:rPr lang="da-DK" sz="3200" smtClean="0"/>
              <a:t> store system first</a:t>
            </a:r>
          </a:p>
          <a:p>
            <a:r>
              <a:rPr lang="da-DK" sz="3200" smtClean="0"/>
              <a:t>Done by providing a second argument to </a:t>
            </a:r>
            <a:r>
              <a:rPr lang="da-DK" sz="3200" b="1" smtClean="0"/>
              <a:t>connect</a:t>
            </a:r>
            <a:endParaRPr lang="da-DK" sz="2800" b="1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9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66942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do:</a:t>
            </a:r>
          </a:p>
          <a:p>
            <a:r>
              <a:rPr lang="da-DK" sz="3200" b="1" smtClean="0">
                <a:solidFill>
                  <a:srgbClr val="00B0F0"/>
                </a:solidFill>
              </a:rPr>
              <a:t>&gt; </a:t>
            </a:r>
            <a:r>
              <a:rPr lang="da-DK" sz="3200" b="1">
                <a:solidFill>
                  <a:srgbClr val="00B0F0"/>
                </a:solidFill>
              </a:rPr>
              <a:t>create-react-app </a:t>
            </a:r>
            <a:r>
              <a:rPr lang="da-DK" sz="3200" b="1" i="1">
                <a:solidFill>
                  <a:srgbClr val="00B0F0"/>
                </a:solidFill>
              </a:rPr>
              <a:t>appname </a:t>
            </a:r>
            <a:endParaRPr lang="da-DK" sz="3200" b="1" i="1" smtClean="0">
              <a:solidFill>
                <a:srgbClr val="00B0F0"/>
              </a:solidFill>
            </a:endParaRPr>
          </a:p>
          <a:p>
            <a:r>
              <a:rPr lang="da-DK" sz="3200" b="1" smtClean="0"/>
              <a:t>NB</a:t>
            </a:r>
            <a:r>
              <a:rPr lang="da-DK" sz="3200" smtClean="0"/>
              <a:t>: You should put the specific name of your app instead of </a:t>
            </a:r>
            <a:r>
              <a:rPr lang="da-DK" sz="3200" i="1" smtClean="0"/>
              <a:t>appname</a:t>
            </a:r>
          </a:p>
          <a:p>
            <a:r>
              <a:rPr lang="da-DK" sz="3200" b="1" smtClean="0"/>
              <a:t>NB</a:t>
            </a:r>
            <a:r>
              <a:rPr lang="da-DK" sz="3200" smtClean="0"/>
              <a:t>: only lowercase-letters allowed (</a:t>
            </a:r>
            <a:r>
              <a:rPr lang="da-DK" sz="3200" smtClean="0">
                <a:sym typeface="Wingdings" panose="05000000000000000000" pitchFamily="2" charset="2"/>
              </a:rPr>
              <a:t>)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A folder with the same name as your app will be generated.</a:t>
            </a:r>
          </a:p>
          <a:p>
            <a:r>
              <a:rPr lang="da-DK" sz="3200" smtClean="0">
                <a:sym typeface="Wingdings" panose="05000000000000000000" pitchFamily="2" charset="2"/>
              </a:rPr>
              <a:t>It will (also) take a while…</a:t>
            </a:r>
            <a:endParaRPr lang="da-DK" sz="3200"/>
          </a:p>
        </p:txBody>
      </p:sp>
      <p:pic>
        <p:nvPicPr>
          <p:cNvPr id="1026" name="Picture 2" descr="Billedresultat for reac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73" y="840312"/>
            <a:ext cx="3761689" cy="265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E9178"/>
                </a:solidFill>
                <a:latin typeface="Consolas" panose="020B0609020204030204" pitchFamily="49" charset="0"/>
              </a:rPr>
              <a:t>"../actions"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buyLemons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E9178"/>
                </a:solidFill>
                <a:latin typeface="Consolas" panose="020B0609020204030204" pitchFamily="49" charset="0"/>
              </a:rPr>
              <a:t>"../actions"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mapStateToProps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endParaRPr lang="da-DK" sz="18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buyLemons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})(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UI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sellLemonade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Sell Lemonade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 smtClean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80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800">
                <a:solidFill>
                  <a:srgbClr val="DCDCAA"/>
                </a:solidFill>
                <a:latin typeface="Consolas" panose="020B0609020204030204" pitchFamily="49" charset="0"/>
              </a:rPr>
              <a:t>buyLemons</a:t>
            </a:r>
            <a:r>
              <a:rPr lang="da-DK" sz="18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8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80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da-DK" sz="1800" smtClean="0">
                <a:solidFill>
                  <a:srgbClr val="D4D4D4"/>
                </a:solidFill>
                <a:latin typeface="Consolas" panose="020B0609020204030204" pitchFamily="49" charset="0"/>
              </a:rPr>
              <a:t>Buy Lemon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a-DK" sz="18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da-DK" sz="18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5405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Why all these </a:t>
            </a:r>
            <a:r>
              <a:rPr lang="da-DK" sz="3200" b="1" smtClean="0"/>
              <a:t>export</a:t>
            </a:r>
            <a:r>
              <a:rPr lang="da-DK" sz="3200" smtClean="0"/>
              <a:t> statements…?</a:t>
            </a:r>
          </a:p>
          <a:p>
            <a:r>
              <a:rPr lang="da-DK" sz="3200" smtClean="0"/>
              <a:t>Community recommends a certain ”standard” file and folder structure for </a:t>
            </a:r>
            <a:r>
              <a:rPr lang="da-DK" sz="3200" b="1" smtClean="0"/>
              <a:t>React/Redux</a:t>
            </a:r>
            <a:r>
              <a:rPr lang="da-DK" sz="3200" smtClean="0"/>
              <a:t> applications:</a:t>
            </a:r>
          </a:p>
          <a:p>
            <a:pPr marL="0" indent="0">
              <a:buNone/>
            </a:pP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918" y="619556"/>
            <a:ext cx="2502101" cy="2055297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918" y="3017022"/>
            <a:ext cx="2502101" cy="31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1975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/src/index.js</a:t>
            </a:r>
          </a:p>
          <a:p>
            <a:r>
              <a:rPr lang="da-DK" sz="3200" smtClean="0"/>
              <a:t>Still defines the ”entry point” for the application</a:t>
            </a:r>
          </a:p>
          <a:p>
            <a:r>
              <a:rPr lang="da-DK" sz="3200" smtClean="0"/>
              <a:t>Wraps the </a:t>
            </a:r>
            <a:r>
              <a:rPr lang="da-DK" sz="3200" b="1" smtClean="0"/>
              <a:t>App</a:t>
            </a:r>
            <a:r>
              <a:rPr lang="da-DK" sz="3200" smtClean="0"/>
              <a:t> component into the </a:t>
            </a:r>
            <a:r>
              <a:rPr lang="da-DK" sz="3200" b="1" smtClean="0"/>
              <a:t>Provider</a:t>
            </a:r>
            <a:r>
              <a:rPr lang="da-DK" sz="3200" smtClean="0"/>
              <a:t> component</a:t>
            </a:r>
          </a:p>
          <a:p>
            <a:r>
              <a:rPr lang="da-DK" sz="3200" smtClean="0"/>
              <a:t>For smaller applications; 100 % boilerplate code, i.e. completely reusable!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Import of external libraries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'react-dom'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'react-redux'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'redux'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// Import from App itself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'./components/App'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'./reducers'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1600">
                <a:solidFill>
                  <a:srgbClr val="6A9955"/>
                </a:solidFill>
                <a:latin typeface="Consolas" panose="020B0609020204030204" pitchFamily="49" charset="0"/>
              </a:rPr>
              <a:t>// Wrap up App in a Provider.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da-DK" sz="1600" smtClean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da-DK" sz="16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16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'#root'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6643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/src/components/App.js</a:t>
            </a:r>
          </a:p>
          <a:p>
            <a:r>
              <a:rPr lang="da-DK" sz="3200" smtClean="0"/>
              <a:t>Defines the main </a:t>
            </a:r>
            <a:r>
              <a:rPr lang="da-DK" sz="3200" b="1" smtClean="0"/>
              <a:t>App</a:t>
            </a:r>
            <a:r>
              <a:rPr lang="da-DK" sz="3200" smtClean="0"/>
              <a:t> component</a:t>
            </a:r>
          </a:p>
          <a:p>
            <a:r>
              <a:rPr lang="da-DK" sz="3200"/>
              <a:t>M</a:t>
            </a:r>
            <a:r>
              <a:rPr lang="da-DK" sz="3200" smtClean="0"/>
              <a:t>ay or may not use state and/or action creators directly</a:t>
            </a:r>
          </a:p>
          <a:p>
            <a:r>
              <a:rPr lang="da-DK" sz="3200" smtClean="0"/>
              <a:t>Will either export </a:t>
            </a:r>
            <a:r>
              <a:rPr lang="da-DK" sz="3200" b="1" smtClean="0"/>
              <a:t>App</a:t>
            </a:r>
            <a:r>
              <a:rPr lang="da-DK" sz="3200" smtClean="0"/>
              <a:t> directly…</a:t>
            </a:r>
          </a:p>
          <a:p>
            <a:r>
              <a:rPr lang="da-DK" sz="3200" smtClean="0"/>
              <a:t>…or the return value from callling </a:t>
            </a:r>
            <a:r>
              <a:rPr lang="da-DK" sz="3200" b="1" smtClean="0"/>
              <a:t>connect</a:t>
            </a:r>
            <a:r>
              <a:rPr lang="da-DK" sz="3200" smtClean="0"/>
              <a:t> with </a:t>
            </a:r>
            <a:r>
              <a:rPr lang="da-DK" sz="3200" b="1" smtClean="0"/>
              <a:t>App</a:t>
            </a:r>
            <a:r>
              <a:rPr lang="da-DK" sz="3200" smtClean="0"/>
              <a:t> as argument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6643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/src/actions/index.js</a:t>
            </a:r>
          </a:p>
          <a:p>
            <a:r>
              <a:rPr lang="da-DK" sz="3200" smtClean="0"/>
              <a:t>Contains implementations of action creators</a:t>
            </a:r>
          </a:p>
          <a:p>
            <a:r>
              <a:rPr lang="da-DK" sz="3200" smtClean="0"/>
              <a:t>Only change; action creators are exported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da-DK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da-DK" sz="160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60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>
                <a:solidFill>
                  <a:srgbClr val="D4D4D4"/>
                </a:solidFill>
                <a:latin typeface="Consolas" panose="020B0609020204030204" pitchFamily="49" charset="0"/>
              </a:rPr>
              <a:t>}; 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22492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/src/reducers/index.js</a:t>
            </a:r>
          </a:p>
          <a:p>
            <a:r>
              <a:rPr lang="da-DK" sz="3200" smtClean="0"/>
              <a:t>Contains implementations of reducers</a:t>
            </a:r>
          </a:p>
          <a:p>
            <a:r>
              <a:rPr lang="da-DK" sz="3200" smtClean="0"/>
              <a:t>If we have more than one reducer; we can </a:t>
            </a:r>
            <a:r>
              <a:rPr lang="da-DK" sz="3200" u="sng" smtClean="0"/>
              <a:t>combine</a:t>
            </a:r>
            <a:r>
              <a:rPr lang="da-DK" sz="3200" smtClean="0"/>
              <a:t> reducers by calling the </a:t>
            </a:r>
            <a:r>
              <a:rPr lang="da-DK" sz="3200" b="1" smtClean="0"/>
              <a:t>combineReducers</a:t>
            </a:r>
            <a:r>
              <a:rPr lang="da-DK" sz="3200" smtClean="0"/>
              <a:t> function from the </a:t>
            </a:r>
            <a:r>
              <a:rPr lang="da-DK" sz="3200" b="1" smtClean="0"/>
              <a:t>redux</a:t>
            </a:r>
            <a:r>
              <a:rPr lang="da-DK" sz="3200" smtClean="0"/>
              <a:t> API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28141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cashAmount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cashReducer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smtClean="0">
                <a:solidFill>
                  <a:srgbClr val="9CDCFE"/>
                </a:solidFill>
                <a:latin typeface="Consolas" panose="020B0609020204030204" pitchFamily="49" charset="0"/>
              </a:rPr>
              <a:t>	lemonCount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9CDCFE"/>
                </a:solidFill>
                <a:latin typeface="Consolas" panose="020B0609020204030204" pitchFamily="49" charset="0"/>
              </a:rPr>
              <a:t>lemonReducer</a:t>
            </a:r>
            <a:endParaRPr lang="en-US" sz="2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– getting started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3950042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Open the newly created folder in </a:t>
            </a:r>
            <a:r>
              <a:rPr lang="da-DK" sz="3200" b="1" smtClean="0"/>
              <a:t>Visual Studio Code</a:t>
            </a:r>
          </a:p>
          <a:p>
            <a:r>
              <a:rPr lang="da-DK" sz="3200" smtClean="0"/>
              <a:t>Should looks similar to this (this is an app named </a:t>
            </a:r>
            <a:r>
              <a:rPr lang="da-DK" sz="3200" b="1" smtClean="0"/>
              <a:t>reactdemo</a:t>
            </a:r>
            <a:r>
              <a:rPr lang="da-DK" sz="3200" smtClean="0"/>
              <a:t>):</a:t>
            </a:r>
          </a:p>
          <a:p>
            <a:r>
              <a:rPr lang="da-DK" sz="3200" b="1" smtClean="0"/>
              <a:t>src</a:t>
            </a:r>
            <a:r>
              <a:rPr lang="da-DK" sz="3200" smtClean="0"/>
              <a:t> folder has been expanded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94" y="1825624"/>
            <a:ext cx="6215020" cy="43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React with Redux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83627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combining reducers; names of properties for reducers will become name of properties on state object!</a:t>
            </a:r>
          </a:p>
          <a:p>
            <a:r>
              <a:rPr lang="da-DK" sz="3200" smtClean="0"/>
              <a:t>In larger applications, we can keep combining smaller ”sub-reducers” into larger and larger reducers</a:t>
            </a:r>
            <a:endParaRPr lang="da-DK" sz="2800" smtClean="0"/>
          </a:p>
        </p:txBody>
      </p:sp>
      <p:pic>
        <p:nvPicPr>
          <p:cNvPr id="4" name="Picture 2" descr="Billedresultat for red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14" y="1027906"/>
            <a:ext cx="2074577" cy="16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reac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470" y="2728504"/>
            <a:ext cx="2003386" cy="141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/>
              <a:t>with </a:t>
            </a:r>
            <a:r>
              <a:rPr lang="da-DK" b="1" smtClean="0"/>
              <a:t>Redux (and thunk)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56124" cy="4351338"/>
          </a:xfrm>
        </p:spPr>
        <p:txBody>
          <a:bodyPr/>
          <a:lstStyle/>
          <a:p>
            <a:r>
              <a:rPr lang="da-DK" smtClean="0"/>
              <a:t>It’s relatively easy to make async API calls in a </a:t>
            </a:r>
            <a:r>
              <a:rPr lang="da-DK" b="1" smtClean="0"/>
              <a:t>React</a:t>
            </a:r>
            <a:r>
              <a:rPr lang="da-DK" smtClean="0"/>
              <a:t> App (e.g. using </a:t>
            </a:r>
            <a:r>
              <a:rPr lang="da-DK" b="1" smtClean="0"/>
              <a:t>axios</a:t>
            </a:r>
            <a:r>
              <a:rPr lang="da-DK" smtClean="0"/>
              <a:t>)</a:t>
            </a:r>
          </a:p>
          <a:p>
            <a:r>
              <a:rPr lang="da-DK" smtClean="0"/>
              <a:t>Need a bit of state management, though…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01615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230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da-DK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"https://</a:t>
            </a:r>
            <a:r>
              <a:rPr lang="da-DK" sz="1400">
                <a:solidFill>
                  <a:srgbClr val="CE9178"/>
                </a:solidFill>
                <a:latin typeface="Consolas" panose="020B0609020204030204" pitchFamily="49" charset="0"/>
              </a:rPr>
              <a:t>ergast.com/api/f1/2018/drivers.json</a:t>
            </a:r>
            <a:r>
              <a:rPr lang="da-DK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da-DK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 smtClean="0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drivers: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MRData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DriverTable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1400">
                <a:solidFill>
                  <a:srgbClr val="9CDCFE"/>
                </a:solidFill>
                <a:latin typeface="Consolas" panose="020B0609020204030204" pitchFamily="49" charset="0"/>
              </a:rPr>
              <a:t>Drivers</a:t>
            </a: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/>
              <a:t>with </a:t>
            </a:r>
            <a:r>
              <a:rPr lang="da-DK" b="1" smtClean="0"/>
              <a:t>Redux (and thunk)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8097" cy="4351338"/>
          </a:xfrm>
        </p:spPr>
        <p:txBody>
          <a:bodyPr/>
          <a:lstStyle/>
          <a:p>
            <a:r>
              <a:rPr lang="da-DK" smtClean="0"/>
              <a:t>Problem: the async model does not fit well with the </a:t>
            </a:r>
            <a:r>
              <a:rPr lang="da-DK" b="1" smtClean="0"/>
              <a:t>React/Redux</a:t>
            </a:r>
            <a:r>
              <a:rPr lang="da-DK" smtClean="0"/>
              <a:t> state management concept.</a:t>
            </a:r>
          </a:p>
          <a:p>
            <a:r>
              <a:rPr lang="da-DK" smtClean="0"/>
              <a:t>The async call does not return a ”plain object”, but rather a </a:t>
            </a:r>
            <a:r>
              <a:rPr lang="da-DK" b="1" smtClean="0"/>
              <a:t>promise</a:t>
            </a:r>
            <a:r>
              <a:rPr lang="da-DK" smtClean="0"/>
              <a:t>, which the </a:t>
            </a:r>
            <a:r>
              <a:rPr lang="da-DK" b="1" smtClean="0"/>
              <a:t>dispatch</a:t>
            </a:r>
            <a:r>
              <a:rPr lang="da-DK" smtClean="0"/>
              <a:t> method doesn’t like…</a:t>
            </a:r>
          </a:p>
          <a:p>
            <a:r>
              <a:rPr lang="da-DK" smtClean="0"/>
              <a:t>Solution: insert a piece of ”middleware”, which intercepts and manages calls of dispatch</a:t>
            </a:r>
          </a:p>
          <a:p>
            <a:r>
              <a:rPr lang="da-DK" smtClean="0"/>
              <a:t>The </a:t>
            </a:r>
            <a:r>
              <a:rPr lang="da-DK" b="1" smtClean="0"/>
              <a:t>redux-thunk</a:t>
            </a:r>
            <a:r>
              <a:rPr lang="da-DK" smtClean="0"/>
              <a:t> package is such a piece of middleware.</a:t>
            </a:r>
          </a:p>
          <a:p>
            <a:r>
              <a:rPr lang="da-DK" u="sng" smtClean="0"/>
              <a:t>Very</a:t>
            </a:r>
            <a:r>
              <a:rPr lang="da-DK" smtClean="0"/>
              <a:t> small! ~10 lines of code…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0328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/>
              <a:t>with </a:t>
            </a:r>
            <a:r>
              <a:rPr lang="da-DK" b="1" smtClean="0"/>
              <a:t>Redux (and thunk)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8097" cy="4351338"/>
          </a:xfrm>
        </p:spPr>
        <p:txBody>
          <a:bodyPr/>
          <a:lstStyle/>
          <a:p>
            <a:r>
              <a:rPr lang="da-DK" smtClean="0"/>
              <a:t>How to use </a:t>
            </a:r>
            <a:r>
              <a:rPr lang="da-DK" b="1" smtClean="0"/>
              <a:t>thunk</a:t>
            </a:r>
            <a:r>
              <a:rPr lang="da-DK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Inject</a:t>
            </a:r>
            <a:r>
              <a:rPr lang="da-DK" smtClean="0"/>
              <a:t> the middleware into the </a:t>
            </a:r>
            <a:r>
              <a:rPr lang="da-DK" b="1" smtClean="0"/>
              <a:t>Redux</a:t>
            </a:r>
            <a:r>
              <a:rPr lang="da-DK" smtClean="0"/>
              <a:t> store at creation.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Implement</a:t>
            </a:r>
            <a:r>
              <a:rPr lang="da-DK" smtClean="0"/>
              <a:t> your async action creator with an explicit call to </a:t>
            </a:r>
            <a:r>
              <a:rPr lang="da-DK" b="1" smtClean="0"/>
              <a:t>dispatch </a:t>
            </a:r>
            <a:r>
              <a:rPr lang="da-DK" smtClean="0"/>
              <a:t>(actually the middleware…)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b="1" smtClean="0"/>
              <a:t>Invoke</a:t>
            </a:r>
            <a:r>
              <a:rPr lang="da-DK" smtClean="0"/>
              <a:t> the action handler at an appropriate place, e.g. in the </a:t>
            </a:r>
            <a:r>
              <a:rPr lang="da-DK" b="1" smtClean="0"/>
              <a:t>componentDidMount</a:t>
            </a:r>
            <a:r>
              <a:rPr lang="da-DK" smtClean="0"/>
              <a:t> method in a class-based component.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73454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023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reducers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applyMiddleware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thunk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da-DK" sz="200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da-DK" sz="2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	document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da-DK" sz="2000" smtClean="0">
                <a:solidFill>
                  <a:srgbClr val="CE9178"/>
                </a:solidFill>
                <a:latin typeface="Consolas" panose="020B0609020204030204" pitchFamily="49" charset="0"/>
              </a:rPr>
              <a:t>root‘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230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fetchAsyncData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= () 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a-DK" sz="20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0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https</a:t>
            </a:r>
            <a:r>
              <a:rPr lang="da-DK" sz="2000" smtClean="0">
                <a:solidFill>
                  <a:srgbClr val="CE9178"/>
                </a:solidFill>
                <a:latin typeface="Consolas" panose="020B0609020204030204" pitchFamily="49" charset="0"/>
              </a:rPr>
              <a:t>://..."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smtClean="0">
                <a:solidFill>
                  <a:srgbClr val="DCDCAA"/>
                </a:solidFill>
                <a:latin typeface="Consolas" panose="020B0609020204030204" pitchFamily="49" charset="0"/>
              </a:rPr>
              <a:t>	dispatch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 smtClean="0">
                <a:solidFill>
                  <a:srgbClr val="CE9178"/>
                </a:solidFill>
                <a:latin typeface="Consolas" panose="020B0609020204030204" pitchFamily="49" charset="0"/>
              </a:rPr>
              <a:t>'FETCH_DATA</a:t>
            </a:r>
            <a:r>
              <a:rPr lang="da-DK" sz="20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da-DK" sz="2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a-DK" sz="20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with Redux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2308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400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da-DK" sz="240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a-DK" sz="2400" smtClean="0">
                <a:solidFill>
                  <a:srgbClr val="DCDCAA"/>
                </a:solidFill>
                <a:latin typeface="Consolas" panose="020B0609020204030204" pitchFamily="49" charset="0"/>
              </a:rPr>
              <a:t>fetchAsyncData</a:t>
            </a: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 smtClean="0"/>
              <a:t>routing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78097" cy="4351338"/>
          </a:xfrm>
        </p:spPr>
        <p:txBody>
          <a:bodyPr/>
          <a:lstStyle/>
          <a:p>
            <a:r>
              <a:rPr lang="da-DK" smtClean="0"/>
              <a:t>Obviously, we need to be able to have </a:t>
            </a:r>
            <a:r>
              <a:rPr lang="da-DK" u="sng" smtClean="0"/>
              <a:t>navigation</a:t>
            </a:r>
            <a:r>
              <a:rPr lang="da-DK" smtClean="0"/>
              <a:t> in apps beyond the very basic</a:t>
            </a:r>
          </a:p>
          <a:p>
            <a:r>
              <a:rPr lang="da-DK" b="1" smtClean="0"/>
              <a:t>NB</a:t>
            </a:r>
            <a:r>
              <a:rPr lang="da-DK" smtClean="0"/>
              <a:t>: It is – in a sense – a kind of ”pseudo-navigation”, since we are implementing SPAs</a:t>
            </a:r>
          </a:p>
          <a:p>
            <a:r>
              <a:rPr lang="da-DK" smtClean="0"/>
              <a:t>The package </a:t>
            </a:r>
            <a:r>
              <a:rPr lang="da-DK" b="1" smtClean="0"/>
              <a:t>react-router-dom</a:t>
            </a:r>
            <a:r>
              <a:rPr lang="da-DK" smtClean="0"/>
              <a:t> adds a handful of extra navigation-related components to a </a:t>
            </a:r>
            <a:r>
              <a:rPr lang="da-DK" b="1" smtClean="0"/>
              <a:t>React</a:t>
            </a:r>
            <a:r>
              <a:rPr lang="da-DK" smtClean="0"/>
              <a:t> app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5860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React </a:t>
            </a:r>
            <a:r>
              <a:rPr lang="da-DK" b="1" smtClean="0"/>
              <a:t>routing</a:t>
            </a:r>
            <a:endParaRPr lang="da-DK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14563"/>
              </p:ext>
            </p:extLst>
          </p:nvPr>
        </p:nvGraphicFramePr>
        <p:xfrm>
          <a:off x="838200" y="1763811"/>
          <a:ext cx="10134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6914">
                  <a:extLst>
                    <a:ext uri="{9D8B030D-6E8A-4147-A177-3AD203B41FA5}">
                      <a16:colId xmlns:a16="http://schemas.microsoft.com/office/drawing/2014/main" val="249222340"/>
                    </a:ext>
                  </a:extLst>
                </a:gridCol>
                <a:gridCol w="7747686">
                  <a:extLst>
                    <a:ext uri="{9D8B030D-6E8A-4147-A177-3AD203B41FA5}">
                      <a16:colId xmlns:a16="http://schemas.microsoft.com/office/drawing/2014/main" val="239907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&lt;BrowserRouter&gt;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Top-level</a:t>
                      </a:r>
                      <a:r>
                        <a:rPr lang="da-DK" baseline="0" smtClean="0"/>
                        <a:t> component, into which we can wrap the </a:t>
                      </a:r>
                      <a:r>
                        <a:rPr lang="da-DK" b="1" baseline="0" smtClean="0"/>
                        <a:t>&lt;App&gt; </a:t>
                      </a:r>
                      <a:r>
                        <a:rPr lang="da-DK" baseline="0" smtClean="0"/>
                        <a:t>component</a:t>
                      </a:r>
                    </a:p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&lt;Route&gt;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Connects a </a:t>
                      </a:r>
                      <a:r>
                        <a:rPr lang="da-DK" b="1" smtClean="0"/>
                        <a:t>React</a:t>
                      </a:r>
                      <a:r>
                        <a:rPr lang="da-DK" smtClean="0"/>
                        <a:t> component</a:t>
                      </a:r>
                      <a:r>
                        <a:rPr lang="da-DK" baseline="0" smtClean="0"/>
                        <a:t> with a URL, such that when the apps URL is changed, components for which a matching </a:t>
                      </a:r>
                      <a:r>
                        <a:rPr lang="da-DK" b="1" baseline="0" smtClean="0"/>
                        <a:t>&lt;Route&gt; </a:t>
                      </a:r>
                      <a:r>
                        <a:rPr lang="da-DK" baseline="0" smtClean="0"/>
                        <a:t>is found will be rendered.</a:t>
                      </a:r>
                    </a:p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9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&lt;Switch&gt;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Used to wrap a set of </a:t>
                      </a:r>
                      <a:r>
                        <a:rPr lang="da-DK" b="1" smtClean="0"/>
                        <a:t>&lt;Route&gt; </a:t>
                      </a:r>
                      <a:r>
                        <a:rPr lang="da-DK" smtClean="0"/>
                        <a:t>components,</a:t>
                      </a:r>
                      <a:r>
                        <a:rPr lang="da-DK" baseline="0" smtClean="0"/>
                        <a:t> such that only the first </a:t>
                      </a:r>
                      <a:r>
                        <a:rPr lang="da-DK" b="1" baseline="0" smtClean="0"/>
                        <a:t>&lt;Route&gt; </a:t>
                      </a:r>
                      <a:r>
                        <a:rPr lang="da-DK" baseline="0" smtClean="0"/>
                        <a:t>component which matches the apps URL will be rendered.</a:t>
                      </a:r>
                    </a:p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2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&lt;Link&gt;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Provides a ”link” to another area of the application, which is defined by a URL set in the </a:t>
                      </a:r>
                      <a:r>
                        <a:rPr lang="da-DK" b="1" smtClean="0"/>
                        <a:t>to</a:t>
                      </a:r>
                      <a:r>
                        <a:rPr lang="da-DK" smtClean="0"/>
                        <a:t> attribute. When activated, the URL will be matched with all </a:t>
                      </a:r>
                      <a:r>
                        <a:rPr lang="da-DK" b="1" smtClean="0"/>
                        <a:t>&lt;Route&gt; </a:t>
                      </a:r>
                      <a:r>
                        <a:rPr lang="da-DK" smtClean="0"/>
                        <a:t>components, and those </a:t>
                      </a:r>
                      <a:r>
                        <a:rPr lang="da-DK" b="1" smtClean="0"/>
                        <a:t>&lt;Route&gt; </a:t>
                      </a:r>
                      <a:r>
                        <a:rPr lang="da-DK" smtClean="0"/>
                        <a:t>components wich match</a:t>
                      </a:r>
                      <a:r>
                        <a:rPr lang="da-DK" baseline="0" smtClean="0"/>
                        <a:t> are rendered.</a:t>
                      </a:r>
                    </a:p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0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63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3453</Words>
  <Application>Microsoft Office PowerPoint</Application>
  <PresentationFormat>Widescreen</PresentationFormat>
  <Paragraphs>769</Paragraphs>
  <Slides>101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Consolas</vt:lpstr>
      <vt:lpstr>Wingdings</vt:lpstr>
      <vt:lpstr>Office-tema</vt:lpstr>
      <vt:lpstr>React</vt:lpstr>
      <vt:lpstr>React – what is it?</vt:lpstr>
      <vt:lpstr>React – what is it?</vt:lpstr>
      <vt:lpstr>React – what is it?</vt:lpstr>
      <vt:lpstr>React – what is it?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getting started</vt:lpstr>
      <vt:lpstr>React – ”Hello World” (content of index.js)</vt:lpstr>
      <vt:lpstr>React – ”Hello World” (content of index.js)</vt:lpstr>
      <vt:lpstr>React – ”Hello World” (content of index.js)</vt:lpstr>
      <vt:lpstr>React – ”Hello World” (content of index.js)</vt:lpstr>
      <vt:lpstr>React – JSX vs HTML</vt:lpstr>
      <vt:lpstr>React – ”Hello World” (content of index.js)</vt:lpstr>
      <vt:lpstr>React – Components</vt:lpstr>
      <vt:lpstr>React – Components</vt:lpstr>
      <vt:lpstr>PowerPoint-præsentation</vt:lpstr>
      <vt:lpstr>PowerPoint-præsentation</vt:lpstr>
      <vt:lpstr>PowerPoint-præsentation</vt:lpstr>
      <vt:lpstr>React – example</vt:lpstr>
      <vt:lpstr>React – example</vt:lpstr>
      <vt:lpstr>React – Components</vt:lpstr>
      <vt:lpstr>React – Components</vt:lpstr>
      <vt:lpstr>React – example</vt:lpstr>
      <vt:lpstr>React – example</vt:lpstr>
      <vt:lpstr>React – Components</vt:lpstr>
      <vt:lpstr>React – example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example</vt:lpstr>
      <vt:lpstr>React – Components</vt:lpstr>
      <vt:lpstr>React – Components</vt:lpstr>
      <vt:lpstr>React – Components</vt:lpstr>
      <vt:lpstr>React – Components</vt:lpstr>
      <vt:lpstr>React – Components</vt:lpstr>
      <vt:lpstr>React – UI and Events</vt:lpstr>
      <vt:lpstr>Redux</vt:lpstr>
      <vt:lpstr>Redux – what is it…?</vt:lpstr>
      <vt:lpstr>Redux – what is it…?</vt:lpstr>
      <vt:lpstr>PowerPoint-præsentation</vt:lpstr>
      <vt:lpstr>PowerPoint-præsentation</vt:lpstr>
      <vt:lpstr>Redux – Action</vt:lpstr>
      <vt:lpstr>Redux – Action</vt:lpstr>
      <vt:lpstr>Redux – Action Creator</vt:lpstr>
      <vt:lpstr>Redux – Action Creator</vt:lpstr>
      <vt:lpstr>Redux – Reducer</vt:lpstr>
      <vt:lpstr>Redux – Reducer</vt:lpstr>
      <vt:lpstr>Redux – Action Creator</vt:lpstr>
      <vt:lpstr>Redux – Setup</vt:lpstr>
      <vt:lpstr>Redux – Action Creator</vt:lpstr>
      <vt:lpstr>Redux – using the state</vt:lpstr>
      <vt:lpstr>Redux – Action Creator</vt:lpstr>
      <vt:lpstr>Redux – connecting the dots…</vt:lpstr>
      <vt:lpstr>Redux – connecting the dots…</vt:lpstr>
      <vt:lpstr>Redux – connecting the dots…</vt:lpstr>
      <vt:lpstr>Redux – Action Creator</vt:lpstr>
      <vt:lpstr>Redux – connecting the dots…</vt:lpstr>
      <vt:lpstr>Redux – Action Creator</vt:lpstr>
      <vt:lpstr>PowerPoint-præsentation</vt:lpstr>
      <vt:lpstr>PowerPoint-præsentation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</vt:lpstr>
      <vt:lpstr>React with Redux (and thunk)</vt:lpstr>
      <vt:lpstr>React with Redux</vt:lpstr>
      <vt:lpstr>React with Redux (and thunk)</vt:lpstr>
      <vt:lpstr>React with Redux (and thunk)</vt:lpstr>
      <vt:lpstr>React with Redux</vt:lpstr>
      <vt:lpstr>React with Redux</vt:lpstr>
      <vt:lpstr>React with Redux</vt:lpstr>
      <vt:lpstr>React routing</vt:lpstr>
      <vt:lpstr>React routing</vt:lpstr>
      <vt:lpstr>React routing</vt:lpstr>
      <vt:lpstr>React routing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211</cp:revision>
  <dcterms:created xsi:type="dcterms:W3CDTF">2018-12-07T10:20:59Z</dcterms:created>
  <dcterms:modified xsi:type="dcterms:W3CDTF">2019-03-20T19:51:22Z</dcterms:modified>
</cp:coreProperties>
</file>