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29" r:id="rId3"/>
    <p:sldId id="262" r:id="rId4"/>
    <p:sldId id="428" r:id="rId5"/>
    <p:sldId id="430" r:id="rId6"/>
    <p:sldId id="328" r:id="rId7"/>
    <p:sldId id="329" r:id="rId8"/>
    <p:sldId id="331" r:id="rId9"/>
    <p:sldId id="332" r:id="rId10"/>
    <p:sldId id="431" r:id="rId11"/>
    <p:sldId id="333" r:id="rId12"/>
    <p:sldId id="334" r:id="rId13"/>
    <p:sldId id="335" r:id="rId14"/>
    <p:sldId id="336" r:id="rId15"/>
    <p:sldId id="337" r:id="rId16"/>
    <p:sldId id="432" r:id="rId17"/>
    <p:sldId id="433" r:id="rId18"/>
    <p:sldId id="434" r:id="rId19"/>
    <p:sldId id="435" r:id="rId20"/>
    <p:sldId id="436" r:id="rId21"/>
    <p:sldId id="437" r:id="rId22"/>
    <p:sldId id="462" r:id="rId23"/>
    <p:sldId id="438" r:id="rId24"/>
    <p:sldId id="439" r:id="rId25"/>
    <p:sldId id="440" r:id="rId26"/>
    <p:sldId id="441" r:id="rId27"/>
    <p:sldId id="442" r:id="rId28"/>
    <p:sldId id="443" r:id="rId29"/>
    <p:sldId id="444" r:id="rId30"/>
    <p:sldId id="445" r:id="rId31"/>
    <p:sldId id="446" r:id="rId32"/>
    <p:sldId id="447" r:id="rId33"/>
    <p:sldId id="448" r:id="rId34"/>
    <p:sldId id="449" r:id="rId35"/>
    <p:sldId id="450" r:id="rId36"/>
    <p:sldId id="452" r:id="rId37"/>
    <p:sldId id="451" r:id="rId38"/>
    <p:sldId id="453" r:id="rId39"/>
    <p:sldId id="454" r:id="rId40"/>
    <p:sldId id="455" r:id="rId41"/>
    <p:sldId id="456" r:id="rId42"/>
    <p:sldId id="457" r:id="rId43"/>
    <p:sldId id="458" r:id="rId44"/>
    <p:sldId id="461" r:id="rId45"/>
    <p:sldId id="459" r:id="rId46"/>
    <p:sldId id="460" r:id="rId47"/>
    <p:sldId id="474" r:id="rId48"/>
    <p:sldId id="475" r:id="rId49"/>
    <p:sldId id="476" r:id="rId50"/>
    <p:sldId id="477" r:id="rId51"/>
    <p:sldId id="463" r:id="rId52"/>
    <p:sldId id="464" r:id="rId53"/>
    <p:sldId id="465" r:id="rId54"/>
    <p:sldId id="466" r:id="rId55"/>
    <p:sldId id="467" r:id="rId56"/>
    <p:sldId id="468" r:id="rId57"/>
    <p:sldId id="470" r:id="rId58"/>
    <p:sldId id="471" r:id="rId59"/>
    <p:sldId id="469" r:id="rId60"/>
    <p:sldId id="472" r:id="rId61"/>
    <p:sldId id="473" r:id="rId62"/>
    <p:sldId id="478" r:id="rId63"/>
    <p:sldId id="479" r:id="rId64"/>
    <p:sldId id="480" r:id="rId65"/>
    <p:sldId id="481" r:id="rId66"/>
    <p:sldId id="482" r:id="rId67"/>
    <p:sldId id="483" r:id="rId68"/>
    <p:sldId id="484" r:id="rId69"/>
    <p:sldId id="485" r:id="rId70"/>
    <p:sldId id="486" r:id="rId71"/>
    <p:sldId id="487" r:id="rId7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0" autoAdjust="0"/>
  </p:normalViewPr>
  <p:slideViewPr>
    <p:cSldViewPr snapToGrid="0">
      <p:cViewPr varScale="1">
        <p:scale>
          <a:sx n="155" d="100"/>
          <a:sy n="155" d="100"/>
        </p:scale>
        <p:origin x="4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10-04-2019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054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10-04-2019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318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10-04-2019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924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10-04-2019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498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10-04-2019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394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10-04-2019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845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10-04-2019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905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10-04-2019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251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10-04-2019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600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10-04-2019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307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10-04-2019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433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27E70-C461-477F-BF52-CFCF7D612977}" type="datetimeFigureOut">
              <a:rPr lang="da-DK" smtClean="0"/>
              <a:t>10-04-2019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523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3256006"/>
          </a:xfrm>
        </p:spPr>
        <p:txBody>
          <a:bodyPr>
            <a:noAutofit/>
          </a:bodyPr>
          <a:lstStyle/>
          <a:p>
            <a:r>
              <a:rPr lang="da-DK" sz="9600" b="1" smtClean="0"/>
              <a:t>Angular</a:t>
            </a:r>
            <a:endParaRPr lang="da-DK" sz="96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368114"/>
            <a:ext cx="9144000" cy="1223318"/>
          </a:xfrm>
        </p:spPr>
        <p:txBody>
          <a:bodyPr>
            <a:normAutofit/>
          </a:bodyPr>
          <a:lstStyle/>
          <a:p>
            <a:r>
              <a:rPr lang="da-DK" sz="4800" i="1" smtClean="0">
                <a:solidFill>
                  <a:schemeClr val="accent6">
                    <a:lumMod val="75000"/>
                  </a:schemeClr>
                </a:solidFill>
              </a:rPr>
              <a:t>(version 7)</a:t>
            </a:r>
            <a:endParaRPr lang="da-DK" sz="4800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0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679091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/src</a:t>
            </a:r>
            <a:r>
              <a:rPr lang="da-DK" sz="3200" smtClean="0"/>
              <a:t> folder expanded.</a:t>
            </a:r>
          </a:p>
          <a:p>
            <a:r>
              <a:rPr lang="da-DK" sz="3200" b="1" smtClean="0"/>
              <a:t>/src/app </a:t>
            </a:r>
            <a:r>
              <a:rPr lang="da-DK" sz="3200" smtClean="0"/>
              <a:t>folder expanded</a:t>
            </a:r>
          </a:p>
          <a:p>
            <a:r>
              <a:rPr lang="da-DK" sz="3200" smtClean="0"/>
              <a:t>We are (almost) only interested in the files in the </a:t>
            </a:r>
            <a:r>
              <a:rPr lang="da-DK" sz="3200" b="1" smtClean="0"/>
              <a:t>/src/app</a:t>
            </a:r>
            <a:r>
              <a:rPr lang="da-DK" sz="3200" smtClean="0"/>
              <a:t> folder</a:t>
            </a:r>
          </a:p>
          <a:p>
            <a:endParaRPr lang="da-DK" sz="3200" smtClean="0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274" y="945290"/>
            <a:ext cx="5111709" cy="487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1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4666735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Open a terminal window (make sure you are in the app folder)</a:t>
            </a:r>
          </a:p>
          <a:p>
            <a:r>
              <a:rPr lang="da-DK" sz="3200" smtClean="0"/>
              <a:t>Then enter:</a:t>
            </a:r>
          </a:p>
          <a:p>
            <a:r>
              <a:rPr lang="da-DK" sz="3200" b="1">
                <a:solidFill>
                  <a:srgbClr val="00B0F0"/>
                </a:solidFill>
              </a:rPr>
              <a:t>&gt; </a:t>
            </a:r>
            <a:r>
              <a:rPr lang="da-DK" sz="3200" b="1" smtClean="0">
                <a:solidFill>
                  <a:srgbClr val="00B0F0"/>
                </a:solidFill>
              </a:rPr>
              <a:t>ng serve -o</a:t>
            </a:r>
            <a:endParaRPr lang="da-DK" sz="3200" b="1" i="1">
              <a:solidFill>
                <a:srgbClr val="00B0F0"/>
              </a:solidFill>
            </a:endParaRPr>
          </a:p>
          <a:p>
            <a:r>
              <a:rPr lang="da-DK" sz="3200" smtClean="0"/>
              <a:t>Wait a while (again…)</a:t>
            </a:r>
          </a:p>
          <a:p>
            <a:r>
              <a:rPr lang="da-DK" sz="3200" smtClean="0"/>
              <a:t>You should see two things…</a:t>
            </a: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274" y="945290"/>
            <a:ext cx="5111709" cy="487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0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getting started</a:t>
            </a:r>
            <a:endParaRPr lang="da-DK" b="1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200" y="1825625"/>
            <a:ext cx="3925330" cy="639548"/>
          </a:xfrm>
        </p:spPr>
        <p:txBody>
          <a:bodyPr/>
          <a:lstStyle/>
          <a:p>
            <a:pPr marL="0" indent="0">
              <a:buNone/>
            </a:pPr>
            <a:r>
              <a:rPr lang="da-DK" smtClean="0"/>
              <a:t>In terminal window</a:t>
            </a:r>
            <a:endParaRPr lang="da-DK"/>
          </a:p>
        </p:txBody>
      </p:sp>
      <p:sp>
        <p:nvSpPr>
          <p:cNvPr id="6" name="Pladsholder til indhold 3"/>
          <p:cNvSpPr txBox="1">
            <a:spLocks/>
          </p:cNvSpPr>
          <p:nvPr/>
        </p:nvSpPr>
        <p:spPr>
          <a:xfrm>
            <a:off x="8336691" y="1825625"/>
            <a:ext cx="1783493" cy="639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mtClean="0"/>
              <a:t>In browser</a:t>
            </a:r>
            <a:endParaRPr lang="da-DK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609" y="2826189"/>
            <a:ext cx="2570440" cy="3571145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02" y="3294540"/>
            <a:ext cx="7213772" cy="20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9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20694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”development server” has been started by the tool, which now runs the </a:t>
            </a:r>
            <a:r>
              <a:rPr lang="da-DK" sz="3200" b="1" smtClean="0"/>
              <a:t>Angular</a:t>
            </a:r>
            <a:r>
              <a:rPr lang="da-DK" sz="3200" smtClean="0"/>
              <a:t> app</a:t>
            </a:r>
          </a:p>
          <a:p>
            <a:r>
              <a:rPr lang="da-DK" sz="3200" smtClean="0"/>
              <a:t>App is shown in browser, at </a:t>
            </a:r>
            <a:r>
              <a:rPr lang="da-DK" sz="3200" b="1" smtClean="0"/>
              <a:t>localhost:4200</a:t>
            </a:r>
          </a:p>
          <a:p>
            <a:r>
              <a:rPr lang="da-DK" sz="3200" smtClean="0"/>
              <a:t>Whenever you make </a:t>
            </a:r>
            <a:r>
              <a:rPr lang="da-DK" sz="3200" u="sng" smtClean="0"/>
              <a:t>updates</a:t>
            </a:r>
            <a:r>
              <a:rPr lang="da-DK" sz="3200" smtClean="0"/>
              <a:t> to the app, the app is reloaded into the browser!</a:t>
            </a:r>
          </a:p>
          <a:p>
            <a:r>
              <a:rPr lang="da-DK" sz="3200" smtClean="0"/>
              <a:t>Development server is shut down with </a:t>
            </a:r>
            <a:r>
              <a:rPr lang="da-DK" sz="3200" b="1" smtClean="0"/>
              <a:t>Ctrl + C</a:t>
            </a:r>
            <a:r>
              <a:rPr lang="da-DK" sz="3200" smtClean="0"/>
              <a:t> in terminal window</a:t>
            </a:r>
          </a:p>
        </p:txBody>
      </p:sp>
    </p:spTree>
    <p:extLst>
      <p:ext uri="{BB962C8B-B14F-4D97-AF65-F5344CB8AC3E}">
        <p14:creationId xmlns:p14="http://schemas.microsoft.com/office/powerpoint/2010/main" val="88450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637639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Initially, the application contains one component; the </a:t>
            </a:r>
            <a:r>
              <a:rPr lang="da-DK" sz="3200" b="1" smtClean="0"/>
              <a:t>App</a:t>
            </a:r>
            <a:r>
              <a:rPr lang="da-DK" sz="3200" smtClean="0"/>
              <a:t> component</a:t>
            </a:r>
          </a:p>
          <a:p>
            <a:pPr lvl="1"/>
            <a:r>
              <a:rPr lang="da-DK" sz="2800" smtClean="0"/>
              <a:t>.</a:t>
            </a:r>
            <a:r>
              <a:rPr lang="da-DK" sz="2800" b="1" smtClean="0"/>
              <a:t>css</a:t>
            </a:r>
            <a:r>
              <a:rPr lang="da-DK" sz="2800" smtClean="0"/>
              <a:t>: Component styling (initially empty)</a:t>
            </a:r>
          </a:p>
          <a:p>
            <a:pPr lvl="1"/>
            <a:r>
              <a:rPr lang="da-DK" sz="2800" smtClean="0"/>
              <a:t>.</a:t>
            </a:r>
            <a:r>
              <a:rPr lang="da-DK" sz="2800" b="1" smtClean="0"/>
              <a:t>html</a:t>
            </a:r>
            <a:r>
              <a:rPr lang="da-DK" sz="2800" smtClean="0"/>
              <a:t>: Component layout template (contains default code, can be cleared)</a:t>
            </a:r>
          </a:p>
          <a:p>
            <a:pPr lvl="1"/>
            <a:r>
              <a:rPr lang="da-DK" sz="2800" b="1" smtClean="0"/>
              <a:t>spec.ts</a:t>
            </a:r>
            <a:r>
              <a:rPr lang="da-DK" sz="2800" smtClean="0"/>
              <a:t>. For testing; we will </a:t>
            </a:r>
            <a:r>
              <a:rPr lang="da-DK" sz="2800" u="sng" smtClean="0"/>
              <a:t>not</a:t>
            </a:r>
            <a:r>
              <a:rPr lang="da-DK" sz="2800" smtClean="0"/>
              <a:t> use this file in our components.</a:t>
            </a:r>
          </a:p>
          <a:p>
            <a:pPr lvl="1"/>
            <a:r>
              <a:rPr lang="da-DK" sz="2800" smtClean="0"/>
              <a:t>.</a:t>
            </a:r>
            <a:r>
              <a:rPr lang="da-DK" sz="2800" b="1" smtClean="0"/>
              <a:t>ts</a:t>
            </a:r>
            <a:r>
              <a:rPr lang="da-DK" sz="2800" smtClean="0"/>
              <a:t>: Component data/logic, in the form of a TypeScript class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908" y="1690688"/>
            <a:ext cx="4330075" cy="412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initial content of </a:t>
            </a:r>
            <a:r>
              <a:rPr lang="da-DK" b="1" i="1" smtClean="0"/>
              <a:t>app.component.ts</a:t>
            </a:r>
            <a:endParaRPr lang="da-DK" b="1" i="1"/>
          </a:p>
        </p:txBody>
      </p:sp>
      <p:sp>
        <p:nvSpPr>
          <p:cNvPr id="4" name="Tekstfelt 3"/>
          <p:cNvSpPr txBox="1"/>
          <p:nvPr/>
        </p:nvSpPr>
        <p:spPr>
          <a:xfrm>
            <a:off x="1023551" y="1999607"/>
            <a:ext cx="9646508" cy="35855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da-DK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da-DK" smtClean="0">
                <a:solidFill>
                  <a:srgbClr val="9CDCFE"/>
                </a:solidFill>
                <a:latin typeface="Consolas" panose="020B0609020204030204" pitchFamily="49" charset="0"/>
              </a:rPr>
              <a:t>	selector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'app-root'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a-DK" smtClean="0">
                <a:solidFill>
                  <a:srgbClr val="9CDCFE"/>
                </a:solidFill>
                <a:latin typeface="Consolas" panose="020B0609020204030204" pitchFamily="49" charset="0"/>
              </a:rPr>
              <a:t>	templateUrl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'./app.component.html'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a-DK" smtClean="0">
                <a:solidFill>
                  <a:srgbClr val="9CDCFE"/>
                </a:solidFill>
                <a:latin typeface="Consolas" panose="020B0609020204030204" pitchFamily="49" charset="0"/>
              </a:rPr>
              <a:t>	styleUrls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'./app.component.css'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4EC9B0"/>
                </a:solidFill>
                <a:latin typeface="Consolas" panose="020B0609020204030204" pitchFamily="49" charset="0"/>
              </a:rPr>
              <a:t>AppComponent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a-DK" smtClean="0">
                <a:solidFill>
                  <a:srgbClr val="9CDCFE"/>
                </a:solidFill>
                <a:latin typeface="Consolas" panose="020B0609020204030204" pitchFamily="49" charset="0"/>
              </a:rPr>
              <a:t>	title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'firstApp'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1100"/>
          </a:p>
          <a:p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82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5531709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The </a:t>
            </a:r>
            <a:r>
              <a:rPr lang="da-DK" sz="3200" b="1" smtClean="0"/>
              <a:t>@Component </a:t>
            </a:r>
            <a:r>
              <a:rPr lang="da-DK" sz="3200" smtClean="0"/>
              <a:t>part is </a:t>
            </a:r>
            <a:r>
              <a:rPr lang="da-DK" sz="3200" u="sng" smtClean="0"/>
              <a:t>metadata</a:t>
            </a:r>
            <a:r>
              <a:rPr lang="da-DK" sz="3200" smtClean="0"/>
              <a:t> for the component</a:t>
            </a:r>
          </a:p>
          <a:p>
            <a:r>
              <a:rPr lang="da-DK" sz="3200" smtClean="0"/>
              <a:t>Called a </a:t>
            </a:r>
            <a:r>
              <a:rPr lang="da-DK" sz="3200" b="1" smtClean="0"/>
              <a:t>decorator</a:t>
            </a:r>
          </a:p>
          <a:p>
            <a:pPr lvl="1"/>
            <a:r>
              <a:rPr lang="da-DK" sz="2800" b="1" smtClean="0"/>
              <a:t>Selector</a:t>
            </a:r>
            <a:r>
              <a:rPr lang="da-DK" sz="2800" smtClean="0"/>
              <a:t>: the tag by which we can use the component</a:t>
            </a:r>
          </a:p>
          <a:p>
            <a:pPr lvl="1"/>
            <a:r>
              <a:rPr lang="da-DK" sz="2800" b="1" smtClean="0"/>
              <a:t>templateURLs</a:t>
            </a:r>
            <a:r>
              <a:rPr lang="da-DK" sz="2800" smtClean="0"/>
              <a:t> + </a:t>
            </a:r>
            <a:r>
              <a:rPr lang="da-DK" sz="2800" b="1" smtClean="0"/>
              <a:t>styleURLs</a:t>
            </a:r>
            <a:r>
              <a:rPr lang="da-DK" sz="2800" smtClean="0"/>
              <a:t>: references to component template and style definitions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6765324" y="2283812"/>
            <a:ext cx="5325761" cy="32470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	selector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'app-root'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	templateUrl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'./app.component.html'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	styleUrls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'./app.component.css'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4EC9B0"/>
                </a:solidFill>
                <a:latin typeface="Consolas" panose="020B0609020204030204" pitchFamily="49" charset="0"/>
              </a:rPr>
              <a:t>AppComponent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	title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'firstApp'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1100"/>
          </a:p>
          <a:p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7729153" y="3027405"/>
            <a:ext cx="2477530" cy="339811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444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content of </a:t>
            </a:r>
            <a:r>
              <a:rPr lang="da-DK" b="1" i="1" smtClean="0"/>
              <a:t>index.html</a:t>
            </a:r>
            <a:endParaRPr lang="da-DK" b="1" i="1"/>
          </a:p>
        </p:txBody>
      </p:sp>
      <p:sp>
        <p:nvSpPr>
          <p:cNvPr id="4" name="Tekstfelt 3"/>
          <p:cNvSpPr txBox="1"/>
          <p:nvPr/>
        </p:nvSpPr>
        <p:spPr>
          <a:xfrm>
            <a:off x="1023551" y="1999607"/>
            <a:ext cx="9646508" cy="34624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da-DK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"en"</a:t>
            </a:r>
            <a:r>
              <a:rPr lang="da-DK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   &lt;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600" smtClean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   &lt;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FirstApp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   &lt;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base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600" smtClean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600" smtClean="0">
                <a:solidFill>
                  <a:srgbClr val="CE9178"/>
                </a:solidFill>
                <a:latin typeface="Consolas" panose="020B0609020204030204" pitchFamily="49" charset="0"/>
              </a:rPr>
              <a:t>"viewport"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600" smtClean="0">
                <a:solidFill>
                  <a:srgbClr val="CE9178"/>
                </a:solidFill>
                <a:latin typeface="Consolas" panose="020B0609020204030204" pitchFamily="49" charset="0"/>
              </a:rPr>
              <a:t>"width=device-width, initial-scale=1"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   &lt;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link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rel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600" smtClean="0">
                <a:solidFill>
                  <a:srgbClr val="CE9178"/>
                </a:solidFill>
                <a:latin typeface="Consolas" panose="020B0609020204030204" pitchFamily="49" charset="0"/>
              </a:rPr>
              <a:t>"icon"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600" smtClean="0">
                <a:solidFill>
                  <a:srgbClr val="CE9178"/>
                </a:solidFill>
                <a:latin typeface="Consolas" panose="020B0609020204030204" pitchFamily="49" charset="0"/>
              </a:rPr>
              <a:t>"image/x-icon"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600" smtClean="0">
                <a:solidFill>
                  <a:srgbClr val="CE9178"/>
                </a:solidFill>
                <a:latin typeface="Consolas" panose="020B0609020204030204" pitchFamily="49" charset="0"/>
              </a:rPr>
              <a:t>"favicon.ico"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   &lt;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app-root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app-root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da-DK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da-DK" sz="1100"/>
          </a:p>
        </p:txBody>
      </p:sp>
      <p:sp>
        <p:nvSpPr>
          <p:cNvPr id="3" name="Afrundet rektangel 2"/>
          <p:cNvSpPr/>
          <p:nvPr/>
        </p:nvSpPr>
        <p:spPr>
          <a:xfrm>
            <a:off x="1359244" y="4460789"/>
            <a:ext cx="2477530" cy="339811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125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content of </a:t>
            </a:r>
            <a:r>
              <a:rPr lang="da-DK" b="1" i="1" smtClean="0"/>
              <a:t>app.modules.ts</a:t>
            </a:r>
            <a:endParaRPr lang="da-DK" b="1" i="1"/>
          </a:p>
        </p:txBody>
      </p:sp>
      <p:sp>
        <p:nvSpPr>
          <p:cNvPr id="4" name="Tekstfelt 3"/>
          <p:cNvSpPr txBox="1"/>
          <p:nvPr/>
        </p:nvSpPr>
        <p:spPr>
          <a:xfrm>
            <a:off x="1023551" y="1999607"/>
            <a:ext cx="9646508" cy="370870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z="1400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'@angular/platform-browser'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NgModule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'./app.component'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NgModule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declarations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  AppComponent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 ],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imports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  BrowserModule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 ],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providers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[],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bootstrap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</a:p>
          <a:p>
            <a:endParaRPr lang="da-DK" sz="1100"/>
          </a:p>
        </p:txBody>
      </p:sp>
      <p:sp>
        <p:nvSpPr>
          <p:cNvPr id="3" name="Afrundet rektangel 2"/>
          <p:cNvSpPr/>
          <p:nvPr/>
        </p:nvSpPr>
        <p:spPr>
          <a:xfrm>
            <a:off x="1229497" y="3317790"/>
            <a:ext cx="1637271" cy="667264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1229497" y="4782065"/>
            <a:ext cx="2588741" cy="308919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345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content of </a:t>
            </a:r>
            <a:r>
              <a:rPr lang="da-DK" b="1" i="1" smtClean="0"/>
              <a:t>main.ts</a:t>
            </a:r>
            <a:endParaRPr lang="da-DK" b="1" i="1"/>
          </a:p>
        </p:txBody>
      </p:sp>
      <p:sp>
        <p:nvSpPr>
          <p:cNvPr id="4" name="Tekstfelt 3"/>
          <p:cNvSpPr txBox="1"/>
          <p:nvPr/>
        </p:nvSpPr>
        <p:spPr>
          <a:xfrm>
            <a:off x="1023551" y="1999607"/>
            <a:ext cx="9646508" cy="32932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enableProdMode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platformBrowserDynamic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'@angular/platform-browser-dynamic'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AppModule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'./app/app.module'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environment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'./environments/environment'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environment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production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enableProdMode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platformBrowserDynamic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bootstrapModule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AppModule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endParaRPr lang="da-DK" sz="1600"/>
          </a:p>
        </p:txBody>
      </p:sp>
      <p:sp>
        <p:nvSpPr>
          <p:cNvPr id="3" name="Afrundet rektangel 2"/>
          <p:cNvSpPr/>
          <p:nvPr/>
        </p:nvSpPr>
        <p:spPr>
          <a:xfrm>
            <a:off x="1023551" y="2749379"/>
            <a:ext cx="5130113" cy="327454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1023551" y="4473146"/>
            <a:ext cx="5846806" cy="308919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968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Credits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478795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Many of the illustrations are taken from Henrik Høltzer’s ”Angular PIXI-book”</a:t>
            </a:r>
          </a:p>
        </p:txBody>
      </p:sp>
    </p:spTree>
    <p:extLst>
      <p:ext uri="{BB962C8B-B14F-4D97-AF65-F5344CB8AC3E}">
        <p14:creationId xmlns:p14="http://schemas.microsoft.com/office/powerpoint/2010/main" val="4535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46733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Starting an App:</a:t>
            </a:r>
          </a:p>
          <a:p>
            <a:pPr lvl="1"/>
            <a:r>
              <a:rPr lang="da-DK" sz="2800" b="1" smtClean="0"/>
              <a:t>index.html</a:t>
            </a:r>
            <a:r>
              <a:rPr lang="da-DK" sz="2800" smtClean="0"/>
              <a:t> is served (as usual)</a:t>
            </a:r>
          </a:p>
          <a:p>
            <a:pPr lvl="1"/>
            <a:r>
              <a:rPr lang="da-DK" sz="2800" smtClean="0"/>
              <a:t>Will contain several .js imports, so js code is executed</a:t>
            </a:r>
          </a:p>
          <a:p>
            <a:pPr lvl="1"/>
            <a:r>
              <a:rPr lang="da-DK" sz="2800" smtClean="0"/>
              <a:t>Thereby, the code in </a:t>
            </a:r>
            <a:r>
              <a:rPr lang="da-DK" sz="2800" b="1" smtClean="0"/>
              <a:t>main.js</a:t>
            </a:r>
            <a:r>
              <a:rPr lang="da-DK" sz="2800" smtClean="0"/>
              <a:t> is executed</a:t>
            </a:r>
          </a:p>
          <a:p>
            <a:pPr lvl="1"/>
            <a:r>
              <a:rPr lang="da-DK" sz="2800" smtClean="0"/>
              <a:t>App is ”bootstrapped” with </a:t>
            </a:r>
            <a:r>
              <a:rPr lang="da-DK" sz="2800" b="1" smtClean="0"/>
              <a:t>AppComponent</a:t>
            </a:r>
            <a:r>
              <a:rPr lang="da-DK" sz="2800" smtClean="0"/>
              <a:t> as parameter</a:t>
            </a:r>
          </a:p>
          <a:p>
            <a:pPr lvl="1"/>
            <a:r>
              <a:rPr lang="da-DK" sz="2800" smtClean="0"/>
              <a:t>Selector for </a:t>
            </a:r>
            <a:r>
              <a:rPr lang="da-DK" sz="2800" b="1" smtClean="0"/>
              <a:t>AppComponent</a:t>
            </a:r>
            <a:r>
              <a:rPr lang="da-DK" sz="2800" smtClean="0"/>
              <a:t> is targeted with </a:t>
            </a:r>
            <a:r>
              <a:rPr lang="da-DK" sz="2800" b="1" smtClean="0"/>
              <a:t>&lt;app-root&gt;</a:t>
            </a:r>
          </a:p>
          <a:p>
            <a:pPr lvl="1"/>
            <a:r>
              <a:rPr lang="da-DK" sz="2800" b="1"/>
              <a:t>&lt;app-root&gt; </a:t>
            </a:r>
            <a:r>
              <a:rPr lang="da-DK" sz="2800" smtClean="0"/>
              <a:t>is replaced with content from the component template.</a:t>
            </a:r>
            <a:endParaRPr lang="da-DK" smtClean="0"/>
          </a:p>
          <a:p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102728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7261655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We rarely – if ever – need to go into</a:t>
            </a:r>
          </a:p>
          <a:p>
            <a:pPr lvl="1"/>
            <a:r>
              <a:rPr lang="da-DK" sz="2800" b="1" smtClean="0"/>
              <a:t>index.html</a:t>
            </a:r>
          </a:p>
          <a:p>
            <a:pPr lvl="1"/>
            <a:r>
              <a:rPr lang="da-DK" sz="2800" b="1" smtClean="0"/>
              <a:t>main.ts</a:t>
            </a:r>
          </a:p>
          <a:p>
            <a:r>
              <a:rPr lang="da-DK" sz="3200" smtClean="0"/>
              <a:t>We may at times need to go into</a:t>
            </a:r>
          </a:p>
          <a:p>
            <a:pPr lvl="1"/>
            <a:r>
              <a:rPr lang="da-DK" sz="2800" b="1" smtClean="0"/>
              <a:t>app.modules.ts</a:t>
            </a:r>
          </a:p>
          <a:p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408549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using Bootstrap for styling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467336" cy="2974975"/>
          </a:xfrm>
        </p:spPr>
        <p:txBody>
          <a:bodyPr>
            <a:normAutofit/>
          </a:bodyPr>
          <a:lstStyle/>
          <a:p>
            <a:r>
              <a:rPr lang="da-DK" sz="3200" smtClean="0"/>
              <a:t>Install </a:t>
            </a:r>
            <a:r>
              <a:rPr lang="da-DK" sz="3200" b="1" smtClean="0"/>
              <a:t>Bootstrap</a:t>
            </a:r>
            <a:r>
              <a:rPr lang="da-DK" sz="3200" smtClean="0"/>
              <a:t> in the application project as usual:</a:t>
            </a:r>
          </a:p>
          <a:p>
            <a:pPr lvl="1"/>
            <a:r>
              <a:rPr lang="da-DK" sz="2800" smtClean="0"/>
              <a:t>Open terminal window, go to app project folder</a:t>
            </a:r>
          </a:p>
          <a:p>
            <a:pPr lvl="1"/>
            <a:r>
              <a:rPr lang="da-DK" sz="2800"/>
              <a:t>R</a:t>
            </a:r>
            <a:r>
              <a:rPr lang="da-DK" sz="2800" smtClean="0"/>
              <a:t>un </a:t>
            </a:r>
            <a:r>
              <a:rPr lang="da-DK" sz="2800" b="1">
                <a:solidFill>
                  <a:srgbClr val="00B0F0"/>
                </a:solidFill>
              </a:rPr>
              <a:t>&gt; </a:t>
            </a:r>
            <a:r>
              <a:rPr lang="da-DK" sz="2800" b="1" smtClean="0">
                <a:solidFill>
                  <a:srgbClr val="00B0F0"/>
                </a:solidFill>
              </a:rPr>
              <a:t>npm install bootstrap jquery popper</a:t>
            </a:r>
            <a:endParaRPr lang="da-DK" sz="2800" smtClean="0"/>
          </a:p>
          <a:p>
            <a:r>
              <a:rPr lang="da-DK" sz="3200" smtClean="0"/>
              <a:t>Slightly tricky part:</a:t>
            </a:r>
          </a:p>
          <a:p>
            <a:pPr lvl="1"/>
            <a:r>
              <a:rPr lang="da-DK" sz="2800" smtClean="0"/>
              <a:t>Open the file </a:t>
            </a:r>
            <a:r>
              <a:rPr lang="da-DK" sz="2800" b="1" smtClean="0"/>
              <a:t>angular.json</a:t>
            </a:r>
            <a:r>
              <a:rPr lang="da-DK" sz="2800" smtClean="0"/>
              <a:t> at the root level</a:t>
            </a:r>
          </a:p>
          <a:p>
            <a:pPr lvl="1"/>
            <a:r>
              <a:rPr lang="da-DK" sz="2800" smtClean="0"/>
              <a:t>Around line 25-27, do this change (</a:t>
            </a:r>
            <a:r>
              <a:rPr lang="da-DK" sz="2800" u="sng" smtClean="0"/>
              <a:t>exactly</a:t>
            </a:r>
            <a:r>
              <a:rPr lang="da-DK" sz="2800" smtClean="0"/>
              <a:t> as below):</a:t>
            </a:r>
          </a:p>
          <a:p>
            <a:endParaRPr lang="da-DK" sz="2800" smtClean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139" y="5190738"/>
            <a:ext cx="6581775" cy="962025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15" y="5190738"/>
            <a:ext cx="3277795" cy="666365"/>
          </a:xfrm>
          <a:prstGeom prst="rect">
            <a:avLst/>
          </a:prstGeom>
        </p:spPr>
      </p:pic>
      <p:sp>
        <p:nvSpPr>
          <p:cNvPr id="6" name="Højrepil 5"/>
          <p:cNvSpPr/>
          <p:nvPr/>
        </p:nvSpPr>
        <p:spPr>
          <a:xfrm>
            <a:off x="4399005" y="5369011"/>
            <a:ext cx="729049" cy="488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383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creating a new component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529120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We can create components ”manually”, BUT…</a:t>
            </a:r>
          </a:p>
          <a:p>
            <a:r>
              <a:rPr lang="da-DK" sz="3200" smtClean="0"/>
              <a:t>…MUCH easier to use tool!</a:t>
            </a:r>
          </a:p>
          <a:p>
            <a:r>
              <a:rPr lang="da-DK" sz="3200" smtClean="0"/>
              <a:t>For creating a new component named </a:t>
            </a:r>
            <a:r>
              <a:rPr lang="da-DK" sz="3200" b="1" smtClean="0"/>
              <a:t>FirstComp</a:t>
            </a:r>
            <a:r>
              <a:rPr lang="da-DK" sz="3200" smtClean="0"/>
              <a:t>, run the command </a:t>
            </a:r>
            <a:r>
              <a:rPr lang="da-DK" sz="3200" b="1" smtClean="0">
                <a:solidFill>
                  <a:srgbClr val="00B0F0"/>
                </a:solidFill>
              </a:rPr>
              <a:t>&gt; </a:t>
            </a:r>
            <a:r>
              <a:rPr lang="da-DK" sz="3200" b="1">
                <a:solidFill>
                  <a:srgbClr val="00B0F0"/>
                </a:solidFill>
              </a:rPr>
              <a:t>ng </a:t>
            </a:r>
            <a:r>
              <a:rPr lang="da-DK" sz="3200" b="1" smtClean="0">
                <a:solidFill>
                  <a:srgbClr val="00B0F0"/>
                </a:solidFill>
              </a:rPr>
              <a:t>generate component </a:t>
            </a:r>
            <a:r>
              <a:rPr lang="da-DK" sz="3200" b="1" i="1" smtClean="0">
                <a:solidFill>
                  <a:srgbClr val="00B0F0"/>
                </a:solidFill>
              </a:rPr>
              <a:t>FirstComp</a:t>
            </a:r>
            <a:endParaRPr lang="da-DK" sz="3200" b="1" i="1">
              <a:solidFill>
                <a:srgbClr val="00B0F0"/>
              </a:solidFill>
            </a:endParaRPr>
          </a:p>
          <a:p>
            <a:r>
              <a:rPr lang="da-DK" sz="3200" smtClean="0"/>
              <a:t>More handy version: </a:t>
            </a:r>
            <a:r>
              <a:rPr lang="da-DK" sz="3200" b="1">
                <a:solidFill>
                  <a:srgbClr val="00B0F0"/>
                </a:solidFill>
              </a:rPr>
              <a:t>&gt; ng </a:t>
            </a:r>
            <a:r>
              <a:rPr lang="da-DK" sz="3200" b="1" smtClean="0">
                <a:solidFill>
                  <a:srgbClr val="00B0F0"/>
                </a:solidFill>
              </a:rPr>
              <a:t>g c </a:t>
            </a:r>
            <a:r>
              <a:rPr lang="da-DK" sz="3200" b="1" i="1" smtClean="0">
                <a:solidFill>
                  <a:srgbClr val="00B0F0"/>
                </a:solidFill>
              </a:rPr>
              <a:t>FirstComp</a:t>
            </a:r>
          </a:p>
          <a:p>
            <a:r>
              <a:rPr lang="da-DK" sz="3200" smtClean="0"/>
              <a:t>Will create the new component in a folder named </a:t>
            </a:r>
            <a:r>
              <a:rPr lang="da-DK" sz="3200" b="1" smtClean="0"/>
              <a:t>FirstComp</a:t>
            </a:r>
            <a:r>
              <a:rPr lang="da-DK" sz="3200" smtClean="0"/>
              <a:t>, under </a:t>
            </a:r>
            <a:r>
              <a:rPr lang="da-DK" sz="3200" b="1" smtClean="0"/>
              <a:t>/src/app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97060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450" y="1624914"/>
            <a:ext cx="4904387" cy="467703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content of </a:t>
            </a:r>
            <a:r>
              <a:rPr lang="da-DK" b="1" i="1" smtClean="0"/>
              <a:t>/src/app/FirstComp</a:t>
            </a:r>
            <a:endParaRPr lang="da-DK" b="1" i="1"/>
          </a:p>
        </p:txBody>
      </p:sp>
      <p:sp>
        <p:nvSpPr>
          <p:cNvPr id="5" name="Afrundet rektangel 4"/>
          <p:cNvSpPr/>
          <p:nvPr/>
        </p:nvSpPr>
        <p:spPr>
          <a:xfrm>
            <a:off x="4040659" y="3274542"/>
            <a:ext cx="1964725" cy="1377778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039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creating a new component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295238" cy="1448916"/>
          </a:xfrm>
        </p:spPr>
        <p:txBody>
          <a:bodyPr>
            <a:normAutofit/>
          </a:bodyPr>
          <a:lstStyle/>
          <a:p>
            <a:r>
              <a:rPr lang="da-DK" sz="3200" smtClean="0"/>
              <a:t>Using the tool </a:t>
            </a:r>
            <a:r>
              <a:rPr lang="da-DK" sz="3200" u="sng" smtClean="0"/>
              <a:t>also</a:t>
            </a:r>
            <a:r>
              <a:rPr lang="da-DK" sz="3200" smtClean="0"/>
              <a:t> adds the new component to declaration in </a:t>
            </a:r>
            <a:r>
              <a:rPr lang="da-DK" sz="3200" b="1" smtClean="0"/>
              <a:t>app.module.ts</a:t>
            </a:r>
            <a:r>
              <a:rPr lang="da-DK" sz="3200" smtClean="0"/>
              <a:t>!</a:t>
            </a:r>
            <a:endParaRPr lang="da-DK" sz="3200" b="1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44795"/>
            <a:ext cx="4886758" cy="3333407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817" y="3144623"/>
            <a:ext cx="33051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3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creating a new component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898924" cy="1448916"/>
          </a:xfrm>
        </p:spPr>
        <p:txBody>
          <a:bodyPr>
            <a:normAutofit/>
          </a:bodyPr>
          <a:lstStyle/>
          <a:p>
            <a:r>
              <a:rPr lang="da-DK" sz="3200" smtClean="0"/>
              <a:t>A component is then </a:t>
            </a:r>
            <a:r>
              <a:rPr lang="da-DK" sz="3200" u="sng" smtClean="0"/>
              <a:t>used</a:t>
            </a:r>
            <a:r>
              <a:rPr lang="da-DK" sz="3200" smtClean="0"/>
              <a:t> by referring to it by its selector tag.</a:t>
            </a:r>
            <a:endParaRPr lang="da-DK" sz="3200" b="1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755" y="3090090"/>
            <a:ext cx="5717883" cy="32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9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creating a new component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5334001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new component contains (primarily)</a:t>
            </a:r>
          </a:p>
          <a:p>
            <a:pPr lvl="1"/>
            <a:r>
              <a:rPr lang="da-DK" sz="2800" smtClean="0"/>
              <a:t>.</a:t>
            </a:r>
            <a:r>
              <a:rPr lang="da-DK" sz="2800" b="1" smtClean="0"/>
              <a:t>css</a:t>
            </a:r>
            <a:r>
              <a:rPr lang="da-DK" sz="2800" smtClean="0"/>
              <a:t>: Component styling (initially empty)</a:t>
            </a:r>
          </a:p>
          <a:p>
            <a:pPr lvl="1"/>
            <a:r>
              <a:rPr lang="da-DK" sz="2800" smtClean="0"/>
              <a:t>.</a:t>
            </a:r>
            <a:r>
              <a:rPr lang="da-DK" sz="2800" b="1" smtClean="0"/>
              <a:t>html</a:t>
            </a:r>
            <a:r>
              <a:rPr lang="da-DK" sz="2800" smtClean="0"/>
              <a:t>: Component layout template (contains default code, can be cleared)</a:t>
            </a:r>
          </a:p>
          <a:p>
            <a:pPr lvl="1"/>
            <a:r>
              <a:rPr lang="da-DK" sz="2800" smtClean="0"/>
              <a:t>.</a:t>
            </a:r>
            <a:r>
              <a:rPr lang="da-DK" sz="2800" b="1" smtClean="0"/>
              <a:t>ts</a:t>
            </a:r>
            <a:r>
              <a:rPr lang="da-DK" sz="2800" smtClean="0"/>
              <a:t>: Component data/logic, in the form of a TypeScript class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919" y="2864194"/>
            <a:ext cx="4646656" cy="18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9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86" y="461962"/>
            <a:ext cx="9549105" cy="575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4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data binding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646509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If the component does not contain any data, usage is very easy; just use selector tag in parent component.</a:t>
            </a:r>
          </a:p>
          <a:p>
            <a:r>
              <a:rPr lang="da-DK" sz="3200" smtClean="0"/>
              <a:t>Rarely the case…</a:t>
            </a:r>
          </a:p>
          <a:p>
            <a:r>
              <a:rPr lang="da-DK" sz="3200" smtClean="0"/>
              <a:t>If the component contains data, we need </a:t>
            </a:r>
            <a:r>
              <a:rPr lang="da-DK" sz="3200" b="1" smtClean="0"/>
              <a:t>Data Binding</a:t>
            </a:r>
          </a:p>
        </p:txBody>
      </p:sp>
    </p:spTree>
    <p:extLst>
      <p:ext uri="{BB962C8B-B14F-4D97-AF65-F5344CB8AC3E}">
        <p14:creationId xmlns:p14="http://schemas.microsoft.com/office/powerpoint/2010/main" val="68106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what is it?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478795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Yet another JavaScript…</a:t>
            </a:r>
          </a:p>
          <a:p>
            <a:pPr lvl="1"/>
            <a:r>
              <a:rPr lang="da-DK" sz="2800" smtClean="0"/>
              <a:t>…framework?</a:t>
            </a:r>
          </a:p>
          <a:p>
            <a:pPr lvl="1"/>
            <a:r>
              <a:rPr lang="da-DK" sz="2800" smtClean="0"/>
              <a:t>…library?</a:t>
            </a:r>
          </a:p>
          <a:p>
            <a:r>
              <a:rPr lang="da-DK" sz="3200" b="1" smtClean="0"/>
              <a:t>Angular</a:t>
            </a:r>
            <a:r>
              <a:rPr lang="da-DK" sz="3200" smtClean="0"/>
              <a:t> is probably more a </a:t>
            </a:r>
            <a:r>
              <a:rPr lang="da-DK" sz="3200" u="sng" smtClean="0"/>
              <a:t>framework</a:t>
            </a:r>
            <a:r>
              <a:rPr lang="da-DK" sz="3200" smtClean="0"/>
              <a:t> than a library, since it dictates application structure in more detail than e.g. </a:t>
            </a:r>
            <a:r>
              <a:rPr lang="da-DK" sz="3200" b="1" smtClean="0"/>
              <a:t>React</a:t>
            </a:r>
            <a:r>
              <a:rPr lang="da-DK" sz="32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68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data binding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646509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If the component contains data, we need </a:t>
            </a:r>
            <a:r>
              <a:rPr lang="da-DK" sz="3200" b="1" smtClean="0"/>
              <a:t>Data Binding</a:t>
            </a:r>
          </a:p>
          <a:p>
            <a:r>
              <a:rPr lang="da-DK" sz="3200" smtClean="0"/>
              <a:t>Where will data be located? In the </a:t>
            </a:r>
            <a:r>
              <a:rPr lang="da-DK" sz="3200" b="1" smtClean="0"/>
              <a:t>TypeScript</a:t>
            </a:r>
            <a:r>
              <a:rPr lang="da-DK" sz="3200" smtClean="0"/>
              <a:t> class in the .ts file, as </a:t>
            </a:r>
            <a:r>
              <a:rPr lang="da-DK" sz="3200" b="1" smtClean="0"/>
              <a:t>properties</a:t>
            </a:r>
            <a:r>
              <a:rPr lang="da-DK" sz="3200" smtClean="0"/>
              <a:t>.</a:t>
            </a:r>
          </a:p>
          <a:p>
            <a:r>
              <a:rPr lang="da-DK" sz="3200" smtClean="0"/>
              <a:t>Class may also contain </a:t>
            </a:r>
            <a:r>
              <a:rPr lang="da-DK" sz="3200" b="1" smtClean="0"/>
              <a:t>methods</a:t>
            </a:r>
            <a:r>
              <a:rPr lang="da-DK" sz="3200" smtClean="0"/>
              <a:t>, which can be targeted with bindings as well</a:t>
            </a:r>
          </a:p>
          <a:p>
            <a:r>
              <a:rPr lang="da-DK" sz="3200" smtClean="0"/>
              <a:t>Two general categories of binding</a:t>
            </a:r>
          </a:p>
          <a:p>
            <a:pPr lvl="1"/>
            <a:r>
              <a:rPr lang="da-DK" sz="2800" b="1" smtClean="0"/>
              <a:t>Inside a component</a:t>
            </a:r>
            <a:r>
              <a:rPr lang="da-DK" sz="2800" smtClean="0"/>
              <a:t>: between class and template</a:t>
            </a:r>
          </a:p>
          <a:p>
            <a:pPr lvl="1"/>
            <a:r>
              <a:rPr lang="da-DK" sz="2800" b="1" smtClean="0"/>
              <a:t>Between parent and child components</a:t>
            </a:r>
            <a:endParaRPr lang="da-DK" b="1" smtClean="0"/>
          </a:p>
        </p:txBody>
      </p:sp>
    </p:spTree>
    <p:extLst>
      <p:ext uri="{BB962C8B-B14F-4D97-AF65-F5344CB8AC3E}">
        <p14:creationId xmlns:p14="http://schemas.microsoft.com/office/powerpoint/2010/main" val="329232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data binding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4870623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Types of binding</a:t>
            </a:r>
          </a:p>
          <a:p>
            <a:pPr lvl="1"/>
            <a:r>
              <a:rPr lang="da-DK" sz="2800" smtClean="0"/>
              <a:t>template interpolation</a:t>
            </a:r>
          </a:p>
          <a:p>
            <a:pPr lvl="1"/>
            <a:r>
              <a:rPr lang="da-DK" sz="2800" i="1" smtClean="0"/>
              <a:t>event</a:t>
            </a:r>
            <a:r>
              <a:rPr lang="da-DK" sz="2800" smtClean="0"/>
              <a:t> binding</a:t>
            </a:r>
          </a:p>
          <a:p>
            <a:pPr lvl="1"/>
            <a:r>
              <a:rPr lang="da-DK" sz="2800" i="1" smtClean="0"/>
              <a:t>property</a:t>
            </a:r>
            <a:r>
              <a:rPr lang="da-DK" sz="2800" smtClean="0"/>
              <a:t> binding</a:t>
            </a:r>
          </a:p>
          <a:p>
            <a:pPr lvl="1"/>
            <a:r>
              <a:rPr lang="da-DK" sz="2800" i="1" smtClean="0"/>
              <a:t>one-way</a:t>
            </a:r>
            <a:r>
              <a:rPr lang="da-DK" sz="2800" smtClean="0"/>
              <a:t> binding</a:t>
            </a:r>
          </a:p>
          <a:p>
            <a:pPr lvl="1"/>
            <a:r>
              <a:rPr lang="da-DK" sz="2800" i="1" smtClean="0"/>
              <a:t>two-way</a:t>
            </a:r>
            <a:r>
              <a:rPr lang="da-DK" sz="2800" smtClean="0"/>
              <a:t> binding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317" y="2106312"/>
            <a:ext cx="49053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data binding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4870623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Template interpolation</a:t>
            </a:r>
          </a:p>
          <a:p>
            <a:pPr lvl="1"/>
            <a:r>
              <a:rPr lang="da-DK" sz="2800" smtClean="0"/>
              <a:t>In template, refer to a property using </a:t>
            </a:r>
            <a:r>
              <a:rPr lang="da-DK" sz="2800" b="1" smtClean="0"/>
              <a:t>{{…}}</a:t>
            </a:r>
            <a:r>
              <a:rPr lang="da-DK" sz="2800" smtClean="0"/>
              <a:t> syntax</a:t>
            </a:r>
          </a:p>
          <a:p>
            <a:pPr lvl="1"/>
            <a:r>
              <a:rPr lang="da-DK" sz="2800" b="1" smtClean="0"/>
              <a:t>{{</a:t>
            </a:r>
            <a:r>
              <a:rPr lang="da-DK" sz="2800" smtClean="0"/>
              <a:t> </a:t>
            </a:r>
            <a:r>
              <a:rPr lang="da-DK" sz="2800" i="1" smtClean="0"/>
              <a:t>nameOfProperty</a:t>
            </a:r>
            <a:r>
              <a:rPr lang="da-DK" sz="2800" smtClean="0"/>
              <a:t> </a:t>
            </a:r>
            <a:r>
              <a:rPr lang="da-DK" sz="2800" b="1" smtClean="0"/>
              <a:t>}}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8102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2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data binding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5049796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Event binding</a:t>
            </a:r>
          </a:p>
          <a:p>
            <a:pPr lvl="1"/>
            <a:r>
              <a:rPr lang="da-DK" sz="2800" smtClean="0"/>
              <a:t>We can bind a </a:t>
            </a:r>
            <a:r>
              <a:rPr lang="da-DK" sz="2800" u="sng" smtClean="0"/>
              <a:t>method</a:t>
            </a:r>
            <a:r>
              <a:rPr lang="da-DK" sz="2800" smtClean="0"/>
              <a:t> to an </a:t>
            </a:r>
            <a:r>
              <a:rPr lang="da-DK" sz="2800" u="sng" smtClean="0"/>
              <a:t>event</a:t>
            </a:r>
            <a:r>
              <a:rPr lang="da-DK" sz="2800" smtClean="0"/>
              <a:t> from an element in the template (e.g. a </a:t>
            </a:r>
            <a:r>
              <a:rPr lang="da-DK" sz="2800" i="1" smtClean="0"/>
              <a:t>button</a:t>
            </a:r>
            <a:r>
              <a:rPr lang="da-DK" sz="2800" smtClean="0"/>
              <a:t>)</a:t>
            </a:r>
          </a:p>
          <a:p>
            <a:pPr lvl="1"/>
            <a:r>
              <a:rPr lang="da-DK" sz="2800" smtClean="0"/>
              <a:t>Method is then an ”event-handler”, often named </a:t>
            </a:r>
            <a:r>
              <a:rPr lang="da-DK" sz="2800" i="1" smtClean="0"/>
              <a:t>On[nameOfEvent]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8102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5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data binding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5315466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Property binding (</a:t>
            </a:r>
            <a:r>
              <a:rPr lang="da-DK" sz="3200" b="1" smtClean="0"/>
              <a:t>@Input</a:t>
            </a:r>
            <a:r>
              <a:rPr lang="da-DK" sz="3200" smtClean="0"/>
              <a:t>)</a:t>
            </a:r>
          </a:p>
          <a:p>
            <a:pPr lvl="1"/>
            <a:r>
              <a:rPr lang="da-DK" sz="2800" smtClean="0"/>
              <a:t>Used for passing data from parent component to child component.</a:t>
            </a:r>
          </a:p>
          <a:p>
            <a:pPr lvl="1"/>
            <a:r>
              <a:rPr lang="da-DK" sz="2800" smtClean="0"/>
              <a:t>In the </a:t>
            </a:r>
            <a:r>
              <a:rPr lang="da-DK" sz="2800" u="sng" smtClean="0"/>
              <a:t>parent</a:t>
            </a:r>
            <a:r>
              <a:rPr lang="da-DK" sz="2800" smtClean="0"/>
              <a:t> component, we use the below syntax in the tag for the </a:t>
            </a:r>
            <a:r>
              <a:rPr lang="da-DK" sz="2800" u="sng" smtClean="0"/>
              <a:t>child</a:t>
            </a:r>
            <a:r>
              <a:rPr lang="da-DK" sz="2800" smtClean="0"/>
              <a:t> component:</a:t>
            </a:r>
          </a:p>
          <a:p>
            <a:pPr lvl="1"/>
            <a:r>
              <a:rPr lang="da-DK" sz="2800" i="1" smtClean="0"/>
              <a:t>[childProp]=”parentProp”</a:t>
            </a:r>
          </a:p>
          <a:p>
            <a:pPr lvl="1"/>
            <a:r>
              <a:rPr lang="da-DK" sz="2800" b="1" smtClean="0">
                <a:solidFill>
                  <a:srgbClr val="FF0000"/>
                </a:solidFill>
              </a:rPr>
              <a:t>NB</a:t>
            </a:r>
            <a:r>
              <a:rPr lang="da-DK" sz="2800" smtClean="0"/>
              <a:t>: Child property must be decorated with </a:t>
            </a:r>
            <a:r>
              <a:rPr lang="da-DK" sz="2800" b="1" smtClean="0"/>
              <a:t>@Input()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189" y="2003002"/>
            <a:ext cx="5408784" cy="338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5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data binding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8" y="1825625"/>
            <a:ext cx="10659763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Event binding (</a:t>
            </a:r>
            <a:r>
              <a:rPr lang="da-DK" sz="3200" b="1" smtClean="0"/>
              <a:t>@Output</a:t>
            </a:r>
            <a:r>
              <a:rPr lang="da-DK" sz="3200" smtClean="0"/>
              <a:t>)</a:t>
            </a:r>
          </a:p>
          <a:p>
            <a:pPr lvl="1"/>
            <a:r>
              <a:rPr lang="da-DK" sz="2800" smtClean="0"/>
              <a:t>Used for passing data from child component to parent component.</a:t>
            </a:r>
          </a:p>
          <a:p>
            <a:pPr lvl="1"/>
            <a:r>
              <a:rPr lang="da-DK" sz="2800" smtClean="0"/>
              <a:t>A bit more involved…</a:t>
            </a:r>
          </a:p>
          <a:p>
            <a:pPr lvl="1"/>
            <a:r>
              <a:rPr lang="da-DK" sz="2800" smtClean="0"/>
              <a:t>In order to notify parent component of e.g. an updated property value, the child component must emit an ”event”.</a:t>
            </a:r>
          </a:p>
        </p:txBody>
      </p:sp>
    </p:spTree>
    <p:extLst>
      <p:ext uri="{BB962C8B-B14F-4D97-AF65-F5344CB8AC3E}">
        <p14:creationId xmlns:p14="http://schemas.microsoft.com/office/powerpoint/2010/main" val="407933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data binding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5204256" cy="3988229"/>
          </a:xfrm>
        </p:spPr>
        <p:txBody>
          <a:bodyPr>
            <a:normAutofit/>
          </a:bodyPr>
          <a:lstStyle/>
          <a:p>
            <a:r>
              <a:rPr lang="da-DK" sz="3200" smtClean="0"/>
              <a:t>In child</a:t>
            </a:r>
          </a:p>
          <a:p>
            <a:pPr lvl="1"/>
            <a:r>
              <a:rPr lang="da-DK" sz="2000" smtClean="0"/>
              <a:t>Child component defines a property of type </a:t>
            </a:r>
            <a:r>
              <a:rPr lang="da-DK" sz="2000" b="1" smtClean="0"/>
              <a:t>EventEmitter</a:t>
            </a:r>
            <a:r>
              <a:rPr lang="da-DK" sz="2000" smtClean="0"/>
              <a:t>.</a:t>
            </a:r>
          </a:p>
          <a:p>
            <a:pPr lvl="1"/>
            <a:r>
              <a:rPr lang="da-DK" sz="2000" b="1" smtClean="0">
                <a:solidFill>
                  <a:srgbClr val="FF0000"/>
                </a:solidFill>
              </a:rPr>
              <a:t>NB:</a:t>
            </a:r>
            <a:r>
              <a:rPr lang="da-DK" sz="2000" smtClean="0"/>
              <a:t> Property must be decorated with the </a:t>
            </a:r>
            <a:r>
              <a:rPr lang="da-DK" sz="2000" b="1" smtClean="0"/>
              <a:t>@Output() </a:t>
            </a:r>
            <a:r>
              <a:rPr lang="da-DK" sz="2000" smtClean="0"/>
              <a:t>decorator</a:t>
            </a:r>
          </a:p>
          <a:p>
            <a:pPr lvl="1"/>
            <a:r>
              <a:rPr lang="da-DK" sz="2000" smtClean="0"/>
              <a:t>Child component implements a </a:t>
            </a:r>
            <a:r>
              <a:rPr lang="da-DK" sz="2000" u="sng" smtClean="0"/>
              <a:t>method</a:t>
            </a:r>
            <a:r>
              <a:rPr lang="da-DK" sz="2000" smtClean="0"/>
              <a:t> which will </a:t>
            </a:r>
            <a:r>
              <a:rPr lang="da-DK" sz="2000" u="sng" smtClean="0"/>
              <a:t>emit</a:t>
            </a:r>
            <a:r>
              <a:rPr lang="da-DK" sz="2000" smtClean="0"/>
              <a:t> the event.</a:t>
            </a:r>
          </a:p>
          <a:p>
            <a:pPr lvl="1"/>
            <a:r>
              <a:rPr lang="da-DK" sz="2000" smtClean="0"/>
              <a:t>Emitting method is called when relevant, and takes a </a:t>
            </a:r>
            <a:r>
              <a:rPr lang="da-DK" sz="2000" u="sng" smtClean="0"/>
              <a:t>value</a:t>
            </a:r>
            <a:r>
              <a:rPr lang="da-DK" sz="2000" smtClean="0"/>
              <a:t> as argument</a:t>
            </a:r>
          </a:p>
          <a:p>
            <a:pPr lvl="1"/>
            <a:r>
              <a:rPr lang="da-DK" sz="2000" smtClean="0"/>
              <a:t>The value may be of any relevant type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6526426" y="1690688"/>
            <a:ext cx="5175423" cy="412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3200" smtClean="0"/>
              <a:t>In parent</a:t>
            </a:r>
          </a:p>
          <a:p>
            <a:pPr lvl="1"/>
            <a:r>
              <a:rPr lang="da-DK" sz="2000" smtClean="0"/>
              <a:t>In template, the parent defines an </a:t>
            </a:r>
            <a:r>
              <a:rPr lang="da-DK" sz="2000" u="sng" smtClean="0"/>
              <a:t>event binding</a:t>
            </a:r>
            <a:r>
              <a:rPr lang="da-DK" sz="2000" smtClean="0"/>
              <a:t> in the child tag.</a:t>
            </a:r>
          </a:p>
          <a:p>
            <a:pPr lvl="1"/>
            <a:r>
              <a:rPr lang="da-DK" sz="2000" smtClean="0"/>
              <a:t>The event binding binds to the property of type </a:t>
            </a:r>
            <a:r>
              <a:rPr lang="da-DK" sz="2000" b="1" smtClean="0"/>
              <a:t>EventEmitter</a:t>
            </a:r>
            <a:r>
              <a:rPr lang="da-DK" sz="2000" smtClean="0"/>
              <a:t> defined in the </a:t>
            </a:r>
            <a:r>
              <a:rPr lang="da-DK" sz="2000" u="sng" smtClean="0"/>
              <a:t>child</a:t>
            </a:r>
            <a:r>
              <a:rPr lang="da-DK" sz="2000" smtClean="0"/>
              <a:t> component</a:t>
            </a:r>
          </a:p>
          <a:p>
            <a:pPr lvl="1"/>
            <a:r>
              <a:rPr lang="da-DK" sz="2000" smtClean="0"/>
              <a:t>The binding binds to a method defined in the </a:t>
            </a:r>
            <a:r>
              <a:rPr lang="da-DK" sz="2000" u="sng" smtClean="0"/>
              <a:t>parent</a:t>
            </a:r>
            <a:r>
              <a:rPr lang="da-DK" sz="2000" smtClean="0"/>
              <a:t>, which is called with the argu-ment provided by the child</a:t>
            </a:r>
          </a:p>
          <a:p>
            <a:pPr lvl="1"/>
            <a:r>
              <a:rPr lang="da-DK" sz="2000" smtClean="0"/>
              <a:t>The bound-to method in the parent does what it needs to do…</a:t>
            </a:r>
          </a:p>
        </p:txBody>
      </p:sp>
    </p:spTree>
    <p:extLst>
      <p:ext uri="{BB962C8B-B14F-4D97-AF65-F5344CB8AC3E}">
        <p14:creationId xmlns:p14="http://schemas.microsoft.com/office/powerpoint/2010/main" val="16927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data binding</a:t>
            </a:r>
            <a:endParaRPr lang="da-DK" b="1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535" y="1785551"/>
            <a:ext cx="8074930" cy="479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4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data binding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5933304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Two-way data binding</a:t>
            </a:r>
          </a:p>
          <a:p>
            <a:pPr lvl="1"/>
            <a:r>
              <a:rPr lang="da-DK" sz="2800" smtClean="0"/>
              <a:t>When is it relevant? When e.g. an input form is used to received data from the user.</a:t>
            </a:r>
          </a:p>
          <a:p>
            <a:pPr lvl="1"/>
            <a:r>
              <a:rPr lang="da-DK" sz="2800" smtClean="0"/>
              <a:t>Data needs to be ”pushed” from the form into the component</a:t>
            </a:r>
          </a:p>
          <a:p>
            <a:pPr lvl="1"/>
            <a:r>
              <a:rPr lang="da-DK" sz="2800" smtClean="0"/>
              <a:t>Uses the ”banana-in-a-box” syntax: </a:t>
            </a:r>
            <a:r>
              <a:rPr lang="da-DK" sz="2800" b="1" smtClean="0"/>
              <a:t>[(ngModel)]=”propName”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065" y="2347783"/>
            <a:ext cx="5002047" cy="238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services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183130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A </a:t>
            </a:r>
            <a:r>
              <a:rPr lang="da-DK" sz="3200" b="1" smtClean="0"/>
              <a:t>service</a:t>
            </a:r>
            <a:r>
              <a:rPr lang="da-DK" sz="3200" smtClean="0"/>
              <a:t> is just a </a:t>
            </a:r>
            <a:r>
              <a:rPr lang="da-DK" sz="3200" b="1" smtClean="0"/>
              <a:t>TypeScript</a:t>
            </a:r>
            <a:r>
              <a:rPr lang="da-DK" sz="3200" smtClean="0"/>
              <a:t> class, which contains some sort of functionality we which to share </a:t>
            </a:r>
            <a:r>
              <a:rPr lang="da-DK" sz="3200" u="sng" smtClean="0"/>
              <a:t>across</a:t>
            </a:r>
            <a:r>
              <a:rPr lang="da-DK" sz="3200" smtClean="0"/>
              <a:t> components.</a:t>
            </a:r>
          </a:p>
          <a:p>
            <a:r>
              <a:rPr lang="da-DK" sz="3200" smtClean="0"/>
              <a:t>Services can be seen as a form of ”model layer” for an Angular app, whereas components are more like the ”view-model layer”</a:t>
            </a:r>
          </a:p>
          <a:p>
            <a:r>
              <a:rPr lang="da-DK" sz="3200" smtClean="0"/>
              <a:t>Services can contain </a:t>
            </a:r>
            <a:r>
              <a:rPr lang="da-DK" sz="3200" u="sng" smtClean="0"/>
              <a:t>model data</a:t>
            </a:r>
            <a:r>
              <a:rPr lang="da-DK" sz="3200" smtClean="0"/>
              <a:t> and/or </a:t>
            </a:r>
            <a:r>
              <a:rPr lang="da-DK" sz="3200" u="sng" smtClean="0"/>
              <a:t>business logic methods</a:t>
            </a:r>
            <a:r>
              <a:rPr lang="da-DK" sz="3200" smtClean="0"/>
              <a:t>.</a:t>
            </a:r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337680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what is it?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919548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Central unit of functionality is a </a:t>
            </a:r>
            <a:r>
              <a:rPr lang="da-DK" sz="3200" b="1" smtClean="0"/>
              <a:t>component</a:t>
            </a:r>
          </a:p>
          <a:p>
            <a:r>
              <a:rPr lang="da-DK" sz="3200" smtClean="0"/>
              <a:t>A </a:t>
            </a:r>
            <a:r>
              <a:rPr lang="da-DK" sz="3200" b="1" smtClean="0"/>
              <a:t>module</a:t>
            </a:r>
            <a:r>
              <a:rPr lang="da-DK" sz="3200" smtClean="0"/>
              <a:t> consists of a set of components; your own App is (usually) a single module</a:t>
            </a:r>
            <a:endParaRPr lang="da-DK" sz="2800" smtClean="0"/>
          </a:p>
          <a:p>
            <a:r>
              <a:rPr lang="da-DK" sz="3200" smtClean="0"/>
              <a:t>A component is made up of a set of files</a:t>
            </a:r>
          </a:p>
          <a:p>
            <a:pPr lvl="1"/>
            <a:r>
              <a:rPr lang="da-DK" sz="2800" smtClean="0"/>
              <a:t>A </a:t>
            </a:r>
            <a:r>
              <a:rPr lang="da-DK" sz="2800" b="1" smtClean="0"/>
              <a:t>template</a:t>
            </a:r>
            <a:r>
              <a:rPr lang="da-DK" sz="2800" smtClean="0"/>
              <a:t> file: contains HTML-like markup defining the </a:t>
            </a:r>
            <a:r>
              <a:rPr lang="da-DK" sz="2800" u="sng" smtClean="0"/>
              <a:t>presentation</a:t>
            </a:r>
            <a:r>
              <a:rPr lang="da-DK" sz="2800" smtClean="0"/>
              <a:t> of component</a:t>
            </a:r>
          </a:p>
          <a:p>
            <a:pPr lvl="1"/>
            <a:r>
              <a:rPr lang="da-DK" sz="2800" smtClean="0"/>
              <a:t>A </a:t>
            </a:r>
            <a:r>
              <a:rPr lang="da-DK" sz="2800" b="1" smtClean="0"/>
              <a:t>class</a:t>
            </a:r>
            <a:r>
              <a:rPr lang="da-DK" sz="2800" smtClean="0"/>
              <a:t> file: contain a TypeScript class defining the </a:t>
            </a:r>
            <a:r>
              <a:rPr lang="da-DK" sz="2800" u="sng" smtClean="0"/>
              <a:t>logic</a:t>
            </a:r>
            <a:r>
              <a:rPr lang="da-DK" sz="2800" smtClean="0"/>
              <a:t> for the component</a:t>
            </a:r>
          </a:p>
          <a:p>
            <a:pPr lvl="1"/>
            <a:r>
              <a:rPr lang="da-DK" sz="2800" smtClean="0"/>
              <a:t>A </a:t>
            </a:r>
            <a:r>
              <a:rPr lang="da-DK" sz="2800" b="1" smtClean="0"/>
              <a:t>style</a:t>
            </a:r>
            <a:r>
              <a:rPr lang="da-DK" sz="2800" smtClean="0"/>
              <a:t> file: contains component-specific CSS </a:t>
            </a:r>
            <a:r>
              <a:rPr lang="da-DK" sz="2800" u="sng" smtClean="0"/>
              <a:t>styling</a:t>
            </a:r>
            <a:r>
              <a:rPr lang="da-DK" sz="28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314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services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183130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Services which </a:t>
            </a:r>
            <a:r>
              <a:rPr lang="da-DK" sz="3200" u="sng" smtClean="0"/>
              <a:t>only</a:t>
            </a:r>
            <a:r>
              <a:rPr lang="da-DK" sz="3200" smtClean="0"/>
              <a:t> contain methods – i.e. no properties, and thus no state – are simple to use</a:t>
            </a:r>
          </a:p>
          <a:p>
            <a:r>
              <a:rPr lang="da-DK" sz="3200" smtClean="0"/>
              <a:t>Services which (also) contain data are a bit more complex to manage.</a:t>
            </a:r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323368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services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77649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A service can be </a:t>
            </a:r>
            <a:r>
              <a:rPr lang="da-DK" sz="3200" u="sng" smtClean="0"/>
              <a:t>created</a:t>
            </a:r>
            <a:r>
              <a:rPr lang="da-DK" sz="3200" smtClean="0"/>
              <a:t> using the Angular CLI:</a:t>
            </a:r>
          </a:p>
          <a:p>
            <a:r>
              <a:rPr lang="da-DK" sz="3200" smtClean="0"/>
              <a:t>Run </a:t>
            </a:r>
            <a:r>
              <a:rPr lang="da-DK" sz="3200" b="1">
                <a:solidFill>
                  <a:srgbClr val="00B0F0"/>
                </a:solidFill>
              </a:rPr>
              <a:t>&gt; ng </a:t>
            </a:r>
            <a:r>
              <a:rPr lang="da-DK" sz="3200" b="1" smtClean="0">
                <a:solidFill>
                  <a:srgbClr val="00B0F0"/>
                </a:solidFill>
              </a:rPr>
              <a:t>g s </a:t>
            </a:r>
            <a:r>
              <a:rPr lang="da-DK" sz="3200" b="1" i="1" smtClean="0">
                <a:solidFill>
                  <a:srgbClr val="00B0F0"/>
                </a:solidFill>
              </a:rPr>
              <a:t>nameOfService</a:t>
            </a:r>
            <a:endParaRPr lang="da-DK" sz="3200" i="1" smtClean="0"/>
          </a:p>
          <a:p>
            <a:r>
              <a:rPr lang="da-DK" sz="3200" smtClean="0"/>
              <a:t>Will create the file </a:t>
            </a:r>
            <a:r>
              <a:rPr lang="da-DK" sz="3200" b="1" smtClean="0"/>
              <a:t>nameOfService.service.ts</a:t>
            </a:r>
            <a:r>
              <a:rPr lang="da-DK" sz="3200" smtClean="0"/>
              <a:t>, in the </a:t>
            </a:r>
            <a:r>
              <a:rPr lang="da-DK" sz="3200" b="1" smtClean="0"/>
              <a:t>/src/app </a:t>
            </a:r>
            <a:r>
              <a:rPr lang="da-DK" sz="3200" smtClean="0"/>
              <a:t>folder.</a:t>
            </a:r>
          </a:p>
          <a:p>
            <a:r>
              <a:rPr lang="da-DK" sz="3200" smtClean="0"/>
              <a:t>Service class is decorated with the </a:t>
            </a:r>
            <a:r>
              <a:rPr lang="da-DK" sz="3200" b="1" smtClean="0"/>
              <a:t>@Injectable </a:t>
            </a:r>
            <a:r>
              <a:rPr lang="da-DK" sz="3200" smtClean="0"/>
              <a:t>decorator</a:t>
            </a:r>
          </a:p>
        </p:txBody>
      </p:sp>
    </p:spTree>
    <p:extLst>
      <p:ext uri="{BB962C8B-B14F-4D97-AF65-F5344CB8AC3E}">
        <p14:creationId xmlns:p14="http://schemas.microsoft.com/office/powerpoint/2010/main" val="982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content of </a:t>
            </a:r>
            <a:r>
              <a:rPr lang="da-DK" b="1" i="1" smtClean="0"/>
              <a:t>firstService.service.ts</a:t>
            </a:r>
            <a:endParaRPr lang="da-DK" b="1" i="1"/>
          </a:p>
        </p:txBody>
      </p:sp>
      <p:sp>
        <p:nvSpPr>
          <p:cNvPr id="4" name="Tekstfelt 3"/>
          <p:cNvSpPr txBox="1"/>
          <p:nvPr/>
        </p:nvSpPr>
        <p:spPr>
          <a:xfrm>
            <a:off x="1023551" y="1999607"/>
            <a:ext cx="9646508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Injectable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Injectable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  providedIn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'root'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4EC9B0"/>
                </a:solidFill>
                <a:latin typeface="Consolas" panose="020B0609020204030204" pitchFamily="49" charset="0"/>
              </a:rPr>
              <a:t>FirstServiceService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() { }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1600"/>
          </a:p>
        </p:txBody>
      </p:sp>
    </p:spTree>
    <p:extLst>
      <p:ext uri="{BB962C8B-B14F-4D97-AF65-F5344CB8AC3E}">
        <p14:creationId xmlns:p14="http://schemas.microsoft.com/office/powerpoint/2010/main" val="412962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services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615616" cy="4340398"/>
          </a:xfrm>
        </p:spPr>
        <p:txBody>
          <a:bodyPr>
            <a:normAutofit/>
          </a:bodyPr>
          <a:lstStyle/>
          <a:p>
            <a:r>
              <a:rPr lang="da-DK" sz="3200" b="1" smtClean="0">
                <a:solidFill>
                  <a:srgbClr val="FF0000"/>
                </a:solidFill>
              </a:rPr>
              <a:t>NB:</a:t>
            </a:r>
            <a:r>
              <a:rPr lang="da-DK" sz="3200" smtClean="0"/>
              <a:t> A service is </a:t>
            </a:r>
            <a:r>
              <a:rPr lang="da-DK" sz="3200" u="sng" smtClean="0"/>
              <a:t>not</a:t>
            </a:r>
            <a:r>
              <a:rPr lang="da-DK" sz="3200" smtClean="0"/>
              <a:t> used by directly creating new objects of the service class type!</a:t>
            </a:r>
          </a:p>
          <a:p>
            <a:r>
              <a:rPr lang="da-DK" sz="3200" smtClean="0"/>
              <a:t>Instead, service objects are </a:t>
            </a:r>
            <a:r>
              <a:rPr lang="da-DK" sz="3200" u="sng" smtClean="0"/>
              <a:t>injected</a:t>
            </a:r>
            <a:r>
              <a:rPr lang="da-DK" sz="3200" smtClean="0"/>
              <a:t> into components</a:t>
            </a:r>
          </a:p>
          <a:p>
            <a:r>
              <a:rPr lang="da-DK" sz="3200" smtClean="0"/>
              <a:t>First step is to register the service as a ”provider” at a proper level in the component tree; often we will just register it at the ”root” of the component tree.</a:t>
            </a:r>
          </a:p>
          <a:p>
            <a:r>
              <a:rPr lang="da-DK" sz="3200" b="1" smtClean="0">
                <a:solidFill>
                  <a:srgbClr val="FF0000"/>
                </a:solidFill>
              </a:rPr>
              <a:t>NB:</a:t>
            </a:r>
            <a:r>
              <a:rPr lang="da-DK" sz="3200" smtClean="0"/>
              <a:t> All components will now share </a:t>
            </a:r>
            <a:r>
              <a:rPr lang="da-DK" sz="3200" u="sng" smtClean="0"/>
              <a:t>the same instance </a:t>
            </a:r>
            <a:r>
              <a:rPr lang="da-DK" sz="3200" smtClean="0"/>
              <a:t>of the service object! </a:t>
            </a:r>
          </a:p>
        </p:txBody>
      </p:sp>
    </p:spTree>
    <p:extLst>
      <p:ext uri="{BB962C8B-B14F-4D97-AF65-F5344CB8AC3E}">
        <p14:creationId xmlns:p14="http://schemas.microsoft.com/office/powerpoint/2010/main" val="130488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services</a:t>
            </a:r>
            <a:endParaRPr lang="da-DK" b="1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794" y="1755947"/>
            <a:ext cx="76390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6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content of </a:t>
            </a:r>
            <a:r>
              <a:rPr lang="da-DK" b="1" i="1" smtClean="0"/>
              <a:t>app.module.ts</a:t>
            </a:r>
            <a:endParaRPr lang="da-DK" b="1" i="1"/>
          </a:p>
        </p:txBody>
      </p:sp>
      <p:sp>
        <p:nvSpPr>
          <p:cNvPr id="4" name="Tekstfelt 3"/>
          <p:cNvSpPr txBox="1"/>
          <p:nvPr/>
        </p:nvSpPr>
        <p:spPr>
          <a:xfrm>
            <a:off x="1023551" y="1999607"/>
            <a:ext cx="9646508" cy="440120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'@angular/platform-browser'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NgModule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'./app.component'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FirstCompComponent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'./first-comp/first-comp.component'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FirstServiceService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'./first-service.service'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NgModule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declarations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  AppComponent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  FirstCompComponent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 ],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imports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  BrowserModule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 ],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providers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FirstServiceService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bootstrap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</a:p>
          <a:p>
            <a:endParaRPr lang="da-DK" sz="1400"/>
          </a:p>
        </p:txBody>
      </p:sp>
      <p:sp>
        <p:nvSpPr>
          <p:cNvPr id="5" name="Afrundet rektangel 4"/>
          <p:cNvSpPr/>
          <p:nvPr/>
        </p:nvSpPr>
        <p:spPr>
          <a:xfrm>
            <a:off x="1023551" y="3070653"/>
            <a:ext cx="6260757" cy="32127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1023551" y="5193956"/>
            <a:ext cx="3597877" cy="32127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9229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services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615616" cy="2085289"/>
          </a:xfrm>
        </p:spPr>
        <p:txBody>
          <a:bodyPr>
            <a:normAutofit/>
          </a:bodyPr>
          <a:lstStyle/>
          <a:p>
            <a:r>
              <a:rPr lang="da-DK" sz="3200" smtClean="0"/>
              <a:t>When service is registered, component can now use the (shared) service object.</a:t>
            </a:r>
          </a:p>
          <a:p>
            <a:r>
              <a:rPr lang="da-DK" sz="3200" smtClean="0"/>
              <a:t>Service object is now a parameter to component class constructor (service class must also be imported):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924697" y="4378283"/>
            <a:ext cx="9646508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4EC9B0"/>
                </a:solidFill>
                <a:latin typeface="Consolas" panose="020B0609020204030204" pitchFamily="49" charset="0"/>
              </a:rPr>
              <a:t>FirstCompComponent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4EC9B0"/>
                </a:solidFill>
                <a:latin typeface="Consolas" panose="020B0609020204030204" pitchFamily="49" charset="0"/>
              </a:rPr>
              <a:t>OnInit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400" smtClean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smtClean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9CDCFE"/>
                </a:solidFill>
                <a:latin typeface="Consolas" panose="020B0609020204030204" pitchFamily="49" charset="0"/>
              </a:rPr>
              <a:t>theService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>
                <a:solidFill>
                  <a:srgbClr val="4EC9B0"/>
                </a:solidFill>
                <a:latin typeface="Consolas" panose="020B0609020204030204" pitchFamily="49" charset="0"/>
              </a:rPr>
              <a:t>FirstServiceService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55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directives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658865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Angular </a:t>
            </a:r>
            <a:r>
              <a:rPr lang="da-DK" sz="3200" b="1" smtClean="0"/>
              <a:t>directives</a:t>
            </a:r>
            <a:r>
              <a:rPr lang="da-DK" sz="3200" smtClean="0"/>
              <a:t> can be used to control the HTML generation based on the component template.</a:t>
            </a:r>
          </a:p>
          <a:p>
            <a:r>
              <a:rPr lang="da-DK" sz="3200" smtClean="0"/>
              <a:t>Directives are applied to a tag in the template</a:t>
            </a:r>
            <a:endParaRPr lang="da-DK" sz="3200" smtClean="0"/>
          </a:p>
          <a:p>
            <a:r>
              <a:rPr lang="da-DK" sz="3200" smtClean="0"/>
              <a:t>Most common are two </a:t>
            </a:r>
            <a:r>
              <a:rPr lang="da-DK" sz="3200" b="1" smtClean="0"/>
              <a:t>structural</a:t>
            </a:r>
            <a:r>
              <a:rPr lang="da-DK" sz="3200" smtClean="0"/>
              <a:t> directives</a:t>
            </a:r>
          </a:p>
          <a:p>
            <a:pPr lvl="1"/>
            <a:r>
              <a:rPr lang="da-DK" sz="2800" b="1" smtClean="0"/>
              <a:t>*ngIf</a:t>
            </a:r>
            <a:r>
              <a:rPr lang="da-DK" sz="2800" smtClean="0"/>
              <a:t>: conditional generation of HTML element</a:t>
            </a:r>
          </a:p>
          <a:p>
            <a:pPr lvl="1"/>
            <a:r>
              <a:rPr lang="da-DK" sz="2800" b="1" smtClean="0"/>
              <a:t>*ngFor</a:t>
            </a:r>
            <a:r>
              <a:rPr lang="da-DK" sz="2800" smtClean="0"/>
              <a:t>: generation of multiple instances of HTML element.</a:t>
            </a:r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157730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directives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658865" cy="1720764"/>
          </a:xfrm>
        </p:spPr>
        <p:txBody>
          <a:bodyPr>
            <a:normAutofit/>
          </a:bodyPr>
          <a:lstStyle/>
          <a:p>
            <a:r>
              <a:rPr lang="da-DK" sz="3200" b="1" smtClean="0"/>
              <a:t>*ngIf</a:t>
            </a:r>
            <a:r>
              <a:rPr lang="da-DK" sz="3200" smtClean="0"/>
              <a:t>: conditional generation of HTML element</a:t>
            </a:r>
          </a:p>
          <a:p>
            <a:r>
              <a:rPr lang="da-DK" sz="3200" smtClean="0"/>
              <a:t>Example: class contains </a:t>
            </a:r>
            <a:r>
              <a:rPr lang="da-DK" sz="3200" b="1" smtClean="0"/>
              <a:t>movie</a:t>
            </a:r>
            <a:r>
              <a:rPr lang="da-DK" sz="3200" smtClean="0"/>
              <a:t> property; only render if movie is not </a:t>
            </a:r>
            <a:r>
              <a:rPr lang="da-DK" sz="3200" i="1" smtClean="0"/>
              <a:t>null</a:t>
            </a:r>
            <a:r>
              <a:rPr lang="da-DK" sz="3200" smtClean="0"/>
              <a:t>.</a:t>
            </a:r>
            <a:endParaRPr lang="da-DK" sz="3200" smtClean="0"/>
          </a:p>
          <a:p>
            <a:endParaRPr lang="da-DK" sz="3200" smtClean="0"/>
          </a:p>
        </p:txBody>
      </p:sp>
      <p:sp>
        <p:nvSpPr>
          <p:cNvPr id="4" name="Tekstfelt 3"/>
          <p:cNvSpPr txBox="1"/>
          <p:nvPr/>
        </p:nvSpPr>
        <p:spPr>
          <a:xfrm>
            <a:off x="838199" y="3871656"/>
            <a:ext cx="9646508" cy="141577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*ngIf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"movie"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mtClean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Title: {{movie.Title}}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mtClean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Year: {{movie.Year}}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da-DK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30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directives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0424985" cy="2227391"/>
          </a:xfrm>
        </p:spPr>
        <p:txBody>
          <a:bodyPr>
            <a:normAutofit/>
          </a:bodyPr>
          <a:lstStyle/>
          <a:p>
            <a:r>
              <a:rPr lang="da-DK" sz="3200" b="1" smtClean="0"/>
              <a:t>*ngFor</a:t>
            </a:r>
            <a:r>
              <a:rPr lang="da-DK" sz="3200" smtClean="0"/>
              <a:t>: generation of multiple instances of HTML element.</a:t>
            </a:r>
          </a:p>
          <a:p>
            <a:r>
              <a:rPr lang="da-DK" sz="3200" smtClean="0"/>
              <a:t>Very useful whenever we need to render a collection.</a:t>
            </a:r>
          </a:p>
          <a:p>
            <a:r>
              <a:rPr lang="da-DK" sz="3200" smtClean="0"/>
              <a:t>In the template, we specify an iteration over a collection property from the class</a:t>
            </a:r>
            <a:endParaRPr lang="da-DK" smtClean="0"/>
          </a:p>
        </p:txBody>
      </p:sp>
      <p:sp>
        <p:nvSpPr>
          <p:cNvPr id="4" name="Tekstfelt 3"/>
          <p:cNvSpPr txBox="1"/>
          <p:nvPr/>
        </p:nvSpPr>
        <p:spPr>
          <a:xfrm>
            <a:off x="838199" y="4402997"/>
            <a:ext cx="9646508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*ngFor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"let movie of movies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(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click)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"onSelect(movie)"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{{movie.Title}} 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{{movie.Year}}</a:t>
            </a:r>
          </a:p>
          <a:p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da-DK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245973" y="4402998"/>
            <a:ext cx="2868827" cy="280214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9821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044" y="248937"/>
            <a:ext cx="7368176" cy="631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5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directives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75358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Angular also contains </a:t>
            </a:r>
            <a:r>
              <a:rPr lang="da-DK" sz="3200" b="1" smtClean="0"/>
              <a:t>attribute</a:t>
            </a:r>
            <a:r>
              <a:rPr lang="da-DK" sz="3200" smtClean="0"/>
              <a:t> directives</a:t>
            </a:r>
          </a:p>
          <a:p>
            <a:pPr lvl="1"/>
            <a:r>
              <a:rPr lang="da-DK" sz="2800" b="1" smtClean="0"/>
              <a:t>ngClass</a:t>
            </a:r>
            <a:r>
              <a:rPr lang="da-DK" sz="2800" smtClean="0"/>
              <a:t>: sets the </a:t>
            </a:r>
            <a:r>
              <a:rPr lang="da-DK" sz="2800" b="1" smtClean="0"/>
              <a:t>class</a:t>
            </a:r>
            <a:r>
              <a:rPr lang="da-DK" sz="2800" smtClean="0"/>
              <a:t> attribute on an element, if a condition is true.</a:t>
            </a:r>
          </a:p>
          <a:p>
            <a:pPr lvl="1"/>
            <a:r>
              <a:rPr lang="da-DK" sz="2800" b="1" smtClean="0"/>
              <a:t>ngStyle</a:t>
            </a:r>
            <a:r>
              <a:rPr lang="da-DK" sz="2800" smtClean="0"/>
              <a:t>: </a:t>
            </a:r>
            <a:r>
              <a:rPr lang="da-DK" sz="2800"/>
              <a:t>sets </a:t>
            </a:r>
            <a:r>
              <a:rPr lang="da-DK" sz="2800"/>
              <a:t>the </a:t>
            </a:r>
            <a:r>
              <a:rPr lang="da-DK" sz="2800" smtClean="0"/>
              <a:t>s</a:t>
            </a:r>
            <a:r>
              <a:rPr lang="da-DK" sz="2800" b="1" smtClean="0"/>
              <a:t>tyle</a:t>
            </a:r>
            <a:r>
              <a:rPr lang="da-DK" sz="2800" smtClean="0"/>
              <a:t> </a:t>
            </a:r>
            <a:r>
              <a:rPr lang="da-DK" sz="2800"/>
              <a:t>attribute on an element, if a condition is true</a:t>
            </a:r>
            <a:r>
              <a:rPr lang="da-DK" sz="2800"/>
              <a:t>. </a:t>
            </a:r>
            <a:endParaRPr lang="da-DK" sz="2800" smtClean="0"/>
          </a:p>
          <a:p>
            <a:r>
              <a:rPr lang="da-DK" sz="3200" smtClean="0"/>
              <a:t>More directives than these exist.</a:t>
            </a:r>
          </a:p>
          <a:p>
            <a:r>
              <a:rPr lang="da-DK" sz="3200" smtClean="0"/>
              <a:t>We can even define our own directives (a bit more advanced…)</a:t>
            </a:r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46971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routing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658865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Angular </a:t>
            </a:r>
            <a:r>
              <a:rPr lang="da-DK" sz="3200" b="1" smtClean="0"/>
              <a:t>routing</a:t>
            </a:r>
            <a:r>
              <a:rPr lang="da-DK" sz="3200" smtClean="0"/>
              <a:t> is fairly similar to React.</a:t>
            </a:r>
          </a:p>
          <a:p>
            <a:r>
              <a:rPr lang="da-DK" sz="3200" smtClean="0"/>
              <a:t>Based on URL matching.</a:t>
            </a:r>
          </a:p>
          <a:p>
            <a:r>
              <a:rPr lang="da-DK" sz="3200" smtClean="0"/>
              <a:t>Typical approach: create a </a:t>
            </a:r>
            <a:r>
              <a:rPr lang="da-DK" sz="3200" u="sng" smtClean="0"/>
              <a:t>separate</a:t>
            </a:r>
            <a:r>
              <a:rPr lang="da-DK" sz="3200" smtClean="0"/>
              <a:t> module for routing. If ”yes” option is chosen when generating a new App, a module </a:t>
            </a:r>
            <a:r>
              <a:rPr lang="da-DK" sz="3200" b="1" smtClean="0"/>
              <a:t>app-routing.module.ts</a:t>
            </a:r>
            <a:r>
              <a:rPr lang="da-DK" sz="3200" smtClean="0"/>
              <a:t> is created.</a:t>
            </a:r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381915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content of </a:t>
            </a:r>
            <a:r>
              <a:rPr lang="da-DK" b="1" i="1" smtClean="0"/>
              <a:t>app.module.ts</a:t>
            </a:r>
            <a:endParaRPr lang="da-DK" b="1" i="1"/>
          </a:p>
        </p:txBody>
      </p:sp>
      <p:sp>
        <p:nvSpPr>
          <p:cNvPr id="4" name="Tekstfelt 3"/>
          <p:cNvSpPr txBox="1"/>
          <p:nvPr/>
        </p:nvSpPr>
        <p:spPr>
          <a:xfrm>
            <a:off x="1023551" y="1999607"/>
            <a:ext cx="9646508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NgModule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Routes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RouterModule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'@angular/router'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routes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>
                <a:solidFill>
                  <a:srgbClr val="4EC9B0"/>
                </a:solidFill>
                <a:latin typeface="Consolas" panose="020B0609020204030204" pitchFamily="49" charset="0"/>
              </a:rPr>
              <a:t>Routes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[];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da-DK">
                <a:solidFill>
                  <a:srgbClr val="DCDCAA"/>
                </a:solidFill>
                <a:latin typeface="Consolas" panose="020B0609020204030204" pitchFamily="49" charset="0"/>
              </a:rPr>
              <a:t>NgModule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da-DK" smtClean="0">
                <a:solidFill>
                  <a:srgbClr val="9CDCFE"/>
                </a:solidFill>
                <a:latin typeface="Consolas" panose="020B0609020204030204" pitchFamily="49" charset="0"/>
              </a:rPr>
              <a:t> imports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RouterModule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>
                <a:solidFill>
                  <a:srgbClr val="DCDCAA"/>
                </a:solidFill>
                <a:latin typeface="Consolas" panose="020B0609020204030204" pitchFamily="49" charset="0"/>
              </a:rPr>
              <a:t>forRoot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routes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)],</a:t>
            </a:r>
          </a:p>
          <a:p>
            <a:r>
              <a:rPr lang="da-DK" smtClean="0">
                <a:solidFill>
                  <a:srgbClr val="9CDCFE"/>
                </a:solidFill>
                <a:latin typeface="Consolas" panose="020B0609020204030204" pitchFamily="49" charset="0"/>
              </a:rPr>
              <a:t>  exports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RouterModule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4EC9B0"/>
                </a:solidFill>
                <a:latin typeface="Consolas" panose="020B0609020204030204" pitchFamily="49" charset="0"/>
              </a:rPr>
              <a:t>AppRoutingModule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</a:p>
          <a:p>
            <a:endParaRPr lang="da-DK" sz="1200" smtClean="0">
              <a:solidFill>
                <a:srgbClr val="C586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08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content of </a:t>
            </a:r>
            <a:r>
              <a:rPr lang="da-DK" b="1" i="1" smtClean="0"/>
              <a:t>app.module.ts</a:t>
            </a:r>
            <a:endParaRPr lang="da-DK" b="1" i="1"/>
          </a:p>
        </p:txBody>
      </p:sp>
      <p:sp>
        <p:nvSpPr>
          <p:cNvPr id="4" name="Tekstfelt 3"/>
          <p:cNvSpPr txBox="1"/>
          <p:nvPr/>
        </p:nvSpPr>
        <p:spPr>
          <a:xfrm>
            <a:off x="1023551" y="1999607"/>
            <a:ext cx="9646508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NgModule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2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2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Routes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RouterModule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2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CE9178"/>
                </a:solidFill>
                <a:latin typeface="Consolas" panose="020B0609020204030204" pitchFamily="49" charset="0"/>
              </a:rPr>
              <a:t>'@angular/router'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2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MovieListComponent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2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CE9178"/>
                </a:solidFill>
                <a:latin typeface="Consolas" panose="020B0609020204030204" pitchFamily="49" charset="0"/>
              </a:rPr>
              <a:t>'./movie-list/movie-list.component'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2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MovieDetailComponent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2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CE9178"/>
                </a:solidFill>
                <a:latin typeface="Consolas" panose="020B0609020204030204" pitchFamily="49" charset="0"/>
              </a:rPr>
              <a:t>'./movie-detail/movie-detail.component'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2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LoginComponent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2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CE9178"/>
                </a:solidFill>
                <a:latin typeface="Consolas" panose="020B0609020204030204" pitchFamily="49" charset="0"/>
              </a:rPr>
              <a:t>'./login/login.component'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20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 sz="12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routes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1200">
                <a:solidFill>
                  <a:srgbClr val="4EC9B0"/>
                </a:solidFill>
                <a:latin typeface="Consolas" panose="020B0609020204030204" pitchFamily="49" charset="0"/>
              </a:rPr>
              <a:t>Routes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</a:p>
          <a:p>
            <a:r>
              <a:rPr lang="da-DK" sz="1200" smtClean="0">
                <a:solidFill>
                  <a:srgbClr val="D4D4D4"/>
                </a:solidFill>
                <a:latin typeface="Consolas" panose="020B0609020204030204" pitchFamily="49" charset="0"/>
              </a:rPr>
              <a:t>  { 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CE9178"/>
                </a:solidFill>
                <a:latin typeface="Consolas" panose="020B0609020204030204" pitchFamily="49" charset="0"/>
              </a:rPr>
              <a:t>'movie-list'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component: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MovieListComponent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a-DK" sz="1200" smtClean="0">
                <a:solidFill>
                  <a:srgbClr val="D4D4D4"/>
                </a:solidFill>
                <a:latin typeface="Consolas" panose="020B0609020204030204" pitchFamily="49" charset="0"/>
              </a:rPr>
              <a:t>  { 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CE9178"/>
                </a:solidFill>
                <a:latin typeface="Consolas" panose="020B0609020204030204" pitchFamily="49" charset="0"/>
              </a:rPr>
              <a:t>'movie-detail/:Title'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component: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MovieDetailComponent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a-DK" sz="1200" smtClean="0">
                <a:solidFill>
                  <a:srgbClr val="D4D4D4"/>
                </a:solidFill>
                <a:latin typeface="Consolas" panose="020B0609020204030204" pitchFamily="49" charset="0"/>
              </a:rPr>
              <a:t>  { 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CE9178"/>
                </a:solidFill>
                <a:latin typeface="Consolas" panose="020B0609020204030204" pitchFamily="49" charset="0"/>
              </a:rPr>
              <a:t>'login'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component: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LoginComponent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da-DK" sz="1200" smtClean="0">
                <a:solidFill>
                  <a:srgbClr val="D4D4D4"/>
                </a:solidFill>
                <a:latin typeface="Consolas" panose="020B0609020204030204" pitchFamily="49" charset="0"/>
              </a:rPr>
              <a:t>  { 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redirectTo: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CE9178"/>
                </a:solidFill>
                <a:latin typeface="Consolas" panose="020B0609020204030204" pitchFamily="49" charset="0"/>
              </a:rPr>
              <a:t>'/movie-list'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pathMatch: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CE9178"/>
                </a:solidFill>
                <a:latin typeface="Consolas" panose="020B0609020204030204" pitchFamily="49" charset="0"/>
              </a:rPr>
              <a:t>'full'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a-DK" sz="1200" smtClean="0">
                <a:solidFill>
                  <a:srgbClr val="D4D4D4"/>
                </a:solidFill>
                <a:latin typeface="Consolas" panose="020B0609020204030204" pitchFamily="49" charset="0"/>
              </a:rPr>
              <a:t>  { </a:t>
            </a:r>
            <a:r>
              <a:rPr lang="da-DK" sz="1200" smtClean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CE9178"/>
                </a:solidFill>
                <a:latin typeface="Consolas" panose="020B0609020204030204" pitchFamily="49" charset="0"/>
              </a:rPr>
              <a:t>'**'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component: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MovieListComponent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da-DK" sz="1200">
                <a:solidFill>
                  <a:srgbClr val="DCDCAA"/>
                </a:solidFill>
                <a:latin typeface="Consolas" panose="020B0609020204030204" pitchFamily="49" charset="0"/>
              </a:rPr>
              <a:t>NgModule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RouterModule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200">
                <a:solidFill>
                  <a:srgbClr val="DCDCAA"/>
                </a:solidFill>
                <a:latin typeface="Consolas" panose="020B0609020204030204" pitchFamily="49" charset="0"/>
              </a:rPr>
              <a:t>forRoot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routes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)],</a:t>
            </a:r>
          </a:p>
          <a:p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exports: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RouterModule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da-DK" sz="12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4EC9B0"/>
                </a:solidFill>
                <a:latin typeface="Consolas" panose="020B0609020204030204" pitchFamily="49" charset="0"/>
              </a:rPr>
              <a:t>AppRoutingModule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</a:p>
          <a:p>
            <a:endParaRPr lang="da-DK" sz="1200" smtClean="0">
              <a:solidFill>
                <a:srgbClr val="C586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47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routing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961606" cy="4340398"/>
          </a:xfrm>
        </p:spPr>
        <p:txBody>
          <a:bodyPr>
            <a:normAutofit/>
          </a:bodyPr>
          <a:lstStyle/>
          <a:p>
            <a:r>
              <a:rPr lang="da-DK" sz="3200" b="1" smtClean="0"/>
              <a:t>path: ‘movie-list’, component:‘MovieListComponent’</a:t>
            </a:r>
          </a:p>
          <a:p>
            <a:r>
              <a:rPr lang="da-DK" sz="3200" smtClean="0"/>
              <a:t>If we navigate to </a:t>
            </a:r>
            <a:r>
              <a:rPr lang="da-DK" sz="3200" b="1" smtClean="0"/>
              <a:t>(baseURL)/movie-list</a:t>
            </a:r>
            <a:r>
              <a:rPr lang="da-DK" sz="3200" smtClean="0"/>
              <a:t>, the component </a:t>
            </a:r>
            <a:r>
              <a:rPr lang="da-DK" sz="3200" b="1"/>
              <a:t>MovieListComponent </a:t>
            </a:r>
            <a:r>
              <a:rPr lang="da-DK" sz="3200" smtClean="0"/>
              <a:t>will be rendered.</a:t>
            </a:r>
          </a:p>
          <a:p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167609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routing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961606" cy="4340398"/>
          </a:xfrm>
        </p:spPr>
        <p:txBody>
          <a:bodyPr>
            <a:normAutofit/>
          </a:bodyPr>
          <a:lstStyle/>
          <a:p>
            <a:r>
              <a:rPr lang="da-DK" sz="3200" b="1" smtClean="0"/>
              <a:t>path: ‘’,  redirect-to: /movie-list, pathMatch: full</a:t>
            </a:r>
            <a:endParaRPr lang="da-DK" sz="3200" b="1"/>
          </a:p>
          <a:p>
            <a:r>
              <a:rPr lang="da-DK" sz="3200"/>
              <a:t>If we navigate </a:t>
            </a:r>
            <a:r>
              <a:rPr lang="da-DK" sz="3200"/>
              <a:t>to </a:t>
            </a:r>
            <a:r>
              <a:rPr lang="da-DK" sz="3200" smtClean="0"/>
              <a:t>the ”root path”, we are redirected to the given URL. </a:t>
            </a:r>
            <a:r>
              <a:rPr lang="da-DK" sz="3200" b="1" smtClean="0"/>
              <a:t>NB</a:t>
            </a:r>
            <a:r>
              <a:rPr lang="da-DK" sz="3200" smtClean="0"/>
              <a:t>: </a:t>
            </a:r>
            <a:r>
              <a:rPr lang="da-DK" sz="3200" b="1" smtClean="0"/>
              <a:t>pathMatch</a:t>
            </a:r>
            <a:r>
              <a:rPr lang="da-DK" sz="3200" smtClean="0"/>
              <a:t> ensure that this is executed only for the root path.</a:t>
            </a:r>
            <a:endParaRPr lang="da-DK" sz="3200"/>
          </a:p>
          <a:p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294575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routing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980142" cy="4340398"/>
          </a:xfrm>
        </p:spPr>
        <p:txBody>
          <a:bodyPr>
            <a:normAutofit/>
          </a:bodyPr>
          <a:lstStyle/>
          <a:p>
            <a:r>
              <a:rPr lang="da-DK" sz="3200" b="1" smtClean="0"/>
              <a:t>path: ‘movie-detail:Title’, component: MovieDetail-Component</a:t>
            </a:r>
          </a:p>
          <a:p>
            <a:r>
              <a:rPr lang="da-DK" sz="3200" smtClean="0"/>
              <a:t>If </a:t>
            </a:r>
            <a:r>
              <a:rPr lang="da-DK" sz="3200"/>
              <a:t>we </a:t>
            </a:r>
            <a:r>
              <a:rPr lang="da-DK" sz="3200"/>
              <a:t>navigate </a:t>
            </a:r>
            <a:r>
              <a:rPr lang="da-DK" sz="3200" smtClean="0"/>
              <a:t>to e.g. </a:t>
            </a:r>
            <a:r>
              <a:rPr lang="da-DK" sz="3200" b="1" smtClean="0"/>
              <a:t>(baseURL</a:t>
            </a:r>
            <a:r>
              <a:rPr lang="da-DK" sz="3200" b="1"/>
              <a:t>)/</a:t>
            </a:r>
            <a:r>
              <a:rPr lang="da-DK" sz="3200" b="1" smtClean="0"/>
              <a:t>movie-detail/Se7ev</a:t>
            </a:r>
            <a:r>
              <a:rPr lang="da-DK" sz="3200" smtClean="0"/>
              <a:t>, </a:t>
            </a:r>
            <a:r>
              <a:rPr lang="da-DK" sz="3200"/>
              <a:t>the </a:t>
            </a:r>
            <a:r>
              <a:rPr lang="da-DK" sz="3200"/>
              <a:t>component </a:t>
            </a:r>
            <a:r>
              <a:rPr lang="da-DK" sz="3200" b="1" smtClean="0"/>
              <a:t>MovieDetailComponent </a:t>
            </a:r>
            <a:r>
              <a:rPr lang="da-DK" sz="3200"/>
              <a:t>will be </a:t>
            </a:r>
            <a:r>
              <a:rPr lang="da-DK" sz="3200"/>
              <a:t>rendered</a:t>
            </a:r>
            <a:r>
              <a:rPr lang="da-DK" sz="3200" smtClean="0"/>
              <a:t>. The ”parameter” </a:t>
            </a:r>
            <a:r>
              <a:rPr lang="da-DK" sz="3200" b="1" smtClean="0"/>
              <a:t>Se7en</a:t>
            </a:r>
            <a:r>
              <a:rPr lang="da-DK" sz="3200" smtClean="0"/>
              <a:t> can then be retrieved in the component, and used for rendering.</a:t>
            </a:r>
            <a:endParaRPr lang="da-DK" sz="3200"/>
          </a:p>
          <a:p>
            <a:endParaRPr lang="da-DK" sz="3200"/>
          </a:p>
          <a:p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42367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routing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980142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Navigation in template: use </a:t>
            </a:r>
            <a:r>
              <a:rPr lang="da-DK" sz="3200" b="1" smtClean="0"/>
              <a:t>&lt;a&gt;</a:t>
            </a:r>
            <a:r>
              <a:rPr lang="da-DK" sz="3200" smtClean="0"/>
              <a:t> tag, but do </a:t>
            </a:r>
            <a:r>
              <a:rPr lang="da-DK" sz="3200" u="sng" smtClean="0"/>
              <a:t>not</a:t>
            </a:r>
            <a:r>
              <a:rPr lang="da-DK" sz="3200" smtClean="0"/>
              <a:t> use </a:t>
            </a:r>
            <a:r>
              <a:rPr lang="da-DK" sz="3200" b="1" smtClean="0"/>
              <a:t>href</a:t>
            </a:r>
            <a:r>
              <a:rPr lang="da-DK" sz="3200" smtClean="0"/>
              <a:t> for navigation! This will </a:t>
            </a:r>
            <a:r>
              <a:rPr lang="da-DK" sz="3200" u="sng" smtClean="0"/>
              <a:t>reload</a:t>
            </a:r>
            <a:r>
              <a:rPr lang="da-DK" sz="3200" smtClean="0"/>
              <a:t> the entire App!</a:t>
            </a:r>
          </a:p>
          <a:p>
            <a:r>
              <a:rPr lang="da-DK" sz="3200" smtClean="0"/>
              <a:t>Instead, use </a:t>
            </a:r>
            <a:r>
              <a:rPr lang="da-DK" sz="3200" b="1" smtClean="0"/>
              <a:t>routerLink</a:t>
            </a:r>
            <a:r>
              <a:rPr lang="da-DK" sz="3200" smtClean="0"/>
              <a:t>: </a:t>
            </a:r>
          </a:p>
          <a:p>
            <a:r>
              <a:rPr lang="da-DK" sz="3200" b="1" smtClean="0"/>
              <a:t>&lt;a routerLink=”/movie-list”&gt;…&lt;/a&gt;</a:t>
            </a:r>
            <a:endParaRPr lang="da-DK" sz="3200" b="1"/>
          </a:p>
          <a:p>
            <a:endParaRPr lang="da-DK" sz="3200"/>
          </a:p>
          <a:p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111988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routing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980142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The place where the route – i.e. the component being matched to the current URL – should be rendered is defined by adding the </a:t>
            </a:r>
            <a:r>
              <a:rPr lang="da-DK" sz="3200" b="1" smtClean="0"/>
              <a:t>&lt;router-outlet&gt;</a:t>
            </a:r>
            <a:r>
              <a:rPr lang="da-DK" sz="3200" smtClean="0"/>
              <a:t> tag.</a:t>
            </a:r>
            <a:endParaRPr lang="da-DK" sz="3200" b="1"/>
          </a:p>
          <a:p>
            <a:endParaRPr lang="da-DK" sz="3200"/>
          </a:p>
          <a:p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340515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</a:t>
            </a:r>
            <a:r>
              <a:rPr lang="da-DK" b="1" smtClean="0"/>
              <a:t>routing</a:t>
            </a:r>
            <a:endParaRPr lang="da-DK" b="1" i="1"/>
          </a:p>
        </p:txBody>
      </p:sp>
      <p:sp>
        <p:nvSpPr>
          <p:cNvPr id="4" name="Tekstfelt 3"/>
          <p:cNvSpPr txBox="1"/>
          <p:nvPr/>
        </p:nvSpPr>
        <p:spPr>
          <a:xfrm>
            <a:off x="1023551" y="1999607"/>
            <a:ext cx="9646508" cy="218521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nav</a:t>
            </a:r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    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routerLink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"/movie-list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routerLinkActive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"active"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Movies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    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routerLink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"/login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routerLinkActive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"active"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Login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  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nav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"container"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router-outlet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router-outlet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endParaRPr lang="da-DK" sz="1000"/>
          </a:p>
        </p:txBody>
      </p:sp>
      <p:sp>
        <p:nvSpPr>
          <p:cNvPr id="5" name="Afrundet rektangel 4"/>
          <p:cNvSpPr/>
          <p:nvPr/>
        </p:nvSpPr>
        <p:spPr>
          <a:xfrm>
            <a:off x="1456038" y="2409568"/>
            <a:ext cx="8979244" cy="568410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1357183" y="3482547"/>
            <a:ext cx="3078893" cy="372761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779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66942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First step is to install the </a:t>
            </a:r>
            <a:r>
              <a:rPr lang="da-DK" sz="3200" b="1" smtClean="0"/>
              <a:t>Angular CL</a:t>
            </a:r>
            <a:r>
              <a:rPr lang="da-DK" sz="3200" smtClean="0"/>
              <a:t>I (CLI: Command-Line Interface)</a:t>
            </a:r>
          </a:p>
          <a:p>
            <a:r>
              <a:rPr lang="da-DK" sz="3200" b="1" smtClean="0">
                <a:solidFill>
                  <a:srgbClr val="00B0F0"/>
                </a:solidFill>
              </a:rPr>
              <a:t>&gt; npm install -g @angular/cli</a:t>
            </a:r>
          </a:p>
          <a:p>
            <a:r>
              <a:rPr lang="da-DK" sz="3200" smtClean="0"/>
              <a:t>It will take a while…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88745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routing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8" y="1825625"/>
            <a:ext cx="10900721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We can also work with routing programmatically</a:t>
            </a:r>
          </a:p>
          <a:p>
            <a:pPr lvl="1"/>
            <a:r>
              <a:rPr lang="da-DK" sz="2800" smtClean="0"/>
              <a:t>Inject route-related services into component, typically </a:t>
            </a:r>
            <a:r>
              <a:rPr lang="da-DK" sz="2800" b="1" smtClean="0"/>
              <a:t>ActivatedRoute</a:t>
            </a:r>
            <a:r>
              <a:rPr lang="da-DK" sz="2800" smtClean="0"/>
              <a:t> and </a:t>
            </a:r>
            <a:r>
              <a:rPr lang="da-DK" sz="2800" b="1" smtClean="0"/>
              <a:t>Router</a:t>
            </a:r>
          </a:p>
          <a:p>
            <a:pPr lvl="1"/>
            <a:r>
              <a:rPr lang="da-DK" sz="2800" smtClean="0"/>
              <a:t>Retrieve the currently active route (</a:t>
            </a:r>
            <a:r>
              <a:rPr lang="da-DK" sz="2800" b="1" smtClean="0"/>
              <a:t>this.route.snapshot…</a:t>
            </a:r>
            <a:r>
              <a:rPr lang="da-DK" sz="2800" smtClean="0"/>
              <a:t>)</a:t>
            </a:r>
          </a:p>
          <a:p>
            <a:pPr lvl="1"/>
            <a:r>
              <a:rPr lang="da-DK" sz="2800" smtClean="0"/>
              <a:t>Retrieve parameters to the URL (</a:t>
            </a:r>
            <a:r>
              <a:rPr lang="da-DK" sz="2800" b="1" smtClean="0"/>
              <a:t>….snapshot.paramMap.get(…)</a:t>
            </a:r>
            <a:r>
              <a:rPr lang="da-DK" sz="2800" smtClean="0"/>
              <a:t>)</a:t>
            </a:r>
          </a:p>
          <a:p>
            <a:pPr lvl="1"/>
            <a:r>
              <a:rPr lang="da-DK" sz="2800" smtClean="0"/>
              <a:t>Navigate to new URL </a:t>
            </a:r>
            <a:r>
              <a:rPr lang="da-DK" sz="2800"/>
              <a:t>(</a:t>
            </a:r>
            <a:r>
              <a:rPr lang="da-DK" sz="2800" b="1" smtClean="0"/>
              <a:t>this.router.navigate(…)</a:t>
            </a:r>
            <a:r>
              <a:rPr lang="da-DK" sz="2800" smtClean="0"/>
              <a:t>)</a:t>
            </a:r>
            <a:endParaRPr lang="da-DK" sz="2800"/>
          </a:p>
          <a:p>
            <a:pPr lvl="1"/>
            <a:endParaRPr lang="da-DK" sz="2800"/>
          </a:p>
          <a:p>
            <a:endParaRPr lang="da-DK" sz="3200"/>
          </a:p>
          <a:p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241702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</a:t>
            </a:r>
            <a:r>
              <a:rPr lang="da-DK" b="1" smtClean="0"/>
              <a:t>routing</a:t>
            </a:r>
            <a:endParaRPr lang="da-DK" b="1" i="1"/>
          </a:p>
        </p:txBody>
      </p:sp>
      <p:sp>
        <p:nvSpPr>
          <p:cNvPr id="4" name="Tekstfelt 3"/>
          <p:cNvSpPr txBox="1"/>
          <p:nvPr/>
        </p:nvSpPr>
        <p:spPr>
          <a:xfrm>
            <a:off x="1023550" y="1999607"/>
            <a:ext cx="10078995" cy="39395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4EC9B0"/>
                </a:solidFill>
                <a:latin typeface="Consolas" panose="020B0609020204030204" pitchFamily="49" charset="0"/>
              </a:rPr>
              <a:t>MovieDetailComponent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4EC9B0"/>
                </a:solidFill>
                <a:latin typeface="Consolas" panose="020B0609020204030204" pitchFamily="49" charset="0"/>
              </a:rPr>
              <a:t>OnInit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movie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1600">
                <a:solidFill>
                  <a:srgbClr val="4EC9B0"/>
                </a:solidFill>
                <a:latin typeface="Consolas" panose="020B0609020204030204" pitchFamily="49" charset="0"/>
              </a:rPr>
              <a:t>Movie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movieService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1600">
                <a:solidFill>
                  <a:srgbClr val="4EC9B0"/>
                </a:solidFill>
                <a:latin typeface="Consolas" panose="020B0609020204030204" pitchFamily="49" charset="0"/>
              </a:rPr>
              <a:t>MovieService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 private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1600">
                <a:solidFill>
                  <a:srgbClr val="4EC9B0"/>
                </a:solidFill>
                <a:latin typeface="Consolas" panose="020B0609020204030204" pitchFamily="49" charset="0"/>
              </a:rPr>
              <a:t>ActivatedRoute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  private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160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ngOnInit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  this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movie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movieService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getMovie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snapshot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paramMap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'Title'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gotoMovies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  this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 smtClean="0">
                <a:solidFill>
                  <a:srgbClr val="DCDCAA"/>
                </a:solidFill>
                <a:latin typeface="Consolas" panose="020B0609020204030204" pitchFamily="49" charset="0"/>
              </a:rPr>
              <a:t>navigate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'/movie-list'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1000"/>
          </a:p>
        </p:txBody>
      </p:sp>
      <p:sp>
        <p:nvSpPr>
          <p:cNvPr id="5" name="Afrundet rektangel 4"/>
          <p:cNvSpPr/>
          <p:nvPr/>
        </p:nvSpPr>
        <p:spPr>
          <a:xfrm>
            <a:off x="1023549" y="3997410"/>
            <a:ext cx="9665045" cy="789101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1276864" y="3247769"/>
            <a:ext cx="3474309" cy="582826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1023550" y="4911806"/>
            <a:ext cx="4679093" cy="90204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34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invoking a Web Service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8" y="1825625"/>
            <a:ext cx="8250197" cy="4099440"/>
          </a:xfrm>
        </p:spPr>
        <p:txBody>
          <a:bodyPr>
            <a:normAutofit/>
          </a:bodyPr>
          <a:lstStyle/>
          <a:p>
            <a:r>
              <a:rPr lang="da-DK" sz="3200" smtClean="0"/>
              <a:t>Angular contains the </a:t>
            </a:r>
            <a:r>
              <a:rPr lang="da-DK" sz="3200" b="1" smtClean="0"/>
              <a:t>HTTPClient</a:t>
            </a:r>
            <a:r>
              <a:rPr lang="da-DK" sz="3200" smtClean="0"/>
              <a:t> service.</a:t>
            </a:r>
          </a:p>
          <a:p>
            <a:r>
              <a:rPr lang="da-DK" sz="3200" smtClean="0"/>
              <a:t>Inject into a component to use</a:t>
            </a:r>
          </a:p>
          <a:p>
            <a:r>
              <a:rPr lang="da-DK" sz="3200" smtClean="0"/>
              <a:t>The component using the </a:t>
            </a:r>
            <a:r>
              <a:rPr lang="da-DK" sz="3200" b="1"/>
              <a:t>HTTPClient</a:t>
            </a:r>
            <a:r>
              <a:rPr lang="da-DK" sz="3200"/>
              <a:t> </a:t>
            </a:r>
            <a:r>
              <a:rPr lang="da-DK" sz="3200" smtClean="0"/>
              <a:t>service will often itself be a service, providing data to other components.</a:t>
            </a:r>
          </a:p>
          <a:p>
            <a:endParaRPr lang="da-DK" sz="2800"/>
          </a:p>
          <a:p>
            <a:pPr lvl="1"/>
            <a:endParaRPr lang="da-DK" sz="2800"/>
          </a:p>
          <a:p>
            <a:endParaRPr lang="da-DK" sz="3200"/>
          </a:p>
          <a:p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14505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invoking a Web Service</a:t>
            </a:r>
            <a:endParaRPr lang="da-DK" b="1" i="1"/>
          </a:p>
        </p:txBody>
      </p:sp>
      <p:sp>
        <p:nvSpPr>
          <p:cNvPr id="4" name="Tekstfelt 3"/>
          <p:cNvSpPr txBox="1"/>
          <p:nvPr/>
        </p:nvSpPr>
        <p:spPr>
          <a:xfrm>
            <a:off x="1023550" y="1999607"/>
            <a:ext cx="10078995" cy="19697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F1WebAPIService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httpService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HttpClient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) { }</a:t>
            </a:r>
          </a:p>
          <a:p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  public </a:t>
            </a:r>
            <a:r>
              <a:rPr lang="da-DK" sz="1400" smtClean="0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():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IDriverData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da-DK" sz="1400" smtClean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httpService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IDriverData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'http://ergast.com/api/f1/2019/drivers.json'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da-DK" sz="1000"/>
          </a:p>
        </p:txBody>
      </p:sp>
    </p:spTree>
    <p:extLst>
      <p:ext uri="{BB962C8B-B14F-4D97-AF65-F5344CB8AC3E}">
        <p14:creationId xmlns:p14="http://schemas.microsoft.com/office/powerpoint/2010/main" val="146267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invoking a Web Service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8" y="1825625"/>
            <a:ext cx="9189310" cy="4099440"/>
          </a:xfrm>
        </p:spPr>
        <p:txBody>
          <a:bodyPr>
            <a:normAutofit/>
          </a:bodyPr>
          <a:lstStyle/>
          <a:p>
            <a:r>
              <a:rPr lang="da-DK" sz="3200" smtClean="0"/>
              <a:t>Invoking a web service is pretty easy, BUT:</a:t>
            </a:r>
          </a:p>
          <a:p>
            <a:pPr lvl="1"/>
            <a:r>
              <a:rPr lang="da-DK" sz="2800" smtClean="0"/>
              <a:t>We need to define an interface which matches the type of the ”raw” data received</a:t>
            </a:r>
          </a:p>
          <a:p>
            <a:pPr lvl="1"/>
            <a:r>
              <a:rPr lang="da-DK" sz="2800" smtClean="0"/>
              <a:t>We also need to define an interface which matches the type of data we really want to retrieve</a:t>
            </a:r>
          </a:p>
          <a:p>
            <a:pPr lvl="1"/>
            <a:r>
              <a:rPr lang="da-DK" sz="2800" smtClean="0"/>
              <a:t>If the above are not identically, we need to implement a mapping of the data</a:t>
            </a:r>
          </a:p>
          <a:p>
            <a:pPr lvl="1"/>
            <a:r>
              <a:rPr lang="da-DK" sz="2800" smtClean="0"/>
              <a:t>All data is ”wrapped” into an </a:t>
            </a:r>
            <a:r>
              <a:rPr lang="da-DK" sz="2800" b="1" smtClean="0"/>
              <a:t>Observable</a:t>
            </a:r>
            <a:r>
              <a:rPr lang="da-DK" sz="2800" smtClean="0"/>
              <a:t> (an </a:t>
            </a:r>
            <a:r>
              <a:rPr lang="da-DK" sz="2800" b="1" smtClean="0"/>
              <a:t>RxJS </a:t>
            </a:r>
            <a:r>
              <a:rPr lang="da-DK" sz="2800" smtClean="0"/>
              <a:t>class)</a:t>
            </a:r>
          </a:p>
          <a:p>
            <a:endParaRPr lang="da-DK" sz="2800"/>
          </a:p>
          <a:p>
            <a:pPr lvl="1"/>
            <a:endParaRPr lang="da-DK" sz="2800"/>
          </a:p>
          <a:p>
            <a:endParaRPr lang="da-DK" sz="3200"/>
          </a:p>
          <a:p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179484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invoking a Web Service</a:t>
            </a:r>
            <a:endParaRPr lang="da-DK" b="1" i="1"/>
          </a:p>
        </p:txBody>
      </p:sp>
      <p:sp>
        <p:nvSpPr>
          <p:cNvPr id="4" name="Tekstfelt 3"/>
          <p:cNvSpPr txBox="1"/>
          <p:nvPr/>
        </p:nvSpPr>
        <p:spPr>
          <a:xfrm>
            <a:off x="1023550" y="1999607"/>
            <a:ext cx="10078995" cy="37548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IDriver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driverId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permanentNumber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code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givenName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familyName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dateOfBirth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nationality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IDriverData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MRData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{  </a:t>
            </a:r>
          </a:p>
          <a:p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DriverTable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Drivers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IDriver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[]; 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   }; </a:t>
            </a:r>
          </a:p>
          <a:p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 }; </a:t>
            </a:r>
          </a:p>
          <a:p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78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invoking a Web Service</a:t>
            </a:r>
            <a:endParaRPr lang="da-DK" b="1" i="1"/>
          </a:p>
        </p:txBody>
      </p:sp>
      <p:sp>
        <p:nvSpPr>
          <p:cNvPr id="4" name="Tekstfelt 3"/>
          <p:cNvSpPr txBox="1"/>
          <p:nvPr/>
        </p:nvSpPr>
        <p:spPr>
          <a:xfrm>
            <a:off x="1023550" y="1999607"/>
            <a:ext cx="10078995" cy="37548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F1WebAPIService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httpService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HttpClient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getDrivers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():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IDriver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[]&gt; {</a:t>
            </a:r>
          </a:p>
          <a:p>
            <a:r>
              <a:rPr lang="da-DK" sz="1400" smtClean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mapData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  private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():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IDriverData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da-DK" sz="1400" smtClean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httpService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IDriverData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'http://ergast.com/api/f1/2019/drivers.json'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mapData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IDriverData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&gt;):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IDriver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[]&gt; {</a:t>
            </a:r>
          </a:p>
          <a:p>
            <a:r>
              <a:rPr lang="da-DK" sz="1400" smtClean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pipe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driverData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driverData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MRData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DriverTable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Drivers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 }));</a:t>
            </a:r>
          </a:p>
          <a:p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58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Observable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7" y="1825625"/>
            <a:ext cx="10276705" cy="4099440"/>
          </a:xfrm>
        </p:spPr>
        <p:txBody>
          <a:bodyPr>
            <a:normAutofit/>
          </a:bodyPr>
          <a:lstStyle/>
          <a:p>
            <a:r>
              <a:rPr lang="da-DK" sz="3200" smtClean="0"/>
              <a:t>What is an </a:t>
            </a:r>
            <a:r>
              <a:rPr lang="da-DK" sz="3200" b="1" smtClean="0"/>
              <a:t>Observable</a:t>
            </a:r>
            <a:r>
              <a:rPr lang="da-DK" sz="3200" smtClean="0"/>
              <a:t>?</a:t>
            </a:r>
          </a:p>
          <a:p>
            <a:r>
              <a:rPr lang="da-DK" sz="3200" smtClean="0"/>
              <a:t>A class from the </a:t>
            </a:r>
            <a:r>
              <a:rPr lang="da-DK" sz="3200" b="1" smtClean="0"/>
              <a:t>RxJS</a:t>
            </a:r>
            <a:r>
              <a:rPr lang="da-DK" sz="3200" smtClean="0"/>
              <a:t> class library, so in principle not part of ”core” Angular.</a:t>
            </a:r>
          </a:p>
          <a:p>
            <a:r>
              <a:rPr lang="da-DK" sz="3200" smtClean="0"/>
              <a:t>An </a:t>
            </a:r>
            <a:r>
              <a:rPr lang="da-DK" sz="3200" b="1" smtClean="0"/>
              <a:t>Observable</a:t>
            </a:r>
            <a:r>
              <a:rPr lang="da-DK" sz="3200" smtClean="0"/>
              <a:t> makes it easy to e.g. wrap an asynchronous data source (like a web service invocation) into an object which can be passed around.</a:t>
            </a:r>
          </a:p>
          <a:p>
            <a:r>
              <a:rPr lang="da-DK" sz="3200" smtClean="0"/>
              <a:t>Invoking </a:t>
            </a:r>
            <a:r>
              <a:rPr lang="da-DK" sz="3200" b="1" smtClean="0"/>
              <a:t>get</a:t>
            </a:r>
            <a:r>
              <a:rPr lang="da-DK" sz="3200" smtClean="0"/>
              <a:t> on a </a:t>
            </a:r>
            <a:r>
              <a:rPr lang="da-DK" sz="3200" b="1" smtClean="0"/>
              <a:t>HTTPClient</a:t>
            </a:r>
            <a:r>
              <a:rPr lang="da-DK" sz="3200" smtClean="0"/>
              <a:t> returns an </a:t>
            </a:r>
            <a:r>
              <a:rPr lang="da-DK" sz="3200" b="1" smtClean="0"/>
              <a:t>Observable&lt;…&gt;</a:t>
            </a:r>
          </a:p>
          <a:p>
            <a:endParaRPr lang="da-DK" sz="2800" smtClean="0"/>
          </a:p>
          <a:p>
            <a:endParaRPr lang="da-DK" sz="2800"/>
          </a:p>
          <a:p>
            <a:pPr lvl="1"/>
            <a:endParaRPr lang="da-DK" sz="2800"/>
          </a:p>
          <a:p>
            <a:endParaRPr lang="da-DK" sz="3200"/>
          </a:p>
          <a:p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99339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Observable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7" y="1825625"/>
            <a:ext cx="10276705" cy="2326245"/>
          </a:xfrm>
        </p:spPr>
        <p:txBody>
          <a:bodyPr>
            <a:normAutofit/>
          </a:bodyPr>
          <a:lstStyle/>
          <a:p>
            <a:r>
              <a:rPr lang="da-DK" sz="3200" smtClean="0"/>
              <a:t>The data wrapped by the </a:t>
            </a:r>
            <a:r>
              <a:rPr lang="da-DK" sz="3200" b="1" smtClean="0"/>
              <a:t>Observable</a:t>
            </a:r>
            <a:r>
              <a:rPr lang="da-DK" sz="3200" smtClean="0"/>
              <a:t> can be </a:t>
            </a:r>
            <a:r>
              <a:rPr lang="da-DK" sz="3200" u="sng" smtClean="0"/>
              <a:t>transformed</a:t>
            </a:r>
            <a:r>
              <a:rPr lang="da-DK" sz="3200" smtClean="0"/>
              <a:t>.</a:t>
            </a:r>
          </a:p>
          <a:p>
            <a:r>
              <a:rPr lang="da-DK" sz="3200" smtClean="0"/>
              <a:t>We call the </a:t>
            </a:r>
            <a:r>
              <a:rPr lang="da-DK" sz="3200" b="1" smtClean="0"/>
              <a:t>pipe</a:t>
            </a:r>
            <a:r>
              <a:rPr lang="da-DK" sz="3200" smtClean="0"/>
              <a:t> method on an </a:t>
            </a:r>
            <a:r>
              <a:rPr lang="da-DK" sz="3200" b="1" smtClean="0"/>
              <a:t>Observable</a:t>
            </a:r>
            <a:r>
              <a:rPr lang="da-DK" sz="3200" smtClean="0"/>
              <a:t> object, with transformation functions like </a:t>
            </a:r>
            <a:r>
              <a:rPr lang="da-DK" sz="3200" b="1" smtClean="0"/>
              <a:t>map</a:t>
            </a:r>
            <a:r>
              <a:rPr lang="da-DK" sz="3200" smtClean="0"/>
              <a:t> as parameters.</a:t>
            </a:r>
          </a:p>
          <a:p>
            <a:r>
              <a:rPr lang="da-DK" sz="3200" b="1" smtClean="0"/>
              <a:t>NB</a:t>
            </a:r>
            <a:r>
              <a:rPr lang="da-DK" sz="3200" smtClean="0"/>
              <a:t>: This is </a:t>
            </a:r>
            <a:r>
              <a:rPr lang="da-DK" sz="3200" u="sng" smtClean="0"/>
              <a:t>not</a:t>
            </a:r>
            <a:r>
              <a:rPr lang="da-DK" sz="3200" smtClean="0"/>
              <a:t> the same as the </a:t>
            </a:r>
            <a:r>
              <a:rPr lang="da-DK" sz="3200" b="1" smtClean="0"/>
              <a:t>map</a:t>
            </a:r>
            <a:r>
              <a:rPr lang="da-DK" sz="3200" smtClean="0"/>
              <a:t> method for arrays…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838197" y="4330056"/>
            <a:ext cx="10078995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mapData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IDriverData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&gt;):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IDriver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[]&gt; {</a:t>
            </a:r>
          </a:p>
          <a:p>
            <a:r>
              <a:rPr lang="da-DK" sz="1400" smtClean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pipe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driverData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driverData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MRData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DriverTable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Drivers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 }));</a:t>
            </a:r>
          </a:p>
          <a:p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4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Observable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7" y="1825625"/>
            <a:ext cx="10276705" cy="1300634"/>
          </a:xfrm>
        </p:spPr>
        <p:txBody>
          <a:bodyPr>
            <a:normAutofit/>
          </a:bodyPr>
          <a:lstStyle/>
          <a:p>
            <a:r>
              <a:rPr lang="da-DK" sz="3200" smtClean="0"/>
              <a:t>Other parts of the application can then </a:t>
            </a:r>
            <a:r>
              <a:rPr lang="da-DK" sz="3200" u="sng" smtClean="0"/>
              <a:t>subscribe</a:t>
            </a:r>
            <a:r>
              <a:rPr lang="da-DK" sz="3200" smtClean="0"/>
              <a:t> to changes in an </a:t>
            </a:r>
            <a:r>
              <a:rPr lang="da-DK" sz="3200" b="1" smtClean="0"/>
              <a:t>Observable</a:t>
            </a:r>
            <a:r>
              <a:rPr lang="da-DK" sz="3200" smtClean="0"/>
              <a:t> object.</a:t>
            </a:r>
            <a:endParaRPr lang="da-DK" sz="2800"/>
          </a:p>
          <a:p>
            <a:endParaRPr lang="da-DK" sz="3200"/>
          </a:p>
          <a:p>
            <a:endParaRPr lang="da-DK" sz="3200" smtClean="0"/>
          </a:p>
        </p:txBody>
      </p:sp>
      <p:sp>
        <p:nvSpPr>
          <p:cNvPr id="4" name="Tekstfelt 3"/>
          <p:cNvSpPr txBox="1"/>
          <p:nvPr/>
        </p:nvSpPr>
        <p:spPr>
          <a:xfrm>
            <a:off x="838197" y="4336235"/>
            <a:ext cx="10078995" cy="10464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ngOnInit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  this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service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 smtClean="0">
                <a:solidFill>
                  <a:srgbClr val="DCDCAA"/>
                </a:solidFill>
                <a:latin typeface="Consolas" panose="020B0609020204030204" pitchFamily="49" charset="0"/>
              </a:rPr>
              <a:t>getDrivers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da-DK" sz="1600" smtClean="0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drivers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</a:p>
          <a:p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20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getting started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343767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Once we have installed the Angular CLI, we can use it for </a:t>
            </a:r>
            <a:r>
              <a:rPr lang="da-DK" sz="3200"/>
              <a:t>generating (a </a:t>
            </a:r>
            <a:r>
              <a:rPr lang="da-DK" sz="3200" smtClean="0"/>
              <a:t>scaffolding for) </a:t>
            </a:r>
            <a:r>
              <a:rPr lang="da-DK" sz="3200" b="1" smtClean="0"/>
              <a:t>Angular </a:t>
            </a:r>
            <a:r>
              <a:rPr lang="da-DK" sz="3200" smtClean="0"/>
              <a:t>apps</a:t>
            </a:r>
          </a:p>
          <a:p>
            <a:r>
              <a:rPr lang="da-DK" sz="3200" smtClean="0"/>
              <a:t>Go to the folder in which you want to keep </a:t>
            </a:r>
            <a:r>
              <a:rPr lang="da-DK" sz="3200" b="1" smtClean="0"/>
              <a:t>Angular</a:t>
            </a:r>
            <a:r>
              <a:rPr lang="da-DK" sz="3200" smtClean="0"/>
              <a:t> apps (NB: </a:t>
            </a:r>
            <a:r>
              <a:rPr lang="da-DK" sz="3200" u="sng" smtClean="0"/>
              <a:t>not</a:t>
            </a:r>
            <a:r>
              <a:rPr lang="da-DK" sz="3200" smtClean="0"/>
              <a:t> the folder for the specific app; this will be generated for you)</a:t>
            </a:r>
          </a:p>
          <a:p>
            <a:r>
              <a:rPr lang="da-DK" sz="3200" smtClean="0"/>
              <a:t>Now do:</a:t>
            </a:r>
          </a:p>
          <a:p>
            <a:r>
              <a:rPr lang="da-DK" sz="3200" b="1" smtClean="0">
                <a:solidFill>
                  <a:srgbClr val="00B0F0"/>
                </a:solidFill>
              </a:rPr>
              <a:t>&gt; ng new </a:t>
            </a:r>
            <a:r>
              <a:rPr lang="da-DK" sz="3200" b="1" i="1" smtClean="0">
                <a:solidFill>
                  <a:srgbClr val="00B0F0"/>
                </a:solidFill>
              </a:rPr>
              <a:t>appname</a:t>
            </a:r>
          </a:p>
        </p:txBody>
      </p:sp>
    </p:spTree>
    <p:extLst>
      <p:ext uri="{BB962C8B-B14F-4D97-AF65-F5344CB8AC3E}">
        <p14:creationId xmlns:p14="http://schemas.microsoft.com/office/powerpoint/2010/main" val="142942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</a:t>
            </a:r>
            <a:r>
              <a:rPr lang="da-DK" b="1"/>
              <a:t>– </a:t>
            </a:r>
            <a:r>
              <a:rPr lang="da-DK" b="1"/>
              <a:t>Observable</a:t>
            </a:r>
            <a:endParaRPr lang="da-DK" b="1" i="1"/>
          </a:p>
        </p:txBody>
      </p:sp>
      <p:sp>
        <p:nvSpPr>
          <p:cNvPr id="4" name="Tekstfelt 3"/>
          <p:cNvSpPr txBox="1"/>
          <p:nvPr/>
        </p:nvSpPr>
        <p:spPr>
          <a:xfrm>
            <a:off x="1023550" y="1999607"/>
            <a:ext cx="10078995" cy="276998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4EC9B0"/>
                </a:solidFill>
                <a:latin typeface="Consolas" panose="020B0609020204030204" pitchFamily="49" charset="0"/>
              </a:rPr>
              <a:t>SimpleHttpServiceComponent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4EC9B0"/>
                </a:solidFill>
                <a:latin typeface="Consolas" panose="020B0609020204030204" pitchFamily="49" charset="0"/>
              </a:rPr>
              <a:t>OnInit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drivers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1600">
                <a:solidFill>
                  <a:srgbClr val="4EC9B0"/>
                </a:solidFill>
                <a:latin typeface="Consolas" panose="020B0609020204030204" pitchFamily="49" charset="0"/>
              </a:rPr>
              <a:t>IDriver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[];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service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1600">
                <a:solidFill>
                  <a:srgbClr val="4EC9B0"/>
                </a:solidFill>
                <a:latin typeface="Consolas" panose="020B0609020204030204" pitchFamily="49" charset="0"/>
              </a:rPr>
              <a:t>F1WebAPIService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a-DK" sz="1600" smtClean="0">
                <a:solidFill>
                  <a:srgbClr val="DCDCAA"/>
                </a:solidFill>
                <a:latin typeface="Consolas" panose="020B0609020204030204" pitchFamily="49" charset="0"/>
              </a:rPr>
              <a:t>ngOnInit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    this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service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 smtClean="0">
                <a:solidFill>
                  <a:srgbClr val="DCDCAA"/>
                </a:solidFill>
                <a:latin typeface="Consolas" panose="020B0609020204030204" pitchFamily="49" charset="0"/>
              </a:rPr>
              <a:t>getDrivers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da-DK" sz="1600" smtClean="0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drivers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 } 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6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</a:t>
            </a:r>
            <a:r>
              <a:rPr lang="da-DK" b="1"/>
              <a:t>– </a:t>
            </a:r>
            <a:r>
              <a:rPr lang="da-DK" b="1"/>
              <a:t>Observable</a:t>
            </a:r>
            <a:endParaRPr lang="da-DK" b="1" i="1"/>
          </a:p>
        </p:txBody>
      </p:sp>
      <p:sp>
        <p:nvSpPr>
          <p:cNvPr id="4" name="Tekstfelt 3"/>
          <p:cNvSpPr txBox="1"/>
          <p:nvPr/>
        </p:nvSpPr>
        <p:spPr>
          <a:xfrm>
            <a:off x="1023550" y="1999607"/>
            <a:ext cx="10078995" cy="113877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*ngFor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"let driver of 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drivers</a:t>
            </a:r>
            <a:r>
              <a:rPr lang="da-DK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a-DK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mtClean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{{driver.givenName}} {{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driver.familyName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}}</a:t>
            </a:r>
            <a:r>
              <a:rPr lang="da-DK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26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getting started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999249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Now do:</a:t>
            </a:r>
          </a:p>
          <a:p>
            <a:r>
              <a:rPr lang="da-DK" sz="3200" b="1" smtClean="0">
                <a:solidFill>
                  <a:srgbClr val="00B0F0"/>
                </a:solidFill>
              </a:rPr>
              <a:t>&gt; ng new </a:t>
            </a:r>
            <a:r>
              <a:rPr lang="da-DK" sz="3200" b="1" i="1">
                <a:solidFill>
                  <a:srgbClr val="00B0F0"/>
                </a:solidFill>
              </a:rPr>
              <a:t>appname </a:t>
            </a:r>
            <a:endParaRPr lang="da-DK" sz="3200" b="1" i="1" smtClean="0">
              <a:solidFill>
                <a:srgbClr val="00B0F0"/>
              </a:solidFill>
            </a:endParaRPr>
          </a:p>
          <a:p>
            <a:r>
              <a:rPr lang="da-DK" sz="3200" b="1" smtClean="0"/>
              <a:t>NB</a:t>
            </a:r>
            <a:r>
              <a:rPr lang="da-DK" sz="3200" smtClean="0"/>
              <a:t>: You should put the specific name of your app instead of </a:t>
            </a:r>
            <a:r>
              <a:rPr lang="da-DK" sz="3200" i="1" smtClean="0"/>
              <a:t>appname</a:t>
            </a:r>
          </a:p>
          <a:p>
            <a:r>
              <a:rPr lang="da-DK" sz="3200" b="1"/>
              <a:t>NB</a:t>
            </a:r>
            <a:r>
              <a:rPr lang="da-DK" sz="3200"/>
              <a:t>: </a:t>
            </a:r>
            <a:r>
              <a:rPr lang="da-DK" sz="3200" smtClean="0"/>
              <a:t>You are prompted twice for a choice; just type </a:t>
            </a:r>
            <a:r>
              <a:rPr lang="da-DK" sz="3200" b="1" smtClean="0"/>
              <a:t>return</a:t>
            </a:r>
            <a:r>
              <a:rPr lang="da-DK" sz="3200" smtClean="0"/>
              <a:t> for both choices</a:t>
            </a:r>
            <a:endParaRPr lang="da-DK" sz="3200" i="1"/>
          </a:p>
          <a:p>
            <a:r>
              <a:rPr lang="da-DK" sz="3200" smtClean="0">
                <a:sym typeface="Wingdings" panose="05000000000000000000" pitchFamily="2" charset="2"/>
              </a:rPr>
              <a:t>A folder with the same name as your app is generated</a:t>
            </a:r>
            <a:r>
              <a:rPr lang="da-DK" sz="3200">
                <a:sym typeface="Wingdings" panose="05000000000000000000" pitchFamily="2" charset="2"/>
              </a:rPr>
              <a:t>.</a:t>
            </a:r>
            <a:endParaRPr lang="da-DK" sz="320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8484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3950042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Open the newly created folder in </a:t>
            </a:r>
            <a:r>
              <a:rPr lang="da-DK" sz="3200" b="1" smtClean="0"/>
              <a:t>Visual Studio Code</a:t>
            </a:r>
          </a:p>
          <a:p>
            <a:r>
              <a:rPr lang="da-DK" sz="3200" smtClean="0"/>
              <a:t>Should looks similar to this (this is an app named </a:t>
            </a:r>
            <a:r>
              <a:rPr lang="da-DK" sz="3200" b="1" smtClean="0"/>
              <a:t>firstApp</a:t>
            </a:r>
            <a:r>
              <a:rPr lang="da-DK" sz="3200" smtClean="0"/>
              <a:t>):</a:t>
            </a: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344" y="1044145"/>
            <a:ext cx="5059878" cy="48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4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6688</TotalTime>
  <Words>2746</Words>
  <Application>Microsoft Office PowerPoint</Application>
  <PresentationFormat>Widescreen</PresentationFormat>
  <Paragraphs>452</Paragraphs>
  <Slides>71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71</vt:i4>
      </vt:variant>
    </vt:vector>
  </HeadingPairs>
  <TitlesOfParts>
    <vt:vector size="77" baseType="lpstr">
      <vt:lpstr>Arial</vt:lpstr>
      <vt:lpstr>Calibri</vt:lpstr>
      <vt:lpstr>Calibri Light</vt:lpstr>
      <vt:lpstr>Consolas</vt:lpstr>
      <vt:lpstr>Wingdings</vt:lpstr>
      <vt:lpstr>Office-tema</vt:lpstr>
      <vt:lpstr>Angular</vt:lpstr>
      <vt:lpstr>Credits</vt:lpstr>
      <vt:lpstr>Angular – what is it?</vt:lpstr>
      <vt:lpstr>Angular – what is it?</vt:lpstr>
      <vt:lpstr>PowerPoint-præsentation</vt:lpstr>
      <vt:lpstr>Angular – getting started</vt:lpstr>
      <vt:lpstr>Angular – getting started</vt:lpstr>
      <vt:lpstr>Angular – getting started</vt:lpstr>
      <vt:lpstr>Angular – getting started</vt:lpstr>
      <vt:lpstr>Angular – getting started</vt:lpstr>
      <vt:lpstr>Angular – getting started</vt:lpstr>
      <vt:lpstr>Angular – getting started</vt:lpstr>
      <vt:lpstr>Angular – getting started</vt:lpstr>
      <vt:lpstr>Angular – getting started</vt:lpstr>
      <vt:lpstr>Angular – initial content of app.component.ts</vt:lpstr>
      <vt:lpstr>Angular – getting started</vt:lpstr>
      <vt:lpstr>Angular – content of index.html</vt:lpstr>
      <vt:lpstr>Angular – content of app.modules.ts</vt:lpstr>
      <vt:lpstr>Angular – content of main.ts</vt:lpstr>
      <vt:lpstr>Angular – getting started</vt:lpstr>
      <vt:lpstr>Angular – getting started</vt:lpstr>
      <vt:lpstr>Angular – using Bootstrap for styling</vt:lpstr>
      <vt:lpstr>Angular – creating a new component</vt:lpstr>
      <vt:lpstr>Angular – content of /src/app/FirstComp</vt:lpstr>
      <vt:lpstr>Angular – creating a new component</vt:lpstr>
      <vt:lpstr>Angular – creating a new component</vt:lpstr>
      <vt:lpstr>Angular – creating a new component</vt:lpstr>
      <vt:lpstr>PowerPoint-præsentation</vt:lpstr>
      <vt:lpstr>Angular – data binding</vt:lpstr>
      <vt:lpstr>Angular – data binding</vt:lpstr>
      <vt:lpstr>Angular – data binding</vt:lpstr>
      <vt:lpstr>Angular – data binding</vt:lpstr>
      <vt:lpstr>Angular – data binding</vt:lpstr>
      <vt:lpstr>Angular – data binding</vt:lpstr>
      <vt:lpstr>Angular – data binding</vt:lpstr>
      <vt:lpstr>Angular – data binding</vt:lpstr>
      <vt:lpstr>Angular – data binding</vt:lpstr>
      <vt:lpstr>Angular – data binding</vt:lpstr>
      <vt:lpstr>Angular – services</vt:lpstr>
      <vt:lpstr>Angular – services</vt:lpstr>
      <vt:lpstr>Angular – services</vt:lpstr>
      <vt:lpstr>Angular – content of firstService.service.ts</vt:lpstr>
      <vt:lpstr>Angular – services</vt:lpstr>
      <vt:lpstr>Angular – services</vt:lpstr>
      <vt:lpstr>Angular – content of app.module.ts</vt:lpstr>
      <vt:lpstr>Angular – services</vt:lpstr>
      <vt:lpstr>Angular – directives</vt:lpstr>
      <vt:lpstr>Angular – directives</vt:lpstr>
      <vt:lpstr>Angular – directives</vt:lpstr>
      <vt:lpstr>Angular – directives</vt:lpstr>
      <vt:lpstr>Angular – routing</vt:lpstr>
      <vt:lpstr>Angular – content of app.module.ts</vt:lpstr>
      <vt:lpstr>Angular – content of app.module.ts</vt:lpstr>
      <vt:lpstr>Angular – routing</vt:lpstr>
      <vt:lpstr>Angular – routing</vt:lpstr>
      <vt:lpstr>Angular – routing</vt:lpstr>
      <vt:lpstr>Angular – routing</vt:lpstr>
      <vt:lpstr>Angular – routing</vt:lpstr>
      <vt:lpstr>Angular – routing</vt:lpstr>
      <vt:lpstr>Angular – routing</vt:lpstr>
      <vt:lpstr>Angular – routing</vt:lpstr>
      <vt:lpstr>Angular – invoking a Web Service</vt:lpstr>
      <vt:lpstr>Angular – invoking a Web Service</vt:lpstr>
      <vt:lpstr>Angular – invoking a Web Service</vt:lpstr>
      <vt:lpstr>Angular – invoking a Web Service</vt:lpstr>
      <vt:lpstr>Angular – invoking a Web Service</vt:lpstr>
      <vt:lpstr>Angular – Observable</vt:lpstr>
      <vt:lpstr>Angular – Observable</vt:lpstr>
      <vt:lpstr>Angular – Observable</vt:lpstr>
      <vt:lpstr>Angular – Observable</vt:lpstr>
      <vt:lpstr>Angular – Observable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Software Construction</dc:title>
  <dc:creator>Per Laursen</dc:creator>
  <cp:lastModifiedBy>Per Laursen</cp:lastModifiedBy>
  <cp:revision>260</cp:revision>
  <dcterms:created xsi:type="dcterms:W3CDTF">2018-12-07T10:20:59Z</dcterms:created>
  <dcterms:modified xsi:type="dcterms:W3CDTF">2019-04-10T17:32:37Z</dcterms:modified>
</cp:coreProperties>
</file>