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0" r:id="rId6"/>
    <p:sldId id="263" r:id="rId7"/>
    <p:sldId id="264" r:id="rId8"/>
    <p:sldId id="265" r:id="rId9"/>
    <p:sldId id="266" r:id="rId10"/>
    <p:sldId id="267" r:id="rId11"/>
    <p:sldId id="268" r:id="rId12"/>
    <p:sldId id="269" r:id="rId13"/>
    <p:sldId id="271" r:id="rId14"/>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Ingen typografi, tabelgit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5" d="100"/>
          <a:sy n="155" d="100"/>
        </p:scale>
        <p:origin x="49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a-DK" smtClean="0"/>
              <a:t>Klik for at redigere i master</a:t>
            </a:r>
            <a:endParaRPr lang="da-DK"/>
          </a:p>
        </p:txBody>
      </p:sp>
      <p:sp>
        <p:nvSpPr>
          <p:cNvPr id="3" name="U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smtClean="0"/>
              <a:t>Klik for at redigere undertiteltypografien i masteren</a:t>
            </a:r>
            <a:endParaRPr lang="da-DK"/>
          </a:p>
        </p:txBody>
      </p:sp>
      <p:sp>
        <p:nvSpPr>
          <p:cNvPr id="4" name="Pladsholder til dato 3"/>
          <p:cNvSpPr>
            <a:spLocks noGrp="1"/>
          </p:cNvSpPr>
          <p:nvPr>
            <p:ph type="dt" sz="half" idx="10"/>
          </p:nvPr>
        </p:nvSpPr>
        <p:spPr/>
        <p:txBody>
          <a:bodyPr/>
          <a:lstStyle/>
          <a:p>
            <a:fld id="{04527E70-C461-477F-BF52-CFCF7D612977}" type="datetimeFigureOut">
              <a:rPr lang="da-DK" smtClean="0"/>
              <a:t>12-02-2019</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EA115C06-9538-4427-B025-A53EC09C531D}" type="slidenum">
              <a:rPr lang="da-DK" smtClean="0"/>
              <a:t>‹nr.›</a:t>
            </a:fld>
            <a:endParaRPr lang="da-DK"/>
          </a:p>
        </p:txBody>
      </p:sp>
    </p:spTree>
    <p:extLst>
      <p:ext uri="{BB962C8B-B14F-4D97-AF65-F5344CB8AC3E}">
        <p14:creationId xmlns:p14="http://schemas.microsoft.com/office/powerpoint/2010/main" val="3720540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da-DK"/>
          </a:p>
        </p:txBody>
      </p:sp>
      <p:sp>
        <p:nvSpPr>
          <p:cNvPr id="3" name="Pladsholder til lodret titel 2"/>
          <p:cNvSpPr>
            <a:spLocks noGrp="1"/>
          </p:cNvSpPr>
          <p:nvPr>
            <p:ph type="body" orient="vert" idx="1"/>
          </p:nvPr>
        </p:nvSpPr>
        <p:spPr/>
        <p:txBody>
          <a:bodyPr vert="eaVert"/>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fld id="{04527E70-C461-477F-BF52-CFCF7D612977}" type="datetimeFigureOut">
              <a:rPr lang="da-DK" smtClean="0"/>
              <a:t>12-02-2019</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EA115C06-9538-4427-B025-A53EC09C531D}" type="slidenum">
              <a:rPr lang="da-DK" smtClean="0"/>
              <a:t>‹nr.›</a:t>
            </a:fld>
            <a:endParaRPr lang="da-DK"/>
          </a:p>
        </p:txBody>
      </p:sp>
    </p:spTree>
    <p:extLst>
      <p:ext uri="{BB962C8B-B14F-4D97-AF65-F5344CB8AC3E}">
        <p14:creationId xmlns:p14="http://schemas.microsoft.com/office/powerpoint/2010/main" val="3143187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8724900" y="365125"/>
            <a:ext cx="2628900" cy="5811838"/>
          </a:xfrm>
        </p:spPr>
        <p:txBody>
          <a:bodyPr vert="eaVert"/>
          <a:lstStyle/>
          <a:p>
            <a:r>
              <a:rPr lang="da-DK" smtClean="0"/>
              <a:t>Klik for at redigere i master</a:t>
            </a:r>
            <a:endParaRPr lang="da-DK"/>
          </a:p>
        </p:txBody>
      </p:sp>
      <p:sp>
        <p:nvSpPr>
          <p:cNvPr id="3" name="Pladsholder til lodret titel 2"/>
          <p:cNvSpPr>
            <a:spLocks noGrp="1"/>
          </p:cNvSpPr>
          <p:nvPr>
            <p:ph type="body" orient="vert" idx="1"/>
          </p:nvPr>
        </p:nvSpPr>
        <p:spPr>
          <a:xfrm>
            <a:off x="838200" y="365125"/>
            <a:ext cx="7734300" cy="5811838"/>
          </a:xfrm>
        </p:spPr>
        <p:txBody>
          <a:bodyPr vert="eaVert"/>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fld id="{04527E70-C461-477F-BF52-CFCF7D612977}" type="datetimeFigureOut">
              <a:rPr lang="da-DK" smtClean="0"/>
              <a:t>12-02-2019</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EA115C06-9538-4427-B025-A53EC09C531D}" type="slidenum">
              <a:rPr lang="da-DK" smtClean="0"/>
              <a:t>‹nr.›</a:t>
            </a:fld>
            <a:endParaRPr lang="da-DK"/>
          </a:p>
        </p:txBody>
      </p:sp>
    </p:spTree>
    <p:extLst>
      <p:ext uri="{BB962C8B-B14F-4D97-AF65-F5344CB8AC3E}">
        <p14:creationId xmlns:p14="http://schemas.microsoft.com/office/powerpoint/2010/main" val="649246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da-DK"/>
          </a:p>
        </p:txBody>
      </p:sp>
      <p:sp>
        <p:nvSpPr>
          <p:cNvPr id="3" name="Pladsholder til indhold 2"/>
          <p:cNvSpPr>
            <a:spLocks noGrp="1"/>
          </p:cNvSpPr>
          <p:nvPr>
            <p:ph idx="1"/>
          </p:nvPr>
        </p:nvSpPr>
        <p:spPr/>
        <p:txBody>
          <a:body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fld id="{04527E70-C461-477F-BF52-CFCF7D612977}" type="datetimeFigureOut">
              <a:rPr lang="da-DK" smtClean="0"/>
              <a:t>12-02-2019</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EA115C06-9538-4427-B025-A53EC09C531D}" type="slidenum">
              <a:rPr lang="da-DK" smtClean="0"/>
              <a:t>‹nr.›</a:t>
            </a:fld>
            <a:endParaRPr lang="da-DK"/>
          </a:p>
        </p:txBody>
      </p:sp>
    </p:spTree>
    <p:extLst>
      <p:ext uri="{BB962C8B-B14F-4D97-AF65-F5344CB8AC3E}">
        <p14:creationId xmlns:p14="http://schemas.microsoft.com/office/powerpoint/2010/main" val="1244983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a-DK" smtClean="0"/>
              <a:t>Klik for at redigere i master</a:t>
            </a:r>
            <a:endParaRPr lang="da-DK"/>
          </a:p>
        </p:txBody>
      </p:sp>
      <p:sp>
        <p:nvSpPr>
          <p:cNvPr id="3" name="Pladsholder til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smtClean="0"/>
              <a:t>Rediger typografien i masterens</a:t>
            </a:r>
          </a:p>
        </p:txBody>
      </p:sp>
      <p:sp>
        <p:nvSpPr>
          <p:cNvPr id="4" name="Pladsholder til dato 3"/>
          <p:cNvSpPr>
            <a:spLocks noGrp="1"/>
          </p:cNvSpPr>
          <p:nvPr>
            <p:ph type="dt" sz="half" idx="10"/>
          </p:nvPr>
        </p:nvSpPr>
        <p:spPr/>
        <p:txBody>
          <a:bodyPr/>
          <a:lstStyle/>
          <a:p>
            <a:fld id="{04527E70-C461-477F-BF52-CFCF7D612977}" type="datetimeFigureOut">
              <a:rPr lang="da-DK" smtClean="0"/>
              <a:t>12-02-2019</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EA115C06-9538-4427-B025-A53EC09C531D}" type="slidenum">
              <a:rPr lang="da-DK" smtClean="0"/>
              <a:t>‹nr.›</a:t>
            </a:fld>
            <a:endParaRPr lang="da-DK"/>
          </a:p>
        </p:txBody>
      </p:sp>
    </p:spTree>
    <p:extLst>
      <p:ext uri="{BB962C8B-B14F-4D97-AF65-F5344CB8AC3E}">
        <p14:creationId xmlns:p14="http://schemas.microsoft.com/office/powerpoint/2010/main" val="4203948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da-DK"/>
          </a:p>
        </p:txBody>
      </p:sp>
      <p:sp>
        <p:nvSpPr>
          <p:cNvPr id="3" name="Pladsholder til indhold 2"/>
          <p:cNvSpPr>
            <a:spLocks noGrp="1"/>
          </p:cNvSpPr>
          <p:nvPr>
            <p:ph sz="half" idx="1"/>
          </p:nvPr>
        </p:nvSpPr>
        <p:spPr>
          <a:xfrm>
            <a:off x="838200" y="1825625"/>
            <a:ext cx="5181600" cy="4351338"/>
          </a:xfrm>
        </p:spPr>
        <p:txBody>
          <a:body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indhold 3"/>
          <p:cNvSpPr>
            <a:spLocks noGrp="1"/>
          </p:cNvSpPr>
          <p:nvPr>
            <p:ph sz="half" idx="2"/>
          </p:nvPr>
        </p:nvSpPr>
        <p:spPr>
          <a:xfrm>
            <a:off x="6172200" y="1825625"/>
            <a:ext cx="5181600" cy="4351338"/>
          </a:xfrm>
        </p:spPr>
        <p:txBody>
          <a:body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Pladsholder til dato 4"/>
          <p:cNvSpPr>
            <a:spLocks noGrp="1"/>
          </p:cNvSpPr>
          <p:nvPr>
            <p:ph type="dt" sz="half" idx="10"/>
          </p:nvPr>
        </p:nvSpPr>
        <p:spPr/>
        <p:txBody>
          <a:bodyPr/>
          <a:lstStyle/>
          <a:p>
            <a:fld id="{04527E70-C461-477F-BF52-CFCF7D612977}" type="datetimeFigureOut">
              <a:rPr lang="da-DK" smtClean="0"/>
              <a:t>12-02-2019</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slidenummer 6"/>
          <p:cNvSpPr>
            <a:spLocks noGrp="1"/>
          </p:cNvSpPr>
          <p:nvPr>
            <p:ph type="sldNum" sz="quarter" idx="12"/>
          </p:nvPr>
        </p:nvSpPr>
        <p:spPr/>
        <p:txBody>
          <a:bodyPr/>
          <a:lstStyle/>
          <a:p>
            <a:fld id="{EA115C06-9538-4427-B025-A53EC09C531D}" type="slidenum">
              <a:rPr lang="da-DK" smtClean="0"/>
              <a:t>‹nr.›</a:t>
            </a:fld>
            <a:endParaRPr lang="da-DK"/>
          </a:p>
        </p:txBody>
      </p:sp>
    </p:spTree>
    <p:extLst>
      <p:ext uri="{BB962C8B-B14F-4D97-AF65-F5344CB8AC3E}">
        <p14:creationId xmlns:p14="http://schemas.microsoft.com/office/powerpoint/2010/main" val="2528456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a-DK" smtClean="0"/>
              <a:t>Klik for at redigere i master</a:t>
            </a:r>
            <a:endParaRPr lang="da-DK"/>
          </a:p>
        </p:txBody>
      </p:sp>
      <p:sp>
        <p:nvSpPr>
          <p:cNvPr id="3" name="Pladsholder til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Rediger typografien i masterens</a:t>
            </a:r>
          </a:p>
        </p:txBody>
      </p:sp>
      <p:sp>
        <p:nvSpPr>
          <p:cNvPr id="4" name="Pladsholder til indhold 3"/>
          <p:cNvSpPr>
            <a:spLocks noGrp="1"/>
          </p:cNvSpPr>
          <p:nvPr>
            <p:ph sz="half" idx="2"/>
          </p:nvPr>
        </p:nvSpPr>
        <p:spPr>
          <a:xfrm>
            <a:off x="839788" y="2505075"/>
            <a:ext cx="5157787" cy="3684588"/>
          </a:xfrm>
        </p:spPr>
        <p:txBody>
          <a:body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Pladsholder til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Rediger typografien i masterens</a:t>
            </a:r>
          </a:p>
        </p:txBody>
      </p:sp>
      <p:sp>
        <p:nvSpPr>
          <p:cNvPr id="6" name="Pladsholder til indhold 5"/>
          <p:cNvSpPr>
            <a:spLocks noGrp="1"/>
          </p:cNvSpPr>
          <p:nvPr>
            <p:ph sz="quarter" idx="4"/>
          </p:nvPr>
        </p:nvSpPr>
        <p:spPr>
          <a:xfrm>
            <a:off x="6172200" y="2505075"/>
            <a:ext cx="5183188" cy="3684588"/>
          </a:xfrm>
        </p:spPr>
        <p:txBody>
          <a:body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7" name="Pladsholder til dato 6"/>
          <p:cNvSpPr>
            <a:spLocks noGrp="1"/>
          </p:cNvSpPr>
          <p:nvPr>
            <p:ph type="dt" sz="half" idx="10"/>
          </p:nvPr>
        </p:nvSpPr>
        <p:spPr/>
        <p:txBody>
          <a:bodyPr/>
          <a:lstStyle/>
          <a:p>
            <a:fld id="{04527E70-C461-477F-BF52-CFCF7D612977}" type="datetimeFigureOut">
              <a:rPr lang="da-DK" smtClean="0"/>
              <a:t>12-02-2019</a:t>
            </a:fld>
            <a:endParaRPr lang="da-DK"/>
          </a:p>
        </p:txBody>
      </p:sp>
      <p:sp>
        <p:nvSpPr>
          <p:cNvPr id="8" name="Pladsholder til sidefod 7"/>
          <p:cNvSpPr>
            <a:spLocks noGrp="1"/>
          </p:cNvSpPr>
          <p:nvPr>
            <p:ph type="ftr" sz="quarter" idx="11"/>
          </p:nvPr>
        </p:nvSpPr>
        <p:spPr/>
        <p:txBody>
          <a:bodyPr/>
          <a:lstStyle/>
          <a:p>
            <a:endParaRPr lang="da-DK"/>
          </a:p>
        </p:txBody>
      </p:sp>
      <p:sp>
        <p:nvSpPr>
          <p:cNvPr id="9" name="Pladsholder til slidenummer 8"/>
          <p:cNvSpPr>
            <a:spLocks noGrp="1"/>
          </p:cNvSpPr>
          <p:nvPr>
            <p:ph type="sldNum" sz="quarter" idx="12"/>
          </p:nvPr>
        </p:nvSpPr>
        <p:spPr/>
        <p:txBody>
          <a:bodyPr/>
          <a:lstStyle/>
          <a:p>
            <a:fld id="{EA115C06-9538-4427-B025-A53EC09C531D}" type="slidenum">
              <a:rPr lang="da-DK" smtClean="0"/>
              <a:t>‹nr.›</a:t>
            </a:fld>
            <a:endParaRPr lang="da-DK"/>
          </a:p>
        </p:txBody>
      </p:sp>
    </p:spTree>
    <p:extLst>
      <p:ext uri="{BB962C8B-B14F-4D97-AF65-F5344CB8AC3E}">
        <p14:creationId xmlns:p14="http://schemas.microsoft.com/office/powerpoint/2010/main" val="3199057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da-DK"/>
          </a:p>
        </p:txBody>
      </p:sp>
      <p:sp>
        <p:nvSpPr>
          <p:cNvPr id="3" name="Pladsholder til dato 2"/>
          <p:cNvSpPr>
            <a:spLocks noGrp="1"/>
          </p:cNvSpPr>
          <p:nvPr>
            <p:ph type="dt" sz="half" idx="10"/>
          </p:nvPr>
        </p:nvSpPr>
        <p:spPr/>
        <p:txBody>
          <a:bodyPr/>
          <a:lstStyle/>
          <a:p>
            <a:fld id="{04527E70-C461-477F-BF52-CFCF7D612977}" type="datetimeFigureOut">
              <a:rPr lang="da-DK" smtClean="0"/>
              <a:t>12-02-2019</a:t>
            </a:fld>
            <a:endParaRPr lang="da-DK"/>
          </a:p>
        </p:txBody>
      </p:sp>
      <p:sp>
        <p:nvSpPr>
          <p:cNvPr id="4" name="Pladsholder til sidefod 3"/>
          <p:cNvSpPr>
            <a:spLocks noGrp="1"/>
          </p:cNvSpPr>
          <p:nvPr>
            <p:ph type="ftr" sz="quarter" idx="11"/>
          </p:nvPr>
        </p:nvSpPr>
        <p:spPr/>
        <p:txBody>
          <a:bodyPr/>
          <a:lstStyle/>
          <a:p>
            <a:endParaRPr lang="da-DK"/>
          </a:p>
        </p:txBody>
      </p:sp>
      <p:sp>
        <p:nvSpPr>
          <p:cNvPr id="5" name="Pladsholder til slidenummer 4"/>
          <p:cNvSpPr>
            <a:spLocks noGrp="1"/>
          </p:cNvSpPr>
          <p:nvPr>
            <p:ph type="sldNum" sz="quarter" idx="12"/>
          </p:nvPr>
        </p:nvSpPr>
        <p:spPr/>
        <p:txBody>
          <a:bodyPr/>
          <a:lstStyle/>
          <a:p>
            <a:fld id="{EA115C06-9538-4427-B025-A53EC09C531D}" type="slidenum">
              <a:rPr lang="da-DK" smtClean="0"/>
              <a:t>‹nr.›</a:t>
            </a:fld>
            <a:endParaRPr lang="da-DK"/>
          </a:p>
        </p:txBody>
      </p:sp>
    </p:spTree>
    <p:extLst>
      <p:ext uri="{BB962C8B-B14F-4D97-AF65-F5344CB8AC3E}">
        <p14:creationId xmlns:p14="http://schemas.microsoft.com/office/powerpoint/2010/main" val="2132510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04527E70-C461-477F-BF52-CFCF7D612977}" type="datetimeFigureOut">
              <a:rPr lang="da-DK" smtClean="0"/>
              <a:t>12-02-2019</a:t>
            </a:fld>
            <a:endParaRPr lang="da-DK"/>
          </a:p>
        </p:txBody>
      </p:sp>
      <p:sp>
        <p:nvSpPr>
          <p:cNvPr id="3" name="Pladsholder til sidefod 2"/>
          <p:cNvSpPr>
            <a:spLocks noGrp="1"/>
          </p:cNvSpPr>
          <p:nvPr>
            <p:ph type="ftr" sz="quarter" idx="11"/>
          </p:nvPr>
        </p:nvSpPr>
        <p:spPr/>
        <p:txBody>
          <a:bodyPr/>
          <a:lstStyle/>
          <a:p>
            <a:endParaRPr lang="da-DK"/>
          </a:p>
        </p:txBody>
      </p:sp>
      <p:sp>
        <p:nvSpPr>
          <p:cNvPr id="4" name="Pladsholder til slidenummer 3"/>
          <p:cNvSpPr>
            <a:spLocks noGrp="1"/>
          </p:cNvSpPr>
          <p:nvPr>
            <p:ph type="sldNum" sz="quarter" idx="12"/>
          </p:nvPr>
        </p:nvSpPr>
        <p:spPr/>
        <p:txBody>
          <a:bodyPr/>
          <a:lstStyle/>
          <a:p>
            <a:fld id="{EA115C06-9538-4427-B025-A53EC09C531D}" type="slidenum">
              <a:rPr lang="da-DK" smtClean="0"/>
              <a:t>‹nr.›</a:t>
            </a:fld>
            <a:endParaRPr lang="da-DK"/>
          </a:p>
        </p:txBody>
      </p:sp>
    </p:spTree>
    <p:extLst>
      <p:ext uri="{BB962C8B-B14F-4D97-AF65-F5344CB8AC3E}">
        <p14:creationId xmlns:p14="http://schemas.microsoft.com/office/powerpoint/2010/main" val="3936001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a-DK" smtClean="0"/>
              <a:t>Klik for at redigere i master</a:t>
            </a:r>
            <a:endParaRPr lang="da-DK"/>
          </a:p>
        </p:txBody>
      </p:sp>
      <p:sp>
        <p:nvSpPr>
          <p:cNvPr id="3" name="Pladsholder til indhol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smtClean="0"/>
              <a:t>Rediger typografien i masterens</a:t>
            </a:r>
          </a:p>
        </p:txBody>
      </p:sp>
      <p:sp>
        <p:nvSpPr>
          <p:cNvPr id="5" name="Pladsholder til dato 4"/>
          <p:cNvSpPr>
            <a:spLocks noGrp="1"/>
          </p:cNvSpPr>
          <p:nvPr>
            <p:ph type="dt" sz="half" idx="10"/>
          </p:nvPr>
        </p:nvSpPr>
        <p:spPr/>
        <p:txBody>
          <a:bodyPr/>
          <a:lstStyle/>
          <a:p>
            <a:fld id="{04527E70-C461-477F-BF52-CFCF7D612977}" type="datetimeFigureOut">
              <a:rPr lang="da-DK" smtClean="0"/>
              <a:t>12-02-2019</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slidenummer 6"/>
          <p:cNvSpPr>
            <a:spLocks noGrp="1"/>
          </p:cNvSpPr>
          <p:nvPr>
            <p:ph type="sldNum" sz="quarter" idx="12"/>
          </p:nvPr>
        </p:nvSpPr>
        <p:spPr/>
        <p:txBody>
          <a:bodyPr/>
          <a:lstStyle/>
          <a:p>
            <a:fld id="{EA115C06-9538-4427-B025-A53EC09C531D}" type="slidenum">
              <a:rPr lang="da-DK" smtClean="0"/>
              <a:t>‹nr.›</a:t>
            </a:fld>
            <a:endParaRPr lang="da-DK"/>
          </a:p>
        </p:txBody>
      </p:sp>
    </p:spTree>
    <p:extLst>
      <p:ext uri="{BB962C8B-B14F-4D97-AF65-F5344CB8AC3E}">
        <p14:creationId xmlns:p14="http://schemas.microsoft.com/office/powerpoint/2010/main" val="3403074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a-DK" smtClean="0"/>
              <a:t>Klik for at redigere i master</a:t>
            </a:r>
            <a:endParaRPr lang="da-DK"/>
          </a:p>
        </p:txBody>
      </p:sp>
      <p:sp>
        <p:nvSpPr>
          <p:cNvPr id="3" name="Pladsholder til billed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smtClean="0"/>
              <a:t>Rediger typografien i masterens</a:t>
            </a:r>
          </a:p>
        </p:txBody>
      </p:sp>
      <p:sp>
        <p:nvSpPr>
          <p:cNvPr id="5" name="Pladsholder til dato 4"/>
          <p:cNvSpPr>
            <a:spLocks noGrp="1"/>
          </p:cNvSpPr>
          <p:nvPr>
            <p:ph type="dt" sz="half" idx="10"/>
          </p:nvPr>
        </p:nvSpPr>
        <p:spPr/>
        <p:txBody>
          <a:bodyPr/>
          <a:lstStyle/>
          <a:p>
            <a:fld id="{04527E70-C461-477F-BF52-CFCF7D612977}" type="datetimeFigureOut">
              <a:rPr lang="da-DK" smtClean="0"/>
              <a:t>12-02-2019</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slidenummer 6"/>
          <p:cNvSpPr>
            <a:spLocks noGrp="1"/>
          </p:cNvSpPr>
          <p:nvPr>
            <p:ph type="sldNum" sz="quarter" idx="12"/>
          </p:nvPr>
        </p:nvSpPr>
        <p:spPr/>
        <p:txBody>
          <a:bodyPr/>
          <a:lstStyle/>
          <a:p>
            <a:fld id="{EA115C06-9538-4427-B025-A53EC09C531D}" type="slidenum">
              <a:rPr lang="da-DK" smtClean="0"/>
              <a:t>‹nr.›</a:t>
            </a:fld>
            <a:endParaRPr lang="da-DK"/>
          </a:p>
        </p:txBody>
      </p:sp>
    </p:spTree>
    <p:extLst>
      <p:ext uri="{BB962C8B-B14F-4D97-AF65-F5344CB8AC3E}">
        <p14:creationId xmlns:p14="http://schemas.microsoft.com/office/powerpoint/2010/main" val="1424336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smtClean="0"/>
              <a:t>Klik for at redigere i master</a:t>
            </a:r>
            <a:endParaRPr lang="da-DK"/>
          </a:p>
        </p:txBody>
      </p:sp>
      <p:sp>
        <p:nvSpPr>
          <p:cNvPr id="3" name="Pladsholder til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27E70-C461-477F-BF52-CFCF7D612977}" type="datetimeFigureOut">
              <a:rPr lang="da-DK" smtClean="0"/>
              <a:t>12-02-2019</a:t>
            </a:fld>
            <a:endParaRPr lang="da-DK"/>
          </a:p>
        </p:txBody>
      </p:sp>
      <p:sp>
        <p:nvSpPr>
          <p:cNvPr id="5" name="Pladsholder til sidefod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115C06-9538-4427-B025-A53EC09C531D}" type="slidenum">
              <a:rPr lang="da-DK" smtClean="0"/>
              <a:t>‹nr.›</a:t>
            </a:fld>
            <a:endParaRPr lang="da-DK"/>
          </a:p>
        </p:txBody>
      </p:sp>
    </p:spTree>
    <p:extLst>
      <p:ext uri="{BB962C8B-B14F-4D97-AF65-F5344CB8AC3E}">
        <p14:creationId xmlns:p14="http://schemas.microsoft.com/office/powerpoint/2010/main" val="3305239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ackerthemes.com/bootstrap-cheatshee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etbootstrap.com/docs/4.0/content/reboo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39811" y="345989"/>
            <a:ext cx="11491784" cy="3256006"/>
          </a:xfrm>
        </p:spPr>
        <p:txBody>
          <a:bodyPr>
            <a:noAutofit/>
          </a:bodyPr>
          <a:lstStyle/>
          <a:p>
            <a:r>
              <a:rPr lang="da-DK" sz="9600" b="1" smtClean="0"/>
              <a:t>Bootstrap 4</a:t>
            </a:r>
            <a:endParaRPr lang="da-DK" sz="9600" b="1"/>
          </a:p>
        </p:txBody>
      </p:sp>
      <p:sp>
        <p:nvSpPr>
          <p:cNvPr id="3" name="Undertitel 2"/>
          <p:cNvSpPr>
            <a:spLocks noGrp="1"/>
          </p:cNvSpPr>
          <p:nvPr>
            <p:ph type="subTitle" idx="1"/>
          </p:nvPr>
        </p:nvSpPr>
        <p:spPr>
          <a:xfrm>
            <a:off x="1524000" y="4368114"/>
            <a:ext cx="9144000" cy="1223318"/>
          </a:xfrm>
        </p:spPr>
        <p:txBody>
          <a:bodyPr>
            <a:normAutofit/>
          </a:bodyPr>
          <a:lstStyle/>
          <a:p>
            <a:r>
              <a:rPr lang="da-DK" sz="4800" i="1" smtClean="0">
                <a:solidFill>
                  <a:schemeClr val="accent6">
                    <a:lumMod val="75000"/>
                  </a:schemeClr>
                </a:solidFill>
              </a:rPr>
              <a:t>Overview</a:t>
            </a:r>
            <a:endParaRPr lang="da-DK" sz="4800" i="1">
              <a:solidFill>
                <a:schemeClr val="accent6">
                  <a:lumMod val="75000"/>
                </a:schemeClr>
              </a:solidFill>
            </a:endParaRPr>
          </a:p>
        </p:txBody>
      </p:sp>
    </p:spTree>
    <p:extLst>
      <p:ext uri="{BB962C8B-B14F-4D97-AF65-F5344CB8AC3E}">
        <p14:creationId xmlns:p14="http://schemas.microsoft.com/office/powerpoint/2010/main" val="6460685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b="1" smtClean="0"/>
              <a:t>Bootstrap, styling overview</a:t>
            </a:r>
            <a:endParaRPr lang="da-DK" b="1"/>
          </a:p>
        </p:txBody>
      </p:sp>
      <p:sp>
        <p:nvSpPr>
          <p:cNvPr id="3" name="Pladsholder til indhold 2"/>
          <p:cNvSpPr>
            <a:spLocks noGrp="1"/>
          </p:cNvSpPr>
          <p:nvPr>
            <p:ph idx="1"/>
          </p:nvPr>
        </p:nvSpPr>
        <p:spPr>
          <a:xfrm>
            <a:off x="823784" y="1825625"/>
            <a:ext cx="8443784" cy="4587532"/>
          </a:xfrm>
        </p:spPr>
        <p:txBody>
          <a:bodyPr>
            <a:normAutofit/>
          </a:bodyPr>
          <a:lstStyle/>
          <a:p>
            <a:r>
              <a:rPr lang="da-DK" sz="3200" b="1" smtClean="0"/>
              <a:t>Typography</a:t>
            </a:r>
            <a:r>
              <a:rPr lang="da-DK" sz="3200" smtClean="0"/>
              <a:t> (headings, alignment, colors, margins, padding, borders)</a:t>
            </a:r>
          </a:p>
          <a:p>
            <a:r>
              <a:rPr lang="da-DK" sz="3200" b="1" smtClean="0"/>
              <a:t>Collections</a:t>
            </a:r>
            <a:r>
              <a:rPr lang="da-DK" sz="3200" smtClean="0"/>
              <a:t> (lists, tables, cards)</a:t>
            </a:r>
          </a:p>
          <a:p>
            <a:r>
              <a:rPr lang="da-DK" sz="3200" b="1" smtClean="0"/>
              <a:t>Controls</a:t>
            </a:r>
            <a:r>
              <a:rPr lang="da-DK" sz="3200" smtClean="0"/>
              <a:t> (buttons, navigation bars, input, forms)</a:t>
            </a:r>
          </a:p>
          <a:p>
            <a:r>
              <a:rPr lang="da-DK" sz="3200" b="1" smtClean="0"/>
              <a:t>Layout management </a:t>
            </a:r>
            <a:r>
              <a:rPr lang="da-DK" sz="3200" smtClean="0"/>
              <a:t>(grids, </a:t>
            </a:r>
            <a:r>
              <a:rPr lang="da-DK" sz="3200" smtClean="0"/>
              <a:t>rows, columns, flex-boxes</a:t>
            </a:r>
            <a:r>
              <a:rPr lang="da-DK" sz="3200" smtClean="0"/>
              <a:t>)</a:t>
            </a:r>
          </a:p>
          <a:p>
            <a:r>
              <a:rPr lang="da-DK" sz="3200" b="1" smtClean="0"/>
              <a:t>Media</a:t>
            </a:r>
            <a:r>
              <a:rPr lang="da-DK" sz="3200" smtClean="0"/>
              <a:t> (media objects, breakpoints)</a:t>
            </a:r>
            <a:endParaRPr lang="da-DK" sz="2800"/>
          </a:p>
          <a:p>
            <a:pPr lvl="1"/>
            <a:endParaRPr lang="da-DK" sz="2800"/>
          </a:p>
        </p:txBody>
      </p:sp>
      <p:pic>
        <p:nvPicPr>
          <p:cNvPr id="4" name="Billede 3"/>
          <p:cNvPicPr>
            <a:picLocks noChangeAspect="1"/>
          </p:cNvPicPr>
          <p:nvPr/>
        </p:nvPicPr>
        <p:blipFill>
          <a:blip r:embed="rId2"/>
          <a:stretch>
            <a:fillRect/>
          </a:stretch>
        </p:blipFill>
        <p:spPr>
          <a:xfrm>
            <a:off x="9693876" y="2434281"/>
            <a:ext cx="2059054" cy="1767016"/>
          </a:xfrm>
          <a:prstGeom prst="rect">
            <a:avLst/>
          </a:prstGeom>
        </p:spPr>
      </p:pic>
    </p:spTree>
    <p:extLst>
      <p:ext uri="{BB962C8B-B14F-4D97-AF65-F5344CB8AC3E}">
        <p14:creationId xmlns:p14="http://schemas.microsoft.com/office/powerpoint/2010/main" val="28396701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b="1" smtClean="0"/>
              <a:t>Bootstrap, styling overview</a:t>
            </a:r>
            <a:endParaRPr lang="da-DK" b="1"/>
          </a:p>
        </p:txBody>
      </p:sp>
      <p:sp>
        <p:nvSpPr>
          <p:cNvPr id="3" name="Pladsholder til indhold 2"/>
          <p:cNvSpPr>
            <a:spLocks noGrp="1"/>
          </p:cNvSpPr>
          <p:nvPr>
            <p:ph idx="1"/>
          </p:nvPr>
        </p:nvSpPr>
        <p:spPr>
          <a:xfrm>
            <a:off x="823784" y="1825625"/>
            <a:ext cx="7955692" cy="4587532"/>
          </a:xfrm>
        </p:spPr>
        <p:txBody>
          <a:bodyPr>
            <a:normAutofit/>
          </a:bodyPr>
          <a:lstStyle/>
          <a:p>
            <a:r>
              <a:rPr lang="da-DK" sz="3200" smtClean="0"/>
              <a:t>A lot of classes available, getting an overview is challenging…</a:t>
            </a:r>
          </a:p>
          <a:p>
            <a:r>
              <a:rPr lang="da-DK" sz="3200" smtClean="0"/>
              <a:t>Class name follow a system</a:t>
            </a:r>
          </a:p>
          <a:p>
            <a:pPr lvl="1"/>
            <a:r>
              <a:rPr lang="da-DK" sz="2800" smtClean="0"/>
              <a:t>Top-level classes: </a:t>
            </a:r>
            <a:r>
              <a:rPr lang="da-DK" sz="2800" b="1" smtClean="0"/>
              <a:t>alert</a:t>
            </a:r>
            <a:r>
              <a:rPr lang="da-DK" sz="2800" smtClean="0"/>
              <a:t>, </a:t>
            </a:r>
            <a:r>
              <a:rPr lang="da-DK" sz="2800" b="1" smtClean="0"/>
              <a:t>btn</a:t>
            </a:r>
            <a:r>
              <a:rPr lang="da-DK" sz="2800" smtClean="0"/>
              <a:t>, </a:t>
            </a:r>
            <a:r>
              <a:rPr lang="da-DK" sz="2800" b="1" smtClean="0"/>
              <a:t>card</a:t>
            </a:r>
            <a:r>
              <a:rPr lang="da-DK" sz="2800" smtClean="0"/>
              <a:t>, etc..</a:t>
            </a:r>
          </a:p>
          <a:p>
            <a:pPr lvl="1"/>
            <a:r>
              <a:rPr lang="da-DK" sz="2800" smtClean="0"/>
              <a:t>Second-level classes: </a:t>
            </a:r>
            <a:r>
              <a:rPr lang="da-DK" sz="2800" b="1" smtClean="0"/>
              <a:t>alert-info</a:t>
            </a:r>
            <a:r>
              <a:rPr lang="da-DK" sz="2800" smtClean="0"/>
              <a:t>, </a:t>
            </a:r>
            <a:r>
              <a:rPr lang="da-DK" sz="2800" b="1" smtClean="0"/>
              <a:t>alert-danger</a:t>
            </a:r>
            <a:r>
              <a:rPr lang="da-DK" sz="2800" smtClean="0"/>
              <a:t>, </a:t>
            </a:r>
            <a:r>
              <a:rPr lang="da-DK" sz="2800" b="1" smtClean="0"/>
              <a:t>btn-dark</a:t>
            </a:r>
            <a:r>
              <a:rPr lang="da-DK" sz="2800" smtClean="0"/>
              <a:t>, </a:t>
            </a:r>
            <a:r>
              <a:rPr lang="da-DK" sz="2800" b="1" smtClean="0"/>
              <a:t>card-text</a:t>
            </a:r>
            <a:r>
              <a:rPr lang="da-DK" sz="2800" smtClean="0"/>
              <a:t>, etc.</a:t>
            </a:r>
          </a:p>
          <a:p>
            <a:pPr lvl="1"/>
            <a:r>
              <a:rPr lang="da-DK" sz="2800" smtClean="0"/>
              <a:t>Third-level classes: </a:t>
            </a:r>
            <a:r>
              <a:rPr lang="da-DK" sz="2800" b="1" smtClean="0"/>
              <a:t>form-control-lg</a:t>
            </a:r>
            <a:r>
              <a:rPr lang="da-DK" sz="2800" smtClean="0"/>
              <a:t>, </a:t>
            </a:r>
            <a:r>
              <a:rPr lang="da-DK" sz="2800" b="1" smtClean="0"/>
              <a:t>list-group-item</a:t>
            </a:r>
            <a:r>
              <a:rPr lang="da-DK" sz="2800" smtClean="0"/>
              <a:t>, etc.</a:t>
            </a:r>
            <a:endParaRPr lang="da-DK"/>
          </a:p>
          <a:p>
            <a:pPr lvl="1"/>
            <a:endParaRPr lang="da-DK" sz="2800"/>
          </a:p>
        </p:txBody>
      </p:sp>
      <p:pic>
        <p:nvPicPr>
          <p:cNvPr id="4" name="Billede 3"/>
          <p:cNvPicPr>
            <a:picLocks noChangeAspect="1"/>
          </p:cNvPicPr>
          <p:nvPr/>
        </p:nvPicPr>
        <p:blipFill>
          <a:blip r:embed="rId2"/>
          <a:stretch>
            <a:fillRect/>
          </a:stretch>
        </p:blipFill>
        <p:spPr>
          <a:xfrm>
            <a:off x="9693876" y="2434281"/>
            <a:ext cx="2059054" cy="1767016"/>
          </a:xfrm>
          <a:prstGeom prst="rect">
            <a:avLst/>
          </a:prstGeom>
        </p:spPr>
      </p:pic>
    </p:spTree>
    <p:extLst>
      <p:ext uri="{BB962C8B-B14F-4D97-AF65-F5344CB8AC3E}">
        <p14:creationId xmlns:p14="http://schemas.microsoft.com/office/powerpoint/2010/main" val="10859334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b="1" smtClean="0"/>
              <a:t>Bootstrap, styling overview</a:t>
            </a:r>
            <a:endParaRPr lang="da-DK" b="1"/>
          </a:p>
        </p:txBody>
      </p:sp>
      <p:sp>
        <p:nvSpPr>
          <p:cNvPr id="3" name="Pladsholder til indhold 2"/>
          <p:cNvSpPr>
            <a:spLocks noGrp="1"/>
          </p:cNvSpPr>
          <p:nvPr>
            <p:ph idx="1"/>
          </p:nvPr>
        </p:nvSpPr>
        <p:spPr>
          <a:xfrm>
            <a:off x="823784" y="1825625"/>
            <a:ext cx="7955692" cy="4587532"/>
          </a:xfrm>
        </p:spPr>
        <p:txBody>
          <a:bodyPr>
            <a:normAutofit/>
          </a:bodyPr>
          <a:lstStyle/>
          <a:p>
            <a:r>
              <a:rPr lang="da-DK" sz="3200" smtClean="0"/>
              <a:t>Examples of how to read class names:</a:t>
            </a:r>
          </a:p>
          <a:p>
            <a:pPr lvl="1"/>
            <a:r>
              <a:rPr lang="da-DK" sz="2800" b="1" smtClean="0"/>
              <a:t>btn-info</a:t>
            </a:r>
            <a:r>
              <a:rPr lang="da-DK" sz="2800" smtClean="0"/>
              <a:t>: this is a button control, colored in the way ”info” elements are colored by default.</a:t>
            </a:r>
          </a:p>
          <a:p>
            <a:pPr lvl="1"/>
            <a:r>
              <a:rPr lang="da-DK" sz="2800" b="1"/>
              <a:t>card-text</a:t>
            </a:r>
            <a:r>
              <a:rPr lang="da-DK" sz="2800"/>
              <a:t>: this is the </a:t>
            </a:r>
            <a:r>
              <a:rPr lang="da-DK" sz="2800" smtClean="0"/>
              <a:t>main text of a Card control.</a:t>
            </a:r>
          </a:p>
          <a:p>
            <a:pPr lvl="1"/>
            <a:r>
              <a:rPr lang="da-DK" sz="2800" b="1" smtClean="0"/>
              <a:t>form-control-lg</a:t>
            </a:r>
            <a:r>
              <a:rPr lang="da-DK" sz="2800" smtClean="0"/>
              <a:t>: this is a control in a Form, and this styling only has effect om large-screen devices.</a:t>
            </a:r>
          </a:p>
          <a:p>
            <a:pPr lvl="1"/>
            <a:r>
              <a:rPr lang="da-DK" sz="2800"/>
              <a:t>Also see </a:t>
            </a:r>
            <a:endParaRPr lang="da-DK" sz="2800" smtClean="0"/>
          </a:p>
          <a:p>
            <a:pPr lvl="2"/>
            <a:r>
              <a:rPr lang="da-DK" smtClean="0">
                <a:hlinkClick r:id="rId2"/>
              </a:rPr>
              <a:t>https</a:t>
            </a:r>
            <a:r>
              <a:rPr lang="da-DK">
                <a:hlinkClick r:id="rId2"/>
              </a:rPr>
              <a:t>://</a:t>
            </a:r>
            <a:r>
              <a:rPr lang="da-DK" smtClean="0">
                <a:hlinkClick r:id="rId2"/>
              </a:rPr>
              <a:t>hackerthemes.com/bootstrap-cheatsheet</a:t>
            </a:r>
            <a:r>
              <a:rPr lang="da-DK" smtClean="0"/>
              <a:t> </a:t>
            </a:r>
            <a:endParaRPr lang="da-DK"/>
          </a:p>
          <a:p>
            <a:pPr lvl="1"/>
            <a:endParaRPr lang="da-DK" sz="2800"/>
          </a:p>
        </p:txBody>
      </p:sp>
      <p:pic>
        <p:nvPicPr>
          <p:cNvPr id="4" name="Billede 3"/>
          <p:cNvPicPr>
            <a:picLocks noChangeAspect="1"/>
          </p:cNvPicPr>
          <p:nvPr/>
        </p:nvPicPr>
        <p:blipFill>
          <a:blip r:embed="rId3"/>
          <a:stretch>
            <a:fillRect/>
          </a:stretch>
        </p:blipFill>
        <p:spPr>
          <a:xfrm>
            <a:off x="9693876" y="2434281"/>
            <a:ext cx="2059054" cy="1767016"/>
          </a:xfrm>
          <a:prstGeom prst="rect">
            <a:avLst/>
          </a:prstGeom>
        </p:spPr>
      </p:pic>
    </p:spTree>
    <p:extLst>
      <p:ext uri="{BB962C8B-B14F-4D97-AF65-F5344CB8AC3E}">
        <p14:creationId xmlns:p14="http://schemas.microsoft.com/office/powerpoint/2010/main" val="4890074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b="1" smtClean="0"/>
              <a:t>Bootstrap</a:t>
            </a:r>
            <a:r>
              <a:rPr lang="da-DK" b="1"/>
              <a:t> </a:t>
            </a:r>
            <a:r>
              <a:rPr lang="da-DK" b="1" smtClean="0"/>
              <a:t>– Grid (from GetBootstrap)</a:t>
            </a:r>
            <a:endParaRPr lang="da-DK" b="1"/>
          </a:p>
        </p:txBody>
      </p:sp>
      <p:sp>
        <p:nvSpPr>
          <p:cNvPr id="3" name="Pladsholder til indhold 2"/>
          <p:cNvSpPr>
            <a:spLocks noGrp="1"/>
          </p:cNvSpPr>
          <p:nvPr>
            <p:ph idx="1"/>
          </p:nvPr>
        </p:nvSpPr>
        <p:spPr>
          <a:xfrm>
            <a:off x="823784" y="1825625"/>
            <a:ext cx="7955692" cy="4587532"/>
          </a:xfrm>
        </p:spPr>
        <p:txBody>
          <a:bodyPr>
            <a:normAutofit/>
          </a:bodyPr>
          <a:lstStyle/>
          <a:p>
            <a:pPr lvl="1"/>
            <a:r>
              <a:rPr lang="en-US" sz="1200" b="1"/>
              <a:t>Containers</a:t>
            </a:r>
            <a:r>
              <a:rPr lang="en-US" sz="1200"/>
              <a:t> provide a means to center and horizontally pad your site’s contents. Use </a:t>
            </a:r>
            <a:r>
              <a:rPr lang="en-US" sz="1200" b="1"/>
              <a:t>.container </a:t>
            </a:r>
            <a:r>
              <a:rPr lang="en-US" sz="1200"/>
              <a:t>for a responsive pixel width or </a:t>
            </a:r>
            <a:r>
              <a:rPr lang="en-US" sz="1200" b="1"/>
              <a:t>.container-fluid </a:t>
            </a:r>
            <a:r>
              <a:rPr lang="en-US" sz="1200"/>
              <a:t>for width: 100% across all viewport and device sizes.</a:t>
            </a:r>
          </a:p>
          <a:p>
            <a:pPr lvl="1"/>
            <a:r>
              <a:rPr lang="en-US" sz="1200" b="1"/>
              <a:t>Rows are wrappers for columns</a:t>
            </a:r>
            <a:r>
              <a:rPr lang="en-US" sz="1200"/>
              <a:t>. Each column has horizontal padding (called a gutter) for controlling the space between them. This padding is then counteracted on the rows with negative margins. This way, all the content in your columns is visually aligned down the left side.</a:t>
            </a:r>
          </a:p>
          <a:p>
            <a:pPr lvl="1"/>
            <a:r>
              <a:rPr lang="en-US" sz="1200"/>
              <a:t>In a grid layout, </a:t>
            </a:r>
            <a:r>
              <a:rPr lang="en-US" sz="1200" b="1"/>
              <a:t>content must be placed within columns</a:t>
            </a:r>
            <a:r>
              <a:rPr lang="en-US" sz="1200"/>
              <a:t> and </a:t>
            </a:r>
            <a:r>
              <a:rPr lang="en-US" sz="1200" b="1"/>
              <a:t>only columns may be immediate children of rows</a:t>
            </a:r>
            <a:r>
              <a:rPr lang="en-US" sz="1200"/>
              <a:t>.</a:t>
            </a:r>
          </a:p>
          <a:p>
            <a:pPr lvl="1"/>
            <a:r>
              <a:rPr lang="en-US" sz="1200"/>
              <a:t>Thanks to flexbox, </a:t>
            </a:r>
            <a:r>
              <a:rPr lang="en-US" sz="1200" b="1"/>
              <a:t>grid columns without a specified width will automatically layout as equal width columns</a:t>
            </a:r>
            <a:r>
              <a:rPr lang="en-US" sz="1200"/>
              <a:t>. For example, four instances of .col-sm will each automatically be 25% wide from the small breakpoint and up. See the auto-layout columns section for more examples.</a:t>
            </a:r>
          </a:p>
          <a:p>
            <a:pPr lvl="1"/>
            <a:r>
              <a:rPr lang="en-US" sz="1200" b="1"/>
              <a:t>Column classes indicate the number of columns you’d like to use out of the possible 12 per row</a:t>
            </a:r>
            <a:r>
              <a:rPr lang="en-US" sz="1200"/>
              <a:t>. So, if you want three equal-width columns across, you can use .col-4.</a:t>
            </a:r>
          </a:p>
          <a:p>
            <a:pPr lvl="1"/>
            <a:r>
              <a:rPr lang="en-US" sz="1200" b="1"/>
              <a:t>Column widths are set in percentages</a:t>
            </a:r>
            <a:r>
              <a:rPr lang="en-US" sz="1200"/>
              <a:t>, so they’re always fluid and sized relative to their parent element.</a:t>
            </a:r>
          </a:p>
          <a:p>
            <a:pPr lvl="1"/>
            <a:r>
              <a:rPr lang="en-US" sz="1200"/>
              <a:t>Columns have horizontal padding to create the gutters between individual columns, however, you can remove the margin from rows and padding from columns with .no-gutters on the .row.</a:t>
            </a:r>
          </a:p>
          <a:p>
            <a:pPr lvl="1"/>
            <a:r>
              <a:rPr lang="en-US" sz="1200" b="1"/>
              <a:t>To make the grid responsive, there are five grid breakpoints</a:t>
            </a:r>
            <a:r>
              <a:rPr lang="en-US" sz="1200"/>
              <a:t>, one for each responsive breakpoint: all breakpoints (extra small), small, medium, large, and extra large.</a:t>
            </a:r>
          </a:p>
          <a:p>
            <a:pPr lvl="1"/>
            <a:r>
              <a:rPr lang="en-US" sz="1200"/>
              <a:t>Grid breakpoints are based on minimum width media queries, meaning they apply to that one breakpoint and all those above it (e.g., .col-sm-4 applies to small, medium, large, and extra large devices, but not the first xs breakpoint).</a:t>
            </a:r>
          </a:p>
          <a:p>
            <a:pPr lvl="1"/>
            <a:r>
              <a:rPr lang="en-US" sz="1200"/>
              <a:t>You can use predefined grid classes (like .col-4) or Sass mixins for more semantic markup.</a:t>
            </a:r>
            <a:endParaRPr lang="da-DK" sz="1200"/>
          </a:p>
        </p:txBody>
      </p:sp>
      <p:pic>
        <p:nvPicPr>
          <p:cNvPr id="4" name="Billede 3"/>
          <p:cNvPicPr>
            <a:picLocks noChangeAspect="1"/>
          </p:cNvPicPr>
          <p:nvPr/>
        </p:nvPicPr>
        <p:blipFill>
          <a:blip r:embed="rId2"/>
          <a:stretch>
            <a:fillRect/>
          </a:stretch>
        </p:blipFill>
        <p:spPr>
          <a:xfrm>
            <a:off x="9693876" y="2434281"/>
            <a:ext cx="2059054" cy="1767016"/>
          </a:xfrm>
          <a:prstGeom prst="rect">
            <a:avLst/>
          </a:prstGeom>
        </p:spPr>
      </p:pic>
    </p:spTree>
    <p:extLst>
      <p:ext uri="{BB962C8B-B14F-4D97-AF65-F5344CB8AC3E}">
        <p14:creationId xmlns:p14="http://schemas.microsoft.com/office/powerpoint/2010/main" val="19909334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b="1" smtClean="0"/>
              <a:t>What is Bootstrap?</a:t>
            </a:r>
            <a:endParaRPr lang="da-DK" b="1"/>
          </a:p>
        </p:txBody>
      </p:sp>
      <p:sp>
        <p:nvSpPr>
          <p:cNvPr id="3" name="Pladsholder til indhold 2"/>
          <p:cNvSpPr>
            <a:spLocks noGrp="1"/>
          </p:cNvSpPr>
          <p:nvPr>
            <p:ph idx="1"/>
          </p:nvPr>
        </p:nvSpPr>
        <p:spPr>
          <a:xfrm>
            <a:off x="823784" y="1825625"/>
            <a:ext cx="7263713" cy="4587532"/>
          </a:xfrm>
        </p:spPr>
        <p:txBody>
          <a:bodyPr>
            <a:normAutofit/>
          </a:bodyPr>
          <a:lstStyle/>
          <a:p>
            <a:r>
              <a:rPr lang="da-DK" sz="3200" smtClean="0"/>
              <a:t>Taken from </a:t>
            </a:r>
            <a:r>
              <a:rPr lang="da-DK" sz="3200" b="1" smtClean="0"/>
              <a:t>W3Schools</a:t>
            </a:r>
            <a:r>
              <a:rPr lang="da-DK" sz="3200" smtClean="0"/>
              <a:t>:</a:t>
            </a:r>
          </a:p>
          <a:p>
            <a:pPr lvl="1"/>
            <a:r>
              <a:rPr lang="en-US"/>
              <a:t>Bootstrap is a free </a:t>
            </a:r>
            <a:r>
              <a:rPr lang="en-US" u="sng"/>
              <a:t>front-end framework </a:t>
            </a:r>
            <a:r>
              <a:rPr lang="en-US"/>
              <a:t>for faster and easier web development</a:t>
            </a:r>
          </a:p>
          <a:p>
            <a:pPr lvl="1"/>
            <a:r>
              <a:rPr lang="en-US"/>
              <a:t>Bootstrap includes HTML and CSS based </a:t>
            </a:r>
            <a:r>
              <a:rPr lang="en-US" u="sng"/>
              <a:t>design templates</a:t>
            </a:r>
            <a:r>
              <a:rPr lang="en-US"/>
              <a:t> for typography, forms, buttons, tables, navigation, modals, image carousels and many other, as well as optional JavaScript plugins</a:t>
            </a:r>
          </a:p>
          <a:p>
            <a:pPr lvl="1"/>
            <a:r>
              <a:rPr lang="en-US"/>
              <a:t>Bootstrap also gives you the ability to easily create </a:t>
            </a:r>
            <a:r>
              <a:rPr lang="en-US" u="sng"/>
              <a:t>responsive </a:t>
            </a:r>
            <a:r>
              <a:rPr lang="en-US" u="sng" smtClean="0"/>
              <a:t>design</a:t>
            </a:r>
          </a:p>
        </p:txBody>
      </p:sp>
      <p:pic>
        <p:nvPicPr>
          <p:cNvPr id="4" name="Billede 3"/>
          <p:cNvPicPr>
            <a:picLocks noChangeAspect="1"/>
          </p:cNvPicPr>
          <p:nvPr/>
        </p:nvPicPr>
        <p:blipFill>
          <a:blip r:embed="rId2"/>
          <a:stretch>
            <a:fillRect/>
          </a:stretch>
        </p:blipFill>
        <p:spPr>
          <a:xfrm>
            <a:off x="8832517" y="2180967"/>
            <a:ext cx="3091881" cy="2653356"/>
          </a:xfrm>
          <a:prstGeom prst="rect">
            <a:avLst/>
          </a:prstGeom>
        </p:spPr>
      </p:pic>
    </p:spTree>
    <p:extLst>
      <p:ext uri="{BB962C8B-B14F-4D97-AF65-F5344CB8AC3E}">
        <p14:creationId xmlns:p14="http://schemas.microsoft.com/office/powerpoint/2010/main" val="16453824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b="1" smtClean="0"/>
              <a:t>What is Bootstrap?</a:t>
            </a:r>
            <a:endParaRPr lang="da-DK" b="1"/>
          </a:p>
        </p:txBody>
      </p:sp>
      <p:sp>
        <p:nvSpPr>
          <p:cNvPr id="3" name="Pladsholder til indhold 2"/>
          <p:cNvSpPr>
            <a:spLocks noGrp="1"/>
          </p:cNvSpPr>
          <p:nvPr>
            <p:ph idx="1"/>
          </p:nvPr>
        </p:nvSpPr>
        <p:spPr>
          <a:xfrm>
            <a:off x="823784" y="1825625"/>
            <a:ext cx="7838302" cy="4587532"/>
          </a:xfrm>
        </p:spPr>
        <p:txBody>
          <a:bodyPr>
            <a:normAutofit/>
          </a:bodyPr>
          <a:lstStyle/>
          <a:p>
            <a:r>
              <a:rPr lang="da-DK" sz="3200" smtClean="0"/>
              <a:t>My (humble) opinion</a:t>
            </a:r>
          </a:p>
          <a:p>
            <a:pPr lvl="1"/>
            <a:r>
              <a:rPr lang="en-US" smtClean="0"/>
              <a:t>It’s a </a:t>
            </a:r>
            <a:r>
              <a:rPr lang="en-US" u="sng" smtClean="0"/>
              <a:t>library</a:t>
            </a:r>
            <a:r>
              <a:rPr lang="en-US" smtClean="0"/>
              <a:t> more than a framework</a:t>
            </a:r>
          </a:p>
          <a:p>
            <a:pPr lvl="1"/>
            <a:r>
              <a:rPr lang="en-US" smtClean="0"/>
              <a:t>Main feature (for beginners) is a large library of CSS </a:t>
            </a:r>
            <a:r>
              <a:rPr lang="en-US" u="sng" smtClean="0"/>
              <a:t>style definitions</a:t>
            </a:r>
          </a:p>
          <a:p>
            <a:pPr lvl="1"/>
            <a:r>
              <a:rPr lang="en-US" smtClean="0"/>
              <a:t>A style definition is applied to an HTML element by </a:t>
            </a:r>
            <a:r>
              <a:rPr lang="en-US" u="sng" smtClean="0"/>
              <a:t>adding identifiers to the class attribute</a:t>
            </a:r>
          </a:p>
          <a:p>
            <a:pPr lvl="1"/>
            <a:r>
              <a:rPr lang="en-US" smtClean="0"/>
              <a:t>Bootstrap also includes a </a:t>
            </a:r>
            <a:r>
              <a:rPr lang="en-US" u="sng" smtClean="0"/>
              <a:t>default</a:t>
            </a:r>
            <a:r>
              <a:rPr lang="en-US" smtClean="0"/>
              <a:t>, browser-independent styling out-of-the-box (a “style reset”)</a:t>
            </a:r>
          </a:p>
        </p:txBody>
      </p:sp>
      <p:pic>
        <p:nvPicPr>
          <p:cNvPr id="4" name="Billede 3"/>
          <p:cNvPicPr>
            <a:picLocks noChangeAspect="1"/>
          </p:cNvPicPr>
          <p:nvPr/>
        </p:nvPicPr>
        <p:blipFill>
          <a:blip r:embed="rId2"/>
          <a:stretch>
            <a:fillRect/>
          </a:stretch>
        </p:blipFill>
        <p:spPr>
          <a:xfrm>
            <a:off x="8832517" y="2180967"/>
            <a:ext cx="3091881" cy="2653356"/>
          </a:xfrm>
          <a:prstGeom prst="rect">
            <a:avLst/>
          </a:prstGeom>
        </p:spPr>
      </p:pic>
    </p:spTree>
    <p:extLst>
      <p:ext uri="{BB962C8B-B14F-4D97-AF65-F5344CB8AC3E}">
        <p14:creationId xmlns:p14="http://schemas.microsoft.com/office/powerpoint/2010/main" val="3123372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b="1" smtClean="0"/>
              <a:t>Getting started with Bootstrap</a:t>
            </a:r>
            <a:endParaRPr lang="da-DK" b="1"/>
          </a:p>
        </p:txBody>
      </p:sp>
      <p:sp>
        <p:nvSpPr>
          <p:cNvPr id="3" name="Pladsholder til indhold 2"/>
          <p:cNvSpPr>
            <a:spLocks noGrp="1"/>
          </p:cNvSpPr>
          <p:nvPr>
            <p:ph idx="1"/>
          </p:nvPr>
        </p:nvSpPr>
        <p:spPr>
          <a:xfrm>
            <a:off x="823784" y="1825625"/>
            <a:ext cx="8159578" cy="4587532"/>
          </a:xfrm>
        </p:spPr>
        <p:txBody>
          <a:bodyPr>
            <a:normAutofit/>
          </a:bodyPr>
          <a:lstStyle/>
          <a:p>
            <a:r>
              <a:rPr lang="da-DK" sz="3200" smtClean="0"/>
              <a:t>Simplest way to get up-and-running:</a:t>
            </a:r>
            <a:endParaRPr lang="da-DK" sz="3200"/>
          </a:p>
          <a:p>
            <a:pPr lvl="1"/>
            <a:r>
              <a:rPr lang="da-DK" sz="2800" smtClean="0"/>
              <a:t>In the </a:t>
            </a:r>
            <a:r>
              <a:rPr lang="da-DK" sz="2800" b="1" smtClean="0"/>
              <a:t>&lt;head&gt; </a:t>
            </a:r>
            <a:r>
              <a:rPr lang="da-DK" sz="2800"/>
              <a:t>part of HTML document, include a reference to </a:t>
            </a:r>
            <a:r>
              <a:rPr lang="da-DK" sz="2800" smtClean="0"/>
              <a:t>Bootstrap 4 CSS library (downloaded or through a CDN – Content Delivery Network)</a:t>
            </a:r>
          </a:p>
          <a:p>
            <a:pPr lvl="1"/>
            <a:r>
              <a:rPr lang="da-DK" sz="2800" smtClean="0"/>
              <a:t>Also include references to a couple of JavaScript libraries</a:t>
            </a:r>
          </a:p>
          <a:p>
            <a:r>
              <a:rPr lang="da-DK" sz="3200" smtClean="0"/>
              <a:t>Can also be installed e.g. by NPM</a:t>
            </a:r>
            <a:endParaRPr lang="da-DK" sz="3200"/>
          </a:p>
          <a:p>
            <a:pPr lvl="1"/>
            <a:endParaRPr lang="da-DK" sz="2800"/>
          </a:p>
        </p:txBody>
      </p:sp>
      <p:pic>
        <p:nvPicPr>
          <p:cNvPr id="4" name="Billede 3"/>
          <p:cNvPicPr>
            <a:picLocks noChangeAspect="1"/>
          </p:cNvPicPr>
          <p:nvPr/>
        </p:nvPicPr>
        <p:blipFill>
          <a:blip r:embed="rId2"/>
          <a:stretch>
            <a:fillRect/>
          </a:stretch>
        </p:blipFill>
        <p:spPr>
          <a:xfrm>
            <a:off x="9693876" y="2434281"/>
            <a:ext cx="2059054" cy="1767016"/>
          </a:xfrm>
          <a:prstGeom prst="rect">
            <a:avLst/>
          </a:prstGeom>
        </p:spPr>
      </p:pic>
    </p:spTree>
    <p:extLst>
      <p:ext uri="{BB962C8B-B14F-4D97-AF65-F5344CB8AC3E}">
        <p14:creationId xmlns:p14="http://schemas.microsoft.com/office/powerpoint/2010/main" val="42859239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b="1"/>
              <a:t>Getting started with Bootstrap</a:t>
            </a:r>
            <a:endParaRPr lang="da-DK"/>
          </a:p>
        </p:txBody>
      </p:sp>
      <p:sp>
        <p:nvSpPr>
          <p:cNvPr id="4" name="Rectangle 1"/>
          <p:cNvSpPr>
            <a:spLocks noGrp="1" noChangeArrowheads="1"/>
          </p:cNvSpPr>
          <p:nvPr>
            <p:ph idx="1"/>
          </p:nvPr>
        </p:nvSpPr>
        <p:spPr bwMode="auto">
          <a:xfrm>
            <a:off x="838200" y="2345457"/>
            <a:ext cx="9646508" cy="3311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indent="0">
              <a:spcBef>
                <a:spcPts val="0"/>
              </a:spcBef>
              <a:buNone/>
            </a:pPr>
            <a:r>
              <a:rPr lang="da-DK" sz="1200" b="1">
                <a:solidFill>
                  <a:srgbClr val="808080"/>
                </a:solidFill>
                <a:latin typeface="Consolas" panose="020B0609020204030204" pitchFamily="49" charset="0"/>
              </a:rPr>
              <a:t>&lt;!</a:t>
            </a:r>
            <a:r>
              <a:rPr lang="da-DK" sz="1200" b="1">
                <a:solidFill>
                  <a:srgbClr val="569CD6"/>
                </a:solidFill>
                <a:latin typeface="Consolas" panose="020B0609020204030204" pitchFamily="49" charset="0"/>
              </a:rPr>
              <a:t>doctype</a:t>
            </a:r>
            <a:r>
              <a:rPr lang="da-DK" sz="1200" b="1">
                <a:solidFill>
                  <a:srgbClr val="D4D4D4"/>
                </a:solidFill>
                <a:latin typeface="Consolas" panose="020B0609020204030204" pitchFamily="49" charset="0"/>
              </a:rPr>
              <a:t> </a:t>
            </a:r>
            <a:r>
              <a:rPr lang="da-DK" sz="1200" b="1">
                <a:solidFill>
                  <a:srgbClr val="9CDCFE"/>
                </a:solidFill>
                <a:latin typeface="Consolas" panose="020B0609020204030204" pitchFamily="49" charset="0"/>
              </a:rPr>
              <a:t>html</a:t>
            </a:r>
            <a:r>
              <a:rPr lang="da-DK" sz="1200" b="1">
                <a:solidFill>
                  <a:srgbClr val="808080"/>
                </a:solidFill>
                <a:latin typeface="Consolas" panose="020B0609020204030204" pitchFamily="49" charset="0"/>
              </a:rPr>
              <a:t>&gt;</a:t>
            </a:r>
            <a:endParaRPr lang="da-DK" sz="1200" b="1">
              <a:solidFill>
                <a:srgbClr val="D4D4D4"/>
              </a:solidFill>
              <a:latin typeface="Consolas" panose="020B0609020204030204" pitchFamily="49" charset="0"/>
            </a:endParaRPr>
          </a:p>
          <a:p>
            <a:pPr marL="0" indent="0">
              <a:spcBef>
                <a:spcPts val="0"/>
              </a:spcBef>
              <a:buNone/>
            </a:pPr>
            <a:r>
              <a:rPr lang="da-DK" sz="1200" b="1">
                <a:solidFill>
                  <a:srgbClr val="808080"/>
                </a:solidFill>
                <a:latin typeface="Consolas" panose="020B0609020204030204" pitchFamily="49" charset="0"/>
              </a:rPr>
              <a:t>&lt;</a:t>
            </a:r>
            <a:r>
              <a:rPr lang="da-DK" sz="1200" b="1">
                <a:solidFill>
                  <a:srgbClr val="569CD6"/>
                </a:solidFill>
                <a:latin typeface="Consolas" panose="020B0609020204030204" pitchFamily="49" charset="0"/>
              </a:rPr>
              <a:t>html</a:t>
            </a:r>
            <a:r>
              <a:rPr lang="da-DK" sz="1200" b="1">
                <a:solidFill>
                  <a:srgbClr val="D4D4D4"/>
                </a:solidFill>
                <a:latin typeface="Consolas" panose="020B0609020204030204" pitchFamily="49" charset="0"/>
              </a:rPr>
              <a:t> </a:t>
            </a:r>
            <a:r>
              <a:rPr lang="da-DK" sz="1200" b="1">
                <a:solidFill>
                  <a:srgbClr val="9CDCFE"/>
                </a:solidFill>
                <a:latin typeface="Consolas" panose="020B0609020204030204" pitchFamily="49" charset="0"/>
              </a:rPr>
              <a:t>lang</a:t>
            </a:r>
            <a:r>
              <a:rPr lang="da-DK" sz="1200" b="1">
                <a:solidFill>
                  <a:srgbClr val="D4D4D4"/>
                </a:solidFill>
                <a:latin typeface="Consolas" panose="020B0609020204030204" pitchFamily="49" charset="0"/>
              </a:rPr>
              <a:t>=</a:t>
            </a:r>
            <a:r>
              <a:rPr lang="da-DK" sz="1200" b="1">
                <a:solidFill>
                  <a:srgbClr val="CE9178"/>
                </a:solidFill>
                <a:latin typeface="Consolas" panose="020B0609020204030204" pitchFamily="49" charset="0"/>
              </a:rPr>
              <a:t>"en"</a:t>
            </a:r>
            <a:r>
              <a:rPr lang="da-DK" sz="1200" b="1">
                <a:solidFill>
                  <a:srgbClr val="808080"/>
                </a:solidFill>
                <a:latin typeface="Consolas" panose="020B0609020204030204" pitchFamily="49" charset="0"/>
              </a:rPr>
              <a:t>&gt;</a:t>
            </a:r>
            <a:endParaRPr lang="da-DK" sz="1200" b="1">
              <a:solidFill>
                <a:srgbClr val="D4D4D4"/>
              </a:solidFill>
              <a:latin typeface="Consolas" panose="020B0609020204030204" pitchFamily="49" charset="0"/>
            </a:endParaRPr>
          </a:p>
          <a:p>
            <a:pPr marL="0" indent="0">
              <a:spcBef>
                <a:spcPts val="0"/>
              </a:spcBef>
              <a:buNone/>
            </a:pPr>
            <a:r>
              <a:rPr lang="da-DK" sz="1200" b="1">
                <a:solidFill>
                  <a:srgbClr val="D4D4D4"/>
                </a:solidFill>
                <a:latin typeface="Consolas" panose="020B0609020204030204" pitchFamily="49" charset="0"/>
              </a:rPr>
              <a:t/>
            </a:r>
            <a:br>
              <a:rPr lang="da-DK" sz="1200" b="1">
                <a:solidFill>
                  <a:srgbClr val="D4D4D4"/>
                </a:solidFill>
                <a:latin typeface="Consolas" panose="020B0609020204030204" pitchFamily="49" charset="0"/>
              </a:rPr>
            </a:br>
            <a:r>
              <a:rPr lang="da-DK" sz="1200" b="1">
                <a:solidFill>
                  <a:srgbClr val="808080"/>
                </a:solidFill>
                <a:latin typeface="Consolas" panose="020B0609020204030204" pitchFamily="49" charset="0"/>
              </a:rPr>
              <a:t>&lt;</a:t>
            </a:r>
            <a:r>
              <a:rPr lang="da-DK" sz="1200" b="1">
                <a:solidFill>
                  <a:srgbClr val="569CD6"/>
                </a:solidFill>
                <a:latin typeface="Consolas" panose="020B0609020204030204" pitchFamily="49" charset="0"/>
              </a:rPr>
              <a:t>head</a:t>
            </a:r>
            <a:r>
              <a:rPr lang="da-DK" sz="1200" b="1">
                <a:solidFill>
                  <a:srgbClr val="808080"/>
                </a:solidFill>
                <a:latin typeface="Consolas" panose="020B0609020204030204" pitchFamily="49" charset="0"/>
              </a:rPr>
              <a:t>&gt;</a:t>
            </a:r>
            <a:endParaRPr lang="da-DK" sz="1200" b="1">
              <a:solidFill>
                <a:srgbClr val="D4D4D4"/>
              </a:solidFill>
              <a:latin typeface="Consolas" panose="020B0609020204030204" pitchFamily="49" charset="0"/>
            </a:endParaRPr>
          </a:p>
          <a:p>
            <a:pPr marL="0" indent="0">
              <a:spcBef>
                <a:spcPts val="0"/>
              </a:spcBef>
              <a:buNone/>
            </a:pPr>
            <a:r>
              <a:rPr lang="da-DK" sz="1200" b="1" smtClean="0">
                <a:solidFill>
                  <a:srgbClr val="808080"/>
                </a:solidFill>
                <a:latin typeface="Consolas" panose="020B0609020204030204" pitchFamily="49" charset="0"/>
              </a:rPr>
              <a:t>  &lt;</a:t>
            </a:r>
            <a:r>
              <a:rPr lang="da-DK" sz="1200" b="1">
                <a:solidFill>
                  <a:srgbClr val="569CD6"/>
                </a:solidFill>
                <a:latin typeface="Consolas" panose="020B0609020204030204" pitchFamily="49" charset="0"/>
              </a:rPr>
              <a:t>meta</a:t>
            </a:r>
            <a:r>
              <a:rPr lang="da-DK" sz="1200" b="1">
                <a:solidFill>
                  <a:srgbClr val="D4D4D4"/>
                </a:solidFill>
                <a:latin typeface="Consolas" panose="020B0609020204030204" pitchFamily="49" charset="0"/>
              </a:rPr>
              <a:t> </a:t>
            </a:r>
            <a:r>
              <a:rPr lang="da-DK" sz="1200" b="1">
                <a:solidFill>
                  <a:srgbClr val="9CDCFE"/>
                </a:solidFill>
                <a:latin typeface="Consolas" panose="020B0609020204030204" pitchFamily="49" charset="0"/>
              </a:rPr>
              <a:t>charset</a:t>
            </a:r>
            <a:r>
              <a:rPr lang="da-DK" sz="1200" b="1">
                <a:solidFill>
                  <a:srgbClr val="D4D4D4"/>
                </a:solidFill>
                <a:latin typeface="Consolas" panose="020B0609020204030204" pitchFamily="49" charset="0"/>
              </a:rPr>
              <a:t>=</a:t>
            </a:r>
            <a:r>
              <a:rPr lang="da-DK" sz="1200" b="1">
                <a:solidFill>
                  <a:srgbClr val="CE9178"/>
                </a:solidFill>
                <a:latin typeface="Consolas" panose="020B0609020204030204" pitchFamily="49" charset="0"/>
              </a:rPr>
              <a:t>"utf-8"</a:t>
            </a:r>
            <a:r>
              <a:rPr lang="da-DK" sz="1200" b="1">
                <a:solidFill>
                  <a:srgbClr val="808080"/>
                </a:solidFill>
                <a:latin typeface="Consolas" panose="020B0609020204030204" pitchFamily="49" charset="0"/>
              </a:rPr>
              <a:t>&gt;</a:t>
            </a:r>
            <a:endParaRPr lang="da-DK" sz="1200" b="1">
              <a:solidFill>
                <a:srgbClr val="D4D4D4"/>
              </a:solidFill>
              <a:latin typeface="Consolas" panose="020B0609020204030204" pitchFamily="49" charset="0"/>
            </a:endParaRPr>
          </a:p>
          <a:p>
            <a:pPr marL="0" indent="0">
              <a:spcBef>
                <a:spcPts val="0"/>
              </a:spcBef>
              <a:buNone/>
            </a:pPr>
            <a:r>
              <a:rPr lang="da-DK" sz="1200" b="1" smtClean="0">
                <a:solidFill>
                  <a:srgbClr val="808080"/>
                </a:solidFill>
                <a:latin typeface="Consolas" panose="020B0609020204030204" pitchFamily="49" charset="0"/>
              </a:rPr>
              <a:t>  &lt;</a:t>
            </a:r>
            <a:r>
              <a:rPr lang="da-DK" sz="1200" b="1">
                <a:solidFill>
                  <a:srgbClr val="569CD6"/>
                </a:solidFill>
                <a:latin typeface="Consolas" panose="020B0609020204030204" pitchFamily="49" charset="0"/>
              </a:rPr>
              <a:t>meta</a:t>
            </a:r>
            <a:r>
              <a:rPr lang="da-DK" sz="1200" b="1">
                <a:solidFill>
                  <a:srgbClr val="D4D4D4"/>
                </a:solidFill>
                <a:latin typeface="Consolas" panose="020B0609020204030204" pitchFamily="49" charset="0"/>
              </a:rPr>
              <a:t> </a:t>
            </a:r>
            <a:r>
              <a:rPr lang="da-DK" sz="1200" b="1">
                <a:solidFill>
                  <a:srgbClr val="9CDCFE"/>
                </a:solidFill>
                <a:latin typeface="Consolas" panose="020B0609020204030204" pitchFamily="49" charset="0"/>
              </a:rPr>
              <a:t>name</a:t>
            </a:r>
            <a:r>
              <a:rPr lang="da-DK" sz="1200" b="1">
                <a:solidFill>
                  <a:srgbClr val="D4D4D4"/>
                </a:solidFill>
                <a:latin typeface="Consolas" panose="020B0609020204030204" pitchFamily="49" charset="0"/>
              </a:rPr>
              <a:t>=</a:t>
            </a:r>
            <a:r>
              <a:rPr lang="da-DK" sz="1200" b="1">
                <a:solidFill>
                  <a:srgbClr val="CE9178"/>
                </a:solidFill>
                <a:latin typeface="Consolas" panose="020B0609020204030204" pitchFamily="49" charset="0"/>
              </a:rPr>
              <a:t>"viewport"</a:t>
            </a:r>
            <a:r>
              <a:rPr lang="da-DK" sz="1200" b="1">
                <a:solidFill>
                  <a:srgbClr val="D4D4D4"/>
                </a:solidFill>
                <a:latin typeface="Consolas" panose="020B0609020204030204" pitchFamily="49" charset="0"/>
              </a:rPr>
              <a:t> </a:t>
            </a:r>
            <a:r>
              <a:rPr lang="da-DK" sz="1200" b="1">
                <a:solidFill>
                  <a:srgbClr val="9CDCFE"/>
                </a:solidFill>
                <a:latin typeface="Consolas" panose="020B0609020204030204" pitchFamily="49" charset="0"/>
              </a:rPr>
              <a:t>content</a:t>
            </a:r>
            <a:r>
              <a:rPr lang="da-DK" sz="1200" b="1">
                <a:solidFill>
                  <a:srgbClr val="D4D4D4"/>
                </a:solidFill>
                <a:latin typeface="Consolas" panose="020B0609020204030204" pitchFamily="49" charset="0"/>
              </a:rPr>
              <a:t>=</a:t>
            </a:r>
            <a:r>
              <a:rPr lang="da-DK" sz="1200" b="1">
                <a:solidFill>
                  <a:srgbClr val="CE9178"/>
                </a:solidFill>
                <a:latin typeface="Consolas" panose="020B0609020204030204" pitchFamily="49" charset="0"/>
              </a:rPr>
              <a:t>"width=device-width, initial-scale=1, shrink-to-fit=no"</a:t>
            </a:r>
            <a:r>
              <a:rPr lang="da-DK" sz="1200" b="1">
                <a:solidFill>
                  <a:srgbClr val="808080"/>
                </a:solidFill>
                <a:latin typeface="Consolas" panose="020B0609020204030204" pitchFamily="49" charset="0"/>
              </a:rPr>
              <a:t>&gt;</a:t>
            </a:r>
            <a:endParaRPr lang="da-DK" sz="1200" b="1">
              <a:solidFill>
                <a:srgbClr val="D4D4D4"/>
              </a:solidFill>
              <a:latin typeface="Consolas" panose="020B0609020204030204" pitchFamily="49" charset="0"/>
            </a:endParaRPr>
          </a:p>
          <a:p>
            <a:pPr marL="0" indent="0">
              <a:spcBef>
                <a:spcPts val="0"/>
              </a:spcBef>
              <a:buNone/>
            </a:pPr>
            <a:r>
              <a:rPr lang="da-DK" sz="1200" b="1" smtClean="0">
                <a:solidFill>
                  <a:srgbClr val="6A9955"/>
                </a:solidFill>
                <a:latin typeface="Consolas" panose="020B0609020204030204" pitchFamily="49" charset="0"/>
              </a:rPr>
              <a:t>  &lt;!-- </a:t>
            </a:r>
            <a:r>
              <a:rPr lang="da-DK" sz="1200" b="1">
                <a:solidFill>
                  <a:srgbClr val="6A9955"/>
                </a:solidFill>
                <a:latin typeface="Consolas" panose="020B0609020204030204" pitchFamily="49" charset="0"/>
              </a:rPr>
              <a:t>Bootstrap CSS --&gt;</a:t>
            </a:r>
            <a:endParaRPr lang="da-DK" sz="1200" b="1">
              <a:solidFill>
                <a:srgbClr val="D4D4D4"/>
              </a:solidFill>
              <a:latin typeface="Consolas" panose="020B0609020204030204" pitchFamily="49" charset="0"/>
            </a:endParaRPr>
          </a:p>
          <a:p>
            <a:pPr marL="0" indent="0">
              <a:spcBef>
                <a:spcPts val="0"/>
              </a:spcBef>
              <a:buNone/>
            </a:pPr>
            <a:r>
              <a:rPr lang="da-DK" sz="1200" b="1" smtClean="0">
                <a:solidFill>
                  <a:srgbClr val="808080"/>
                </a:solidFill>
                <a:latin typeface="Consolas" panose="020B0609020204030204" pitchFamily="49" charset="0"/>
              </a:rPr>
              <a:t>  &lt;</a:t>
            </a:r>
            <a:r>
              <a:rPr lang="da-DK" sz="1200" b="1">
                <a:solidFill>
                  <a:srgbClr val="569CD6"/>
                </a:solidFill>
                <a:latin typeface="Consolas" panose="020B0609020204030204" pitchFamily="49" charset="0"/>
              </a:rPr>
              <a:t>link</a:t>
            </a:r>
            <a:r>
              <a:rPr lang="da-DK" sz="1200" b="1">
                <a:solidFill>
                  <a:srgbClr val="D4D4D4"/>
                </a:solidFill>
                <a:latin typeface="Consolas" panose="020B0609020204030204" pitchFamily="49" charset="0"/>
              </a:rPr>
              <a:t> </a:t>
            </a:r>
            <a:r>
              <a:rPr lang="da-DK" sz="1200" b="1">
                <a:solidFill>
                  <a:srgbClr val="9CDCFE"/>
                </a:solidFill>
                <a:latin typeface="Consolas" panose="020B0609020204030204" pitchFamily="49" charset="0"/>
              </a:rPr>
              <a:t>rel</a:t>
            </a:r>
            <a:r>
              <a:rPr lang="da-DK" sz="1200" b="1">
                <a:solidFill>
                  <a:srgbClr val="D4D4D4"/>
                </a:solidFill>
                <a:latin typeface="Consolas" panose="020B0609020204030204" pitchFamily="49" charset="0"/>
              </a:rPr>
              <a:t>=</a:t>
            </a:r>
            <a:r>
              <a:rPr lang="da-DK" sz="1200" b="1">
                <a:solidFill>
                  <a:srgbClr val="CE9178"/>
                </a:solidFill>
                <a:latin typeface="Consolas" panose="020B0609020204030204" pitchFamily="49" charset="0"/>
              </a:rPr>
              <a:t>"stylesheet"</a:t>
            </a:r>
            <a:r>
              <a:rPr lang="da-DK" sz="1200" b="1">
                <a:solidFill>
                  <a:srgbClr val="D4D4D4"/>
                </a:solidFill>
                <a:latin typeface="Consolas" panose="020B0609020204030204" pitchFamily="49" charset="0"/>
              </a:rPr>
              <a:t> </a:t>
            </a:r>
            <a:r>
              <a:rPr lang="da-DK" sz="1200" b="1">
                <a:solidFill>
                  <a:srgbClr val="9CDCFE"/>
                </a:solidFill>
                <a:latin typeface="Consolas" panose="020B0609020204030204" pitchFamily="49" charset="0"/>
              </a:rPr>
              <a:t>href</a:t>
            </a:r>
            <a:r>
              <a:rPr lang="da-DK" sz="1200" b="1">
                <a:solidFill>
                  <a:srgbClr val="D4D4D4"/>
                </a:solidFill>
                <a:latin typeface="Consolas" panose="020B0609020204030204" pitchFamily="49" charset="0"/>
              </a:rPr>
              <a:t>=</a:t>
            </a:r>
            <a:r>
              <a:rPr lang="da-DK" sz="1200" b="1">
                <a:solidFill>
                  <a:srgbClr val="CE9178"/>
                </a:solidFill>
                <a:latin typeface="Consolas" panose="020B0609020204030204" pitchFamily="49" charset="0"/>
              </a:rPr>
              <a:t>"https://stackpath.bootstrapcdn.com/bootstrap/4.3.0/css/bootstrap.min.css"</a:t>
            </a:r>
            <a:r>
              <a:rPr lang="da-DK" sz="1200" b="1">
                <a:solidFill>
                  <a:srgbClr val="808080"/>
                </a:solidFill>
                <a:latin typeface="Consolas" panose="020B0609020204030204" pitchFamily="49" charset="0"/>
              </a:rPr>
              <a:t>&gt;</a:t>
            </a:r>
            <a:endParaRPr lang="da-DK" sz="1200" b="1">
              <a:solidFill>
                <a:srgbClr val="D4D4D4"/>
              </a:solidFill>
              <a:latin typeface="Consolas" panose="020B0609020204030204" pitchFamily="49" charset="0"/>
            </a:endParaRPr>
          </a:p>
          <a:p>
            <a:pPr marL="0" indent="0">
              <a:spcBef>
                <a:spcPts val="0"/>
              </a:spcBef>
              <a:buNone/>
            </a:pPr>
            <a:r>
              <a:rPr lang="da-DK" sz="1200" b="1" smtClean="0">
                <a:solidFill>
                  <a:srgbClr val="808080"/>
                </a:solidFill>
                <a:latin typeface="Consolas" panose="020B0609020204030204" pitchFamily="49" charset="0"/>
              </a:rPr>
              <a:t>  &lt;</a:t>
            </a:r>
            <a:r>
              <a:rPr lang="da-DK" sz="1200" b="1">
                <a:solidFill>
                  <a:srgbClr val="569CD6"/>
                </a:solidFill>
                <a:latin typeface="Consolas" panose="020B0609020204030204" pitchFamily="49" charset="0"/>
              </a:rPr>
              <a:t>title</a:t>
            </a:r>
            <a:r>
              <a:rPr lang="da-DK" sz="1200" b="1">
                <a:solidFill>
                  <a:srgbClr val="808080"/>
                </a:solidFill>
                <a:latin typeface="Consolas" panose="020B0609020204030204" pitchFamily="49" charset="0"/>
              </a:rPr>
              <a:t>&gt;</a:t>
            </a:r>
            <a:r>
              <a:rPr lang="da-DK" sz="1200" b="1">
                <a:solidFill>
                  <a:srgbClr val="D4D4D4"/>
                </a:solidFill>
                <a:latin typeface="Consolas" panose="020B0609020204030204" pitchFamily="49" charset="0"/>
              </a:rPr>
              <a:t>Hello, world!</a:t>
            </a:r>
            <a:r>
              <a:rPr lang="da-DK" sz="1200" b="1">
                <a:solidFill>
                  <a:srgbClr val="808080"/>
                </a:solidFill>
                <a:latin typeface="Consolas" panose="020B0609020204030204" pitchFamily="49" charset="0"/>
              </a:rPr>
              <a:t>&lt;/</a:t>
            </a:r>
            <a:r>
              <a:rPr lang="da-DK" sz="1200" b="1">
                <a:solidFill>
                  <a:srgbClr val="569CD6"/>
                </a:solidFill>
                <a:latin typeface="Consolas" panose="020B0609020204030204" pitchFamily="49" charset="0"/>
              </a:rPr>
              <a:t>title</a:t>
            </a:r>
            <a:r>
              <a:rPr lang="da-DK" sz="1200" b="1">
                <a:solidFill>
                  <a:srgbClr val="808080"/>
                </a:solidFill>
                <a:latin typeface="Consolas" panose="020B0609020204030204" pitchFamily="49" charset="0"/>
              </a:rPr>
              <a:t>&gt;</a:t>
            </a:r>
            <a:endParaRPr lang="da-DK" sz="1200" b="1">
              <a:solidFill>
                <a:srgbClr val="D4D4D4"/>
              </a:solidFill>
              <a:latin typeface="Consolas" panose="020B0609020204030204" pitchFamily="49" charset="0"/>
            </a:endParaRPr>
          </a:p>
          <a:p>
            <a:pPr marL="0" indent="0">
              <a:spcBef>
                <a:spcPts val="0"/>
              </a:spcBef>
              <a:buNone/>
            </a:pPr>
            <a:r>
              <a:rPr lang="da-DK" sz="1200" b="1">
                <a:solidFill>
                  <a:srgbClr val="808080"/>
                </a:solidFill>
                <a:latin typeface="Consolas" panose="020B0609020204030204" pitchFamily="49" charset="0"/>
              </a:rPr>
              <a:t>&lt;/</a:t>
            </a:r>
            <a:r>
              <a:rPr lang="da-DK" sz="1200" b="1">
                <a:solidFill>
                  <a:srgbClr val="569CD6"/>
                </a:solidFill>
                <a:latin typeface="Consolas" panose="020B0609020204030204" pitchFamily="49" charset="0"/>
              </a:rPr>
              <a:t>head</a:t>
            </a:r>
            <a:r>
              <a:rPr lang="da-DK" sz="1200" b="1">
                <a:solidFill>
                  <a:srgbClr val="808080"/>
                </a:solidFill>
                <a:latin typeface="Consolas" panose="020B0609020204030204" pitchFamily="49" charset="0"/>
              </a:rPr>
              <a:t>&gt;</a:t>
            </a:r>
            <a:endParaRPr lang="da-DK" sz="1200" b="1">
              <a:solidFill>
                <a:srgbClr val="D4D4D4"/>
              </a:solidFill>
              <a:latin typeface="Consolas" panose="020B0609020204030204" pitchFamily="49" charset="0"/>
            </a:endParaRPr>
          </a:p>
          <a:p>
            <a:pPr marL="0" indent="0">
              <a:spcBef>
                <a:spcPts val="0"/>
              </a:spcBef>
              <a:buNone/>
            </a:pPr>
            <a:r>
              <a:rPr lang="da-DK" sz="1200" b="1">
                <a:solidFill>
                  <a:srgbClr val="D4D4D4"/>
                </a:solidFill>
                <a:latin typeface="Consolas" panose="020B0609020204030204" pitchFamily="49" charset="0"/>
              </a:rPr>
              <a:t/>
            </a:r>
            <a:br>
              <a:rPr lang="da-DK" sz="1200" b="1">
                <a:solidFill>
                  <a:srgbClr val="D4D4D4"/>
                </a:solidFill>
                <a:latin typeface="Consolas" panose="020B0609020204030204" pitchFamily="49" charset="0"/>
              </a:rPr>
            </a:br>
            <a:r>
              <a:rPr lang="da-DK" sz="1200" b="1">
                <a:solidFill>
                  <a:srgbClr val="808080"/>
                </a:solidFill>
                <a:latin typeface="Consolas" panose="020B0609020204030204" pitchFamily="49" charset="0"/>
              </a:rPr>
              <a:t>&lt;</a:t>
            </a:r>
            <a:r>
              <a:rPr lang="da-DK" sz="1200" b="1">
                <a:solidFill>
                  <a:srgbClr val="569CD6"/>
                </a:solidFill>
                <a:latin typeface="Consolas" panose="020B0609020204030204" pitchFamily="49" charset="0"/>
              </a:rPr>
              <a:t>body</a:t>
            </a:r>
            <a:r>
              <a:rPr lang="da-DK" sz="1200" b="1">
                <a:solidFill>
                  <a:srgbClr val="808080"/>
                </a:solidFill>
                <a:latin typeface="Consolas" panose="020B0609020204030204" pitchFamily="49" charset="0"/>
              </a:rPr>
              <a:t>&gt;</a:t>
            </a:r>
            <a:endParaRPr lang="da-DK" sz="1200" b="1">
              <a:solidFill>
                <a:srgbClr val="D4D4D4"/>
              </a:solidFill>
              <a:latin typeface="Consolas" panose="020B0609020204030204" pitchFamily="49" charset="0"/>
            </a:endParaRPr>
          </a:p>
          <a:p>
            <a:pPr marL="0" indent="0">
              <a:spcBef>
                <a:spcPts val="0"/>
              </a:spcBef>
              <a:buNone/>
            </a:pPr>
            <a:r>
              <a:rPr lang="da-DK" sz="1200" b="1" smtClean="0">
                <a:solidFill>
                  <a:srgbClr val="6A9955"/>
                </a:solidFill>
                <a:latin typeface="Consolas" panose="020B0609020204030204" pitchFamily="49" charset="0"/>
              </a:rPr>
              <a:t>&lt;!-- </a:t>
            </a:r>
            <a:r>
              <a:rPr lang="da-DK" sz="1200" b="1">
                <a:solidFill>
                  <a:srgbClr val="6A9955"/>
                </a:solidFill>
                <a:latin typeface="Consolas" panose="020B0609020204030204" pitchFamily="49" charset="0"/>
              </a:rPr>
              <a:t>Optional JavaScript --&gt;</a:t>
            </a:r>
            <a:endParaRPr lang="da-DK" sz="1200" b="1">
              <a:solidFill>
                <a:srgbClr val="D4D4D4"/>
              </a:solidFill>
              <a:latin typeface="Consolas" panose="020B0609020204030204" pitchFamily="49" charset="0"/>
            </a:endParaRPr>
          </a:p>
          <a:p>
            <a:pPr marL="0" indent="0">
              <a:spcBef>
                <a:spcPts val="0"/>
              </a:spcBef>
              <a:buNone/>
            </a:pPr>
            <a:r>
              <a:rPr lang="da-DK" sz="1200" b="1" smtClean="0">
                <a:solidFill>
                  <a:srgbClr val="808080"/>
                </a:solidFill>
                <a:latin typeface="Consolas" panose="020B0609020204030204" pitchFamily="49" charset="0"/>
              </a:rPr>
              <a:t>  &lt;</a:t>
            </a:r>
            <a:r>
              <a:rPr lang="da-DK" sz="1200" b="1">
                <a:solidFill>
                  <a:srgbClr val="569CD6"/>
                </a:solidFill>
                <a:latin typeface="Consolas" panose="020B0609020204030204" pitchFamily="49" charset="0"/>
              </a:rPr>
              <a:t>script</a:t>
            </a:r>
            <a:r>
              <a:rPr lang="da-DK" sz="1200" b="1">
                <a:solidFill>
                  <a:srgbClr val="D4D4D4"/>
                </a:solidFill>
                <a:latin typeface="Consolas" panose="020B0609020204030204" pitchFamily="49" charset="0"/>
              </a:rPr>
              <a:t> </a:t>
            </a:r>
            <a:r>
              <a:rPr lang="da-DK" sz="1200" b="1">
                <a:solidFill>
                  <a:srgbClr val="9CDCFE"/>
                </a:solidFill>
                <a:latin typeface="Consolas" panose="020B0609020204030204" pitchFamily="49" charset="0"/>
              </a:rPr>
              <a:t>src</a:t>
            </a:r>
            <a:r>
              <a:rPr lang="da-DK" sz="1200" b="1">
                <a:solidFill>
                  <a:srgbClr val="D4D4D4"/>
                </a:solidFill>
                <a:latin typeface="Consolas" panose="020B0609020204030204" pitchFamily="49" charset="0"/>
              </a:rPr>
              <a:t>=</a:t>
            </a:r>
            <a:r>
              <a:rPr lang="da-DK" sz="1200" b="1">
                <a:solidFill>
                  <a:srgbClr val="CE9178"/>
                </a:solidFill>
                <a:latin typeface="Consolas" panose="020B0609020204030204" pitchFamily="49" charset="0"/>
              </a:rPr>
              <a:t>"https://code.jquery.com/jquery-3.3.1.slim.min.js"</a:t>
            </a:r>
            <a:r>
              <a:rPr lang="da-DK" sz="1200" b="1">
                <a:solidFill>
                  <a:srgbClr val="808080"/>
                </a:solidFill>
                <a:latin typeface="Consolas" panose="020B0609020204030204" pitchFamily="49" charset="0"/>
              </a:rPr>
              <a:t>&gt;&lt;/</a:t>
            </a:r>
            <a:r>
              <a:rPr lang="da-DK" sz="1200" b="1">
                <a:solidFill>
                  <a:srgbClr val="569CD6"/>
                </a:solidFill>
                <a:latin typeface="Consolas" panose="020B0609020204030204" pitchFamily="49" charset="0"/>
              </a:rPr>
              <a:t>script</a:t>
            </a:r>
            <a:r>
              <a:rPr lang="da-DK" sz="1200" b="1">
                <a:solidFill>
                  <a:srgbClr val="808080"/>
                </a:solidFill>
                <a:latin typeface="Consolas" panose="020B0609020204030204" pitchFamily="49" charset="0"/>
              </a:rPr>
              <a:t>&gt;</a:t>
            </a:r>
            <a:endParaRPr lang="da-DK" sz="1200" b="1">
              <a:solidFill>
                <a:srgbClr val="D4D4D4"/>
              </a:solidFill>
              <a:latin typeface="Consolas" panose="020B0609020204030204" pitchFamily="49" charset="0"/>
            </a:endParaRPr>
          </a:p>
          <a:p>
            <a:pPr marL="0" indent="0">
              <a:spcBef>
                <a:spcPts val="0"/>
              </a:spcBef>
              <a:buNone/>
            </a:pPr>
            <a:r>
              <a:rPr lang="da-DK" sz="1200" b="1" smtClean="0">
                <a:solidFill>
                  <a:srgbClr val="808080"/>
                </a:solidFill>
                <a:latin typeface="Consolas" panose="020B0609020204030204" pitchFamily="49" charset="0"/>
              </a:rPr>
              <a:t>  &lt;</a:t>
            </a:r>
            <a:r>
              <a:rPr lang="da-DK" sz="1200" b="1">
                <a:solidFill>
                  <a:srgbClr val="569CD6"/>
                </a:solidFill>
                <a:latin typeface="Consolas" panose="020B0609020204030204" pitchFamily="49" charset="0"/>
              </a:rPr>
              <a:t>script</a:t>
            </a:r>
            <a:r>
              <a:rPr lang="da-DK" sz="1200" b="1">
                <a:solidFill>
                  <a:srgbClr val="D4D4D4"/>
                </a:solidFill>
                <a:latin typeface="Consolas" panose="020B0609020204030204" pitchFamily="49" charset="0"/>
              </a:rPr>
              <a:t> </a:t>
            </a:r>
            <a:r>
              <a:rPr lang="da-DK" sz="1200" b="1">
                <a:solidFill>
                  <a:srgbClr val="9CDCFE"/>
                </a:solidFill>
                <a:latin typeface="Consolas" panose="020B0609020204030204" pitchFamily="49" charset="0"/>
              </a:rPr>
              <a:t>src</a:t>
            </a:r>
            <a:r>
              <a:rPr lang="da-DK" sz="1200" b="1">
                <a:solidFill>
                  <a:srgbClr val="D4D4D4"/>
                </a:solidFill>
                <a:latin typeface="Consolas" panose="020B0609020204030204" pitchFamily="49" charset="0"/>
              </a:rPr>
              <a:t>=</a:t>
            </a:r>
            <a:r>
              <a:rPr lang="da-DK" sz="1200" b="1">
                <a:solidFill>
                  <a:srgbClr val="CE9178"/>
                </a:solidFill>
                <a:latin typeface="Consolas" panose="020B0609020204030204" pitchFamily="49" charset="0"/>
              </a:rPr>
              <a:t>"https://cdnjs.cloudflare.com/ajax/libs/popper.js/1.14.7/umd/popper.min.js"</a:t>
            </a:r>
            <a:r>
              <a:rPr lang="da-DK" sz="1200" b="1">
                <a:solidFill>
                  <a:srgbClr val="808080"/>
                </a:solidFill>
                <a:latin typeface="Consolas" panose="020B0609020204030204" pitchFamily="49" charset="0"/>
              </a:rPr>
              <a:t>&gt;&lt;/</a:t>
            </a:r>
            <a:r>
              <a:rPr lang="da-DK" sz="1200" b="1">
                <a:solidFill>
                  <a:srgbClr val="569CD6"/>
                </a:solidFill>
                <a:latin typeface="Consolas" panose="020B0609020204030204" pitchFamily="49" charset="0"/>
              </a:rPr>
              <a:t>script</a:t>
            </a:r>
            <a:r>
              <a:rPr lang="da-DK" sz="1200" b="1">
                <a:solidFill>
                  <a:srgbClr val="808080"/>
                </a:solidFill>
                <a:latin typeface="Consolas" panose="020B0609020204030204" pitchFamily="49" charset="0"/>
              </a:rPr>
              <a:t>&gt;</a:t>
            </a:r>
            <a:endParaRPr lang="da-DK" sz="1200" b="1">
              <a:solidFill>
                <a:srgbClr val="D4D4D4"/>
              </a:solidFill>
              <a:latin typeface="Consolas" panose="020B0609020204030204" pitchFamily="49" charset="0"/>
            </a:endParaRPr>
          </a:p>
          <a:p>
            <a:pPr marL="0" indent="0">
              <a:spcBef>
                <a:spcPts val="0"/>
              </a:spcBef>
              <a:buNone/>
            </a:pPr>
            <a:r>
              <a:rPr lang="da-DK" sz="1200" b="1" smtClean="0">
                <a:solidFill>
                  <a:srgbClr val="808080"/>
                </a:solidFill>
                <a:latin typeface="Consolas" panose="020B0609020204030204" pitchFamily="49" charset="0"/>
              </a:rPr>
              <a:t>  &lt;</a:t>
            </a:r>
            <a:r>
              <a:rPr lang="da-DK" sz="1200" b="1">
                <a:solidFill>
                  <a:srgbClr val="569CD6"/>
                </a:solidFill>
                <a:latin typeface="Consolas" panose="020B0609020204030204" pitchFamily="49" charset="0"/>
              </a:rPr>
              <a:t>script</a:t>
            </a:r>
            <a:r>
              <a:rPr lang="da-DK" sz="1200" b="1">
                <a:solidFill>
                  <a:srgbClr val="D4D4D4"/>
                </a:solidFill>
                <a:latin typeface="Consolas" panose="020B0609020204030204" pitchFamily="49" charset="0"/>
              </a:rPr>
              <a:t> </a:t>
            </a:r>
            <a:r>
              <a:rPr lang="da-DK" sz="1200" b="1">
                <a:solidFill>
                  <a:srgbClr val="9CDCFE"/>
                </a:solidFill>
                <a:latin typeface="Consolas" panose="020B0609020204030204" pitchFamily="49" charset="0"/>
              </a:rPr>
              <a:t>src</a:t>
            </a:r>
            <a:r>
              <a:rPr lang="da-DK" sz="1200" b="1">
                <a:solidFill>
                  <a:srgbClr val="D4D4D4"/>
                </a:solidFill>
                <a:latin typeface="Consolas" panose="020B0609020204030204" pitchFamily="49" charset="0"/>
              </a:rPr>
              <a:t>=</a:t>
            </a:r>
            <a:r>
              <a:rPr lang="da-DK" sz="1200" b="1">
                <a:solidFill>
                  <a:srgbClr val="CE9178"/>
                </a:solidFill>
                <a:latin typeface="Consolas" panose="020B0609020204030204" pitchFamily="49" charset="0"/>
              </a:rPr>
              <a:t>"https://stackpath.bootstrapcdn.com/bootstrap/4.3.0/js/bootstrap.min.js"</a:t>
            </a:r>
            <a:r>
              <a:rPr lang="da-DK" sz="1200" b="1">
                <a:solidFill>
                  <a:srgbClr val="808080"/>
                </a:solidFill>
                <a:latin typeface="Consolas" panose="020B0609020204030204" pitchFamily="49" charset="0"/>
              </a:rPr>
              <a:t>&gt;&lt;/</a:t>
            </a:r>
            <a:r>
              <a:rPr lang="da-DK" sz="1200" b="1">
                <a:solidFill>
                  <a:srgbClr val="569CD6"/>
                </a:solidFill>
                <a:latin typeface="Consolas" panose="020B0609020204030204" pitchFamily="49" charset="0"/>
              </a:rPr>
              <a:t>script</a:t>
            </a:r>
            <a:r>
              <a:rPr lang="da-DK" sz="1200" b="1">
                <a:solidFill>
                  <a:srgbClr val="808080"/>
                </a:solidFill>
                <a:latin typeface="Consolas" panose="020B0609020204030204" pitchFamily="49" charset="0"/>
              </a:rPr>
              <a:t>&gt;</a:t>
            </a:r>
            <a:endParaRPr lang="da-DK" sz="1200" b="1">
              <a:solidFill>
                <a:srgbClr val="D4D4D4"/>
              </a:solidFill>
              <a:latin typeface="Consolas" panose="020B0609020204030204" pitchFamily="49" charset="0"/>
            </a:endParaRPr>
          </a:p>
          <a:p>
            <a:pPr marL="0" indent="0">
              <a:spcBef>
                <a:spcPts val="0"/>
              </a:spcBef>
              <a:buNone/>
            </a:pPr>
            <a:r>
              <a:rPr lang="da-DK" sz="1200" b="1">
                <a:solidFill>
                  <a:srgbClr val="808080"/>
                </a:solidFill>
                <a:latin typeface="Consolas" panose="020B0609020204030204" pitchFamily="49" charset="0"/>
              </a:rPr>
              <a:t>&lt;/</a:t>
            </a:r>
            <a:r>
              <a:rPr lang="da-DK" sz="1200" b="1">
                <a:solidFill>
                  <a:srgbClr val="569CD6"/>
                </a:solidFill>
                <a:latin typeface="Consolas" panose="020B0609020204030204" pitchFamily="49" charset="0"/>
              </a:rPr>
              <a:t>body</a:t>
            </a:r>
            <a:r>
              <a:rPr lang="da-DK" sz="1200" b="1">
                <a:solidFill>
                  <a:srgbClr val="808080"/>
                </a:solidFill>
                <a:latin typeface="Consolas" panose="020B0609020204030204" pitchFamily="49" charset="0"/>
              </a:rPr>
              <a:t>&gt;</a:t>
            </a:r>
            <a:endParaRPr lang="da-DK" sz="1200" b="1">
              <a:solidFill>
                <a:srgbClr val="D4D4D4"/>
              </a:solidFill>
              <a:latin typeface="Consolas" panose="020B0609020204030204" pitchFamily="49" charset="0"/>
            </a:endParaRPr>
          </a:p>
          <a:p>
            <a:pPr marL="0" indent="0">
              <a:spcBef>
                <a:spcPts val="0"/>
              </a:spcBef>
              <a:buNone/>
            </a:pPr>
            <a:r>
              <a:rPr lang="da-DK" sz="1200" b="1">
                <a:solidFill>
                  <a:srgbClr val="D4D4D4"/>
                </a:solidFill>
                <a:latin typeface="Consolas" panose="020B0609020204030204" pitchFamily="49" charset="0"/>
              </a:rPr>
              <a:t/>
            </a:r>
            <a:br>
              <a:rPr lang="da-DK" sz="1200" b="1">
                <a:solidFill>
                  <a:srgbClr val="D4D4D4"/>
                </a:solidFill>
                <a:latin typeface="Consolas" panose="020B0609020204030204" pitchFamily="49" charset="0"/>
              </a:rPr>
            </a:br>
            <a:r>
              <a:rPr lang="da-DK" sz="1200" b="1">
                <a:solidFill>
                  <a:srgbClr val="808080"/>
                </a:solidFill>
                <a:latin typeface="Consolas" panose="020B0609020204030204" pitchFamily="49" charset="0"/>
              </a:rPr>
              <a:t>&lt;/</a:t>
            </a:r>
            <a:r>
              <a:rPr lang="da-DK" sz="1200" b="1">
                <a:solidFill>
                  <a:srgbClr val="569CD6"/>
                </a:solidFill>
                <a:latin typeface="Consolas" panose="020B0609020204030204" pitchFamily="49" charset="0"/>
              </a:rPr>
              <a:t>html</a:t>
            </a:r>
            <a:r>
              <a:rPr lang="da-DK" sz="1200" b="1">
                <a:solidFill>
                  <a:srgbClr val="808080"/>
                </a:solidFill>
                <a:latin typeface="Consolas" panose="020B0609020204030204" pitchFamily="49" charset="0"/>
              </a:rPr>
              <a:t>&gt;</a:t>
            </a:r>
            <a:endParaRPr lang="da-DK" sz="1200" b="1">
              <a:solidFill>
                <a:srgbClr val="D4D4D4"/>
              </a:solidFill>
              <a:latin typeface="Consolas" panose="020B0609020204030204" pitchFamily="49" charset="0"/>
            </a:endParaRPr>
          </a:p>
          <a:p>
            <a:pPr marL="0" indent="0" eaLnBrk="0" fontAlgn="base" hangingPunct="0">
              <a:lnSpc>
                <a:spcPct val="100000"/>
              </a:lnSpc>
              <a:spcBef>
                <a:spcPts val="0"/>
              </a:spcBef>
              <a:spcAft>
                <a:spcPct val="0"/>
              </a:spcAft>
              <a:buNone/>
            </a:pPr>
            <a:endParaRPr kumimoji="0" lang="da-DK" altLang="da-DK" sz="1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87619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b="1" smtClean="0"/>
              <a:t>Getting started with Bootstrap</a:t>
            </a:r>
            <a:endParaRPr lang="da-DK" b="1"/>
          </a:p>
        </p:txBody>
      </p:sp>
      <p:sp>
        <p:nvSpPr>
          <p:cNvPr id="3" name="Pladsholder til indhold 2"/>
          <p:cNvSpPr>
            <a:spLocks noGrp="1"/>
          </p:cNvSpPr>
          <p:nvPr>
            <p:ph idx="1"/>
          </p:nvPr>
        </p:nvSpPr>
        <p:spPr>
          <a:xfrm>
            <a:off x="823784" y="1825625"/>
            <a:ext cx="8159578" cy="4587532"/>
          </a:xfrm>
        </p:spPr>
        <p:txBody>
          <a:bodyPr>
            <a:normAutofit/>
          </a:bodyPr>
          <a:lstStyle/>
          <a:p>
            <a:r>
              <a:rPr lang="da-DK" sz="3200" smtClean="0"/>
              <a:t>Just by referencing the Bootstrap library, the default styling changes</a:t>
            </a:r>
          </a:p>
          <a:p>
            <a:r>
              <a:rPr lang="da-DK" sz="3200" smtClean="0"/>
              <a:t>Bootstrap performs a ”reset” (or ”reboot”) of element styling</a:t>
            </a:r>
          </a:p>
          <a:p>
            <a:pPr lvl="1"/>
            <a:r>
              <a:rPr lang="da-DK" sz="2000">
                <a:hlinkClick r:id="rId2"/>
              </a:rPr>
              <a:t>https://getbootstrap.com/docs/4.0/content/reboot</a:t>
            </a:r>
            <a:r>
              <a:rPr lang="da-DK" sz="2000" smtClean="0">
                <a:hlinkClick r:id="rId2"/>
              </a:rPr>
              <a:t>/</a:t>
            </a:r>
            <a:r>
              <a:rPr lang="da-DK" sz="2000" smtClean="0"/>
              <a:t> </a:t>
            </a:r>
            <a:endParaRPr lang="da-DK" sz="2000"/>
          </a:p>
          <a:p>
            <a:r>
              <a:rPr lang="da-DK" sz="3200" smtClean="0"/>
              <a:t>Try to create a small example, and see how it looks with and without the reference…</a:t>
            </a:r>
            <a:endParaRPr lang="da-DK" sz="3200"/>
          </a:p>
          <a:p>
            <a:pPr lvl="1"/>
            <a:endParaRPr lang="da-DK" sz="2800"/>
          </a:p>
        </p:txBody>
      </p:sp>
      <p:pic>
        <p:nvPicPr>
          <p:cNvPr id="4" name="Billede 3"/>
          <p:cNvPicPr>
            <a:picLocks noChangeAspect="1"/>
          </p:cNvPicPr>
          <p:nvPr/>
        </p:nvPicPr>
        <p:blipFill>
          <a:blip r:embed="rId3"/>
          <a:stretch>
            <a:fillRect/>
          </a:stretch>
        </p:blipFill>
        <p:spPr>
          <a:xfrm>
            <a:off x="9693876" y="2434281"/>
            <a:ext cx="2059054" cy="1767016"/>
          </a:xfrm>
          <a:prstGeom prst="rect">
            <a:avLst/>
          </a:prstGeom>
        </p:spPr>
      </p:pic>
    </p:spTree>
    <p:extLst>
      <p:ext uri="{BB962C8B-B14F-4D97-AF65-F5344CB8AC3E}">
        <p14:creationId xmlns:p14="http://schemas.microsoft.com/office/powerpoint/2010/main" val="32622991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b="1" smtClean="0"/>
              <a:t>Bootstrap, styling with classes</a:t>
            </a:r>
            <a:endParaRPr lang="da-DK" b="1"/>
          </a:p>
        </p:txBody>
      </p:sp>
      <p:sp>
        <p:nvSpPr>
          <p:cNvPr id="3" name="Pladsholder til indhold 2"/>
          <p:cNvSpPr>
            <a:spLocks noGrp="1"/>
          </p:cNvSpPr>
          <p:nvPr>
            <p:ph idx="1"/>
          </p:nvPr>
        </p:nvSpPr>
        <p:spPr>
          <a:xfrm>
            <a:off x="823784" y="1825625"/>
            <a:ext cx="8517924" cy="4587532"/>
          </a:xfrm>
        </p:spPr>
        <p:txBody>
          <a:bodyPr>
            <a:normAutofit/>
          </a:bodyPr>
          <a:lstStyle/>
          <a:p>
            <a:r>
              <a:rPr lang="da-DK" sz="3200" smtClean="0"/>
              <a:t>Additional, explicit styling is done with </a:t>
            </a:r>
            <a:r>
              <a:rPr lang="da-DK" sz="3200" u="sng" smtClean="0"/>
              <a:t>classes</a:t>
            </a:r>
          </a:p>
          <a:p>
            <a:r>
              <a:rPr lang="da-DK" sz="3200" smtClean="0"/>
              <a:t>What does </a:t>
            </a:r>
            <a:r>
              <a:rPr lang="da-DK" sz="3200" i="1" smtClean="0"/>
              <a:t>”done with classes”</a:t>
            </a:r>
            <a:r>
              <a:rPr lang="da-DK" sz="3200" smtClean="0"/>
              <a:t> mean?</a:t>
            </a:r>
          </a:p>
          <a:p>
            <a:pPr lvl="1"/>
            <a:r>
              <a:rPr lang="da-DK" sz="2800" smtClean="0"/>
              <a:t>Bootstrap contains CSS style definitions</a:t>
            </a:r>
          </a:p>
          <a:p>
            <a:pPr lvl="1"/>
            <a:r>
              <a:rPr lang="da-DK" sz="2800" smtClean="0"/>
              <a:t>Style definitions target classes</a:t>
            </a:r>
          </a:p>
          <a:p>
            <a:pPr lvl="1"/>
            <a:r>
              <a:rPr lang="da-DK" sz="2800" smtClean="0"/>
              <a:t>We ”hook into” a style by adding the corresponding class name to the </a:t>
            </a:r>
            <a:r>
              <a:rPr lang="da-DK" sz="2800" b="1" smtClean="0"/>
              <a:t>class</a:t>
            </a:r>
            <a:r>
              <a:rPr lang="da-DK" sz="2800" smtClean="0"/>
              <a:t> attribute of the element we wish to style</a:t>
            </a:r>
          </a:p>
          <a:p>
            <a:pPr lvl="1"/>
            <a:r>
              <a:rPr lang="da-DK" sz="2800" smtClean="0"/>
              <a:t>The </a:t>
            </a:r>
            <a:r>
              <a:rPr lang="da-DK" sz="2800" b="1" smtClean="0"/>
              <a:t>class</a:t>
            </a:r>
            <a:r>
              <a:rPr lang="da-DK" sz="2800" smtClean="0"/>
              <a:t> attribute can refer to several classes</a:t>
            </a:r>
            <a:endParaRPr lang="da-DK" sz="2800"/>
          </a:p>
          <a:p>
            <a:pPr lvl="1"/>
            <a:endParaRPr lang="da-DK" sz="2800"/>
          </a:p>
        </p:txBody>
      </p:sp>
      <p:pic>
        <p:nvPicPr>
          <p:cNvPr id="4" name="Billede 3"/>
          <p:cNvPicPr>
            <a:picLocks noChangeAspect="1"/>
          </p:cNvPicPr>
          <p:nvPr/>
        </p:nvPicPr>
        <p:blipFill>
          <a:blip r:embed="rId2"/>
          <a:stretch>
            <a:fillRect/>
          </a:stretch>
        </p:blipFill>
        <p:spPr>
          <a:xfrm>
            <a:off x="9693876" y="2434281"/>
            <a:ext cx="2059054" cy="1767016"/>
          </a:xfrm>
          <a:prstGeom prst="rect">
            <a:avLst/>
          </a:prstGeom>
        </p:spPr>
      </p:pic>
    </p:spTree>
    <p:extLst>
      <p:ext uri="{BB962C8B-B14F-4D97-AF65-F5344CB8AC3E}">
        <p14:creationId xmlns:p14="http://schemas.microsoft.com/office/powerpoint/2010/main" val="37045917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b="1"/>
              <a:t>Bootstrap, styling with classes</a:t>
            </a:r>
          </a:p>
        </p:txBody>
      </p:sp>
      <p:sp>
        <p:nvSpPr>
          <p:cNvPr id="5" name="Tekstfelt 4"/>
          <p:cNvSpPr txBox="1"/>
          <p:nvPr/>
        </p:nvSpPr>
        <p:spPr>
          <a:xfrm>
            <a:off x="920578" y="1797907"/>
            <a:ext cx="10886303" cy="2462213"/>
          </a:xfrm>
          <a:prstGeom prst="rect">
            <a:avLst/>
          </a:prstGeom>
          <a:noFill/>
        </p:spPr>
        <p:txBody>
          <a:bodyPr wrap="square" rtlCol="0">
            <a:spAutoFit/>
          </a:bodyPr>
          <a:lstStyle/>
          <a:p>
            <a:r>
              <a:rPr lang="en-US" sz="3200" b="1" smtClean="0">
                <a:solidFill>
                  <a:srgbClr val="808080"/>
                </a:solidFill>
                <a:latin typeface="Consolas" panose="020B0609020204030204" pitchFamily="49" charset="0"/>
              </a:rPr>
              <a:t>&lt;</a:t>
            </a:r>
            <a:r>
              <a:rPr lang="en-US" sz="3200" b="1" smtClean="0">
                <a:solidFill>
                  <a:srgbClr val="569CD6"/>
                </a:solidFill>
                <a:latin typeface="Consolas" panose="020B0609020204030204" pitchFamily="49" charset="0"/>
              </a:rPr>
              <a:t>div</a:t>
            </a:r>
            <a:r>
              <a:rPr lang="en-US" sz="3200" b="1" smtClean="0">
                <a:solidFill>
                  <a:srgbClr val="808080"/>
                </a:solidFill>
                <a:latin typeface="Consolas" panose="020B0609020204030204" pitchFamily="49" charset="0"/>
              </a:rPr>
              <a:t>&gt;</a:t>
            </a:r>
            <a:r>
              <a:rPr lang="en-US" sz="3200" b="1" smtClean="0">
                <a:solidFill>
                  <a:srgbClr val="D4D4D4"/>
                </a:solidFill>
                <a:latin typeface="Consolas" panose="020B0609020204030204" pitchFamily="49" charset="0"/>
              </a:rPr>
              <a:t> </a:t>
            </a:r>
            <a:endParaRPr lang="en-US" sz="3200" b="1">
              <a:solidFill>
                <a:srgbClr val="D4D4D4"/>
              </a:solidFill>
              <a:latin typeface="Consolas" panose="020B0609020204030204" pitchFamily="49" charset="0"/>
            </a:endParaRPr>
          </a:p>
          <a:p>
            <a:r>
              <a:rPr lang="en-US" sz="3200" b="1">
                <a:solidFill>
                  <a:srgbClr val="808080"/>
                </a:solidFill>
                <a:latin typeface="Consolas" panose="020B0609020204030204" pitchFamily="49" charset="0"/>
              </a:rPr>
              <a:t> </a:t>
            </a:r>
            <a:r>
              <a:rPr lang="en-US" sz="3200" b="1" smtClean="0">
                <a:solidFill>
                  <a:srgbClr val="808080"/>
                </a:solidFill>
                <a:latin typeface="Consolas" panose="020B0609020204030204" pitchFamily="49" charset="0"/>
              </a:rPr>
              <a:t> &lt;</a:t>
            </a:r>
            <a:r>
              <a:rPr lang="en-US" sz="3200" b="1">
                <a:solidFill>
                  <a:srgbClr val="569CD6"/>
                </a:solidFill>
                <a:latin typeface="Consolas" panose="020B0609020204030204" pitchFamily="49" charset="0"/>
              </a:rPr>
              <a:t>h1</a:t>
            </a:r>
            <a:r>
              <a:rPr lang="en-US" sz="3200" b="1">
                <a:solidFill>
                  <a:srgbClr val="808080"/>
                </a:solidFill>
                <a:latin typeface="Consolas" panose="020B0609020204030204" pitchFamily="49" charset="0"/>
              </a:rPr>
              <a:t>&gt;</a:t>
            </a:r>
            <a:r>
              <a:rPr lang="en-US" sz="3200" b="1">
                <a:solidFill>
                  <a:srgbClr val="D4D4D4"/>
                </a:solidFill>
                <a:latin typeface="Consolas" panose="020B0609020204030204" pitchFamily="49" charset="0"/>
              </a:rPr>
              <a:t>This is a Level 1 Heading</a:t>
            </a:r>
            <a:r>
              <a:rPr lang="en-US" sz="3200" b="1">
                <a:solidFill>
                  <a:srgbClr val="808080"/>
                </a:solidFill>
                <a:latin typeface="Consolas" panose="020B0609020204030204" pitchFamily="49" charset="0"/>
              </a:rPr>
              <a:t>&lt;/</a:t>
            </a:r>
            <a:r>
              <a:rPr lang="en-US" sz="3200" b="1">
                <a:solidFill>
                  <a:srgbClr val="569CD6"/>
                </a:solidFill>
                <a:latin typeface="Consolas" panose="020B0609020204030204" pitchFamily="49" charset="0"/>
              </a:rPr>
              <a:t>h1</a:t>
            </a:r>
            <a:r>
              <a:rPr lang="en-US" sz="3200" b="1">
                <a:solidFill>
                  <a:srgbClr val="808080"/>
                </a:solidFill>
                <a:latin typeface="Consolas" panose="020B0609020204030204" pitchFamily="49" charset="0"/>
              </a:rPr>
              <a:t>&gt;</a:t>
            </a:r>
            <a:endParaRPr lang="en-US" sz="3200" b="1">
              <a:solidFill>
                <a:srgbClr val="D4D4D4"/>
              </a:solidFill>
              <a:latin typeface="Consolas" panose="020B0609020204030204" pitchFamily="49" charset="0"/>
            </a:endParaRPr>
          </a:p>
          <a:p>
            <a:r>
              <a:rPr lang="en-US" sz="3200" b="1" smtClean="0">
                <a:solidFill>
                  <a:srgbClr val="808080"/>
                </a:solidFill>
                <a:latin typeface="Consolas" panose="020B0609020204030204" pitchFamily="49" charset="0"/>
              </a:rPr>
              <a:t>  &lt;</a:t>
            </a:r>
            <a:r>
              <a:rPr lang="en-US" sz="3200" b="1">
                <a:solidFill>
                  <a:srgbClr val="569CD6"/>
                </a:solidFill>
                <a:latin typeface="Consolas" panose="020B0609020204030204" pitchFamily="49" charset="0"/>
              </a:rPr>
              <a:t>p</a:t>
            </a:r>
            <a:r>
              <a:rPr lang="en-US" sz="3200" b="1">
                <a:solidFill>
                  <a:srgbClr val="808080"/>
                </a:solidFill>
                <a:latin typeface="Consolas" panose="020B0609020204030204" pitchFamily="49" charset="0"/>
              </a:rPr>
              <a:t>&gt;</a:t>
            </a:r>
            <a:r>
              <a:rPr lang="en-US" sz="3200" b="1">
                <a:solidFill>
                  <a:srgbClr val="D4D4D4"/>
                </a:solidFill>
                <a:latin typeface="Consolas" panose="020B0609020204030204" pitchFamily="49" charset="0"/>
              </a:rPr>
              <a:t>This is some text.</a:t>
            </a:r>
            <a:r>
              <a:rPr lang="en-US" sz="3200" b="1">
                <a:solidFill>
                  <a:srgbClr val="808080"/>
                </a:solidFill>
                <a:latin typeface="Consolas" panose="020B0609020204030204" pitchFamily="49" charset="0"/>
              </a:rPr>
              <a:t>&lt;/</a:t>
            </a:r>
            <a:r>
              <a:rPr lang="en-US" sz="3200" b="1">
                <a:solidFill>
                  <a:srgbClr val="569CD6"/>
                </a:solidFill>
                <a:latin typeface="Consolas" panose="020B0609020204030204" pitchFamily="49" charset="0"/>
              </a:rPr>
              <a:t>p</a:t>
            </a:r>
            <a:r>
              <a:rPr lang="en-US" sz="3200" b="1">
                <a:solidFill>
                  <a:srgbClr val="808080"/>
                </a:solidFill>
                <a:latin typeface="Consolas" panose="020B0609020204030204" pitchFamily="49" charset="0"/>
              </a:rPr>
              <a:t>&gt;</a:t>
            </a:r>
            <a:r>
              <a:rPr lang="en-US" sz="3200" b="1">
                <a:solidFill>
                  <a:srgbClr val="D4D4D4"/>
                </a:solidFill>
                <a:latin typeface="Consolas" panose="020B0609020204030204" pitchFamily="49" charset="0"/>
              </a:rPr>
              <a:t> </a:t>
            </a:r>
          </a:p>
          <a:p>
            <a:r>
              <a:rPr lang="en-US" sz="3200" b="1">
                <a:solidFill>
                  <a:srgbClr val="808080"/>
                </a:solidFill>
                <a:latin typeface="Consolas" panose="020B0609020204030204" pitchFamily="49" charset="0"/>
              </a:rPr>
              <a:t>&lt;/</a:t>
            </a:r>
            <a:r>
              <a:rPr lang="en-US" sz="3200" b="1">
                <a:solidFill>
                  <a:srgbClr val="569CD6"/>
                </a:solidFill>
                <a:latin typeface="Consolas" panose="020B0609020204030204" pitchFamily="49" charset="0"/>
              </a:rPr>
              <a:t>div</a:t>
            </a:r>
            <a:r>
              <a:rPr lang="en-US" sz="3200" b="1">
                <a:solidFill>
                  <a:srgbClr val="808080"/>
                </a:solidFill>
                <a:latin typeface="Consolas" panose="020B0609020204030204" pitchFamily="49" charset="0"/>
              </a:rPr>
              <a:t>&gt;</a:t>
            </a:r>
            <a:endParaRPr lang="en-US" sz="3200" b="1">
              <a:solidFill>
                <a:srgbClr val="D4D4D4"/>
              </a:solidFill>
              <a:latin typeface="Consolas" panose="020B0609020204030204" pitchFamily="49" charset="0"/>
            </a:endParaRPr>
          </a:p>
          <a:p>
            <a:endParaRPr lang="da-DK" sz="1400" b="1" smtClean="0">
              <a:solidFill>
                <a:srgbClr val="D4D4D4"/>
              </a:solidFill>
              <a:latin typeface="Consolas" panose="020B0609020204030204" pitchFamily="49" charset="0"/>
            </a:endParaRPr>
          </a:p>
          <a:p>
            <a:endParaRPr lang="da-DK" sz="1200"/>
          </a:p>
        </p:txBody>
      </p:sp>
    </p:spTree>
    <p:extLst>
      <p:ext uri="{BB962C8B-B14F-4D97-AF65-F5344CB8AC3E}">
        <p14:creationId xmlns:p14="http://schemas.microsoft.com/office/powerpoint/2010/main" val="18141571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b="1"/>
              <a:t>Bootstrap, styling with classes</a:t>
            </a:r>
          </a:p>
        </p:txBody>
      </p:sp>
      <p:sp>
        <p:nvSpPr>
          <p:cNvPr id="5" name="Tekstfelt 4"/>
          <p:cNvSpPr txBox="1"/>
          <p:nvPr/>
        </p:nvSpPr>
        <p:spPr>
          <a:xfrm>
            <a:off x="920578" y="1797907"/>
            <a:ext cx="10886303" cy="2462213"/>
          </a:xfrm>
          <a:prstGeom prst="rect">
            <a:avLst/>
          </a:prstGeom>
          <a:noFill/>
        </p:spPr>
        <p:txBody>
          <a:bodyPr wrap="square" rtlCol="0">
            <a:spAutoFit/>
          </a:bodyPr>
          <a:lstStyle/>
          <a:p>
            <a:r>
              <a:rPr lang="en-US" sz="3200" b="1" smtClean="0">
                <a:solidFill>
                  <a:srgbClr val="808080"/>
                </a:solidFill>
                <a:latin typeface="Consolas" panose="020B0609020204030204" pitchFamily="49" charset="0"/>
              </a:rPr>
              <a:t>&lt;</a:t>
            </a:r>
            <a:r>
              <a:rPr lang="en-US" sz="3200" b="1">
                <a:solidFill>
                  <a:srgbClr val="569CD6"/>
                </a:solidFill>
                <a:latin typeface="Consolas" panose="020B0609020204030204" pitchFamily="49" charset="0"/>
              </a:rPr>
              <a:t>div</a:t>
            </a:r>
            <a:r>
              <a:rPr lang="en-US" sz="3200" b="1">
                <a:solidFill>
                  <a:srgbClr val="D4D4D4"/>
                </a:solidFill>
                <a:latin typeface="Consolas" panose="020B0609020204030204" pitchFamily="49" charset="0"/>
              </a:rPr>
              <a:t> </a:t>
            </a:r>
            <a:r>
              <a:rPr lang="en-US" sz="3200" b="1">
                <a:solidFill>
                  <a:srgbClr val="9CDCFE"/>
                </a:solidFill>
                <a:latin typeface="Consolas" panose="020B0609020204030204" pitchFamily="49" charset="0"/>
              </a:rPr>
              <a:t>class</a:t>
            </a:r>
            <a:r>
              <a:rPr lang="en-US" sz="3200" b="1">
                <a:solidFill>
                  <a:srgbClr val="D4D4D4"/>
                </a:solidFill>
                <a:latin typeface="Consolas" panose="020B0609020204030204" pitchFamily="49" charset="0"/>
              </a:rPr>
              <a:t>=</a:t>
            </a:r>
            <a:r>
              <a:rPr lang="en-US" sz="3200" b="1">
                <a:solidFill>
                  <a:srgbClr val="CE9178"/>
                </a:solidFill>
                <a:latin typeface="Consolas" panose="020B0609020204030204" pitchFamily="49" charset="0"/>
              </a:rPr>
              <a:t>"container"</a:t>
            </a:r>
            <a:r>
              <a:rPr lang="en-US" sz="3200" b="1">
                <a:solidFill>
                  <a:srgbClr val="808080"/>
                </a:solidFill>
                <a:latin typeface="Consolas" panose="020B0609020204030204" pitchFamily="49" charset="0"/>
              </a:rPr>
              <a:t>&gt;</a:t>
            </a:r>
            <a:r>
              <a:rPr lang="en-US" sz="3200" b="1">
                <a:solidFill>
                  <a:srgbClr val="D4D4D4"/>
                </a:solidFill>
                <a:latin typeface="Consolas" panose="020B0609020204030204" pitchFamily="49" charset="0"/>
              </a:rPr>
              <a:t> </a:t>
            </a:r>
          </a:p>
          <a:p>
            <a:r>
              <a:rPr lang="en-US" sz="3200" b="1">
                <a:solidFill>
                  <a:srgbClr val="808080"/>
                </a:solidFill>
                <a:latin typeface="Consolas" panose="020B0609020204030204" pitchFamily="49" charset="0"/>
              </a:rPr>
              <a:t> </a:t>
            </a:r>
            <a:r>
              <a:rPr lang="en-US" sz="3200" b="1" smtClean="0">
                <a:solidFill>
                  <a:srgbClr val="808080"/>
                </a:solidFill>
                <a:latin typeface="Consolas" panose="020B0609020204030204" pitchFamily="49" charset="0"/>
              </a:rPr>
              <a:t> &lt;</a:t>
            </a:r>
            <a:r>
              <a:rPr lang="en-US" sz="3200" b="1">
                <a:solidFill>
                  <a:srgbClr val="569CD6"/>
                </a:solidFill>
                <a:latin typeface="Consolas" panose="020B0609020204030204" pitchFamily="49" charset="0"/>
              </a:rPr>
              <a:t>h1</a:t>
            </a:r>
            <a:r>
              <a:rPr lang="en-US" sz="3200" b="1">
                <a:solidFill>
                  <a:srgbClr val="808080"/>
                </a:solidFill>
                <a:latin typeface="Consolas" panose="020B0609020204030204" pitchFamily="49" charset="0"/>
              </a:rPr>
              <a:t>&gt;</a:t>
            </a:r>
            <a:r>
              <a:rPr lang="en-US" sz="3200" b="1">
                <a:solidFill>
                  <a:srgbClr val="D4D4D4"/>
                </a:solidFill>
                <a:latin typeface="Consolas" panose="020B0609020204030204" pitchFamily="49" charset="0"/>
              </a:rPr>
              <a:t>This is a Level 1 Heading</a:t>
            </a:r>
            <a:r>
              <a:rPr lang="en-US" sz="3200" b="1">
                <a:solidFill>
                  <a:srgbClr val="808080"/>
                </a:solidFill>
                <a:latin typeface="Consolas" panose="020B0609020204030204" pitchFamily="49" charset="0"/>
              </a:rPr>
              <a:t>&lt;/</a:t>
            </a:r>
            <a:r>
              <a:rPr lang="en-US" sz="3200" b="1">
                <a:solidFill>
                  <a:srgbClr val="569CD6"/>
                </a:solidFill>
                <a:latin typeface="Consolas" panose="020B0609020204030204" pitchFamily="49" charset="0"/>
              </a:rPr>
              <a:t>h1</a:t>
            </a:r>
            <a:r>
              <a:rPr lang="en-US" sz="3200" b="1">
                <a:solidFill>
                  <a:srgbClr val="808080"/>
                </a:solidFill>
                <a:latin typeface="Consolas" panose="020B0609020204030204" pitchFamily="49" charset="0"/>
              </a:rPr>
              <a:t>&gt;</a:t>
            </a:r>
            <a:endParaRPr lang="en-US" sz="3200" b="1">
              <a:solidFill>
                <a:srgbClr val="D4D4D4"/>
              </a:solidFill>
              <a:latin typeface="Consolas" panose="020B0609020204030204" pitchFamily="49" charset="0"/>
            </a:endParaRPr>
          </a:p>
          <a:p>
            <a:r>
              <a:rPr lang="en-US" sz="3200" b="1" smtClean="0">
                <a:solidFill>
                  <a:srgbClr val="808080"/>
                </a:solidFill>
                <a:latin typeface="Consolas" panose="020B0609020204030204" pitchFamily="49" charset="0"/>
              </a:rPr>
              <a:t>  &lt;</a:t>
            </a:r>
            <a:r>
              <a:rPr lang="en-US" sz="3200" b="1">
                <a:solidFill>
                  <a:srgbClr val="569CD6"/>
                </a:solidFill>
                <a:latin typeface="Consolas" panose="020B0609020204030204" pitchFamily="49" charset="0"/>
              </a:rPr>
              <a:t>p</a:t>
            </a:r>
            <a:r>
              <a:rPr lang="en-US" sz="3200" b="1">
                <a:solidFill>
                  <a:srgbClr val="808080"/>
                </a:solidFill>
                <a:latin typeface="Consolas" panose="020B0609020204030204" pitchFamily="49" charset="0"/>
              </a:rPr>
              <a:t>&gt;</a:t>
            </a:r>
            <a:r>
              <a:rPr lang="en-US" sz="3200" b="1">
                <a:solidFill>
                  <a:srgbClr val="D4D4D4"/>
                </a:solidFill>
                <a:latin typeface="Consolas" panose="020B0609020204030204" pitchFamily="49" charset="0"/>
              </a:rPr>
              <a:t>This is some text.</a:t>
            </a:r>
            <a:r>
              <a:rPr lang="en-US" sz="3200" b="1">
                <a:solidFill>
                  <a:srgbClr val="808080"/>
                </a:solidFill>
                <a:latin typeface="Consolas" panose="020B0609020204030204" pitchFamily="49" charset="0"/>
              </a:rPr>
              <a:t>&lt;/</a:t>
            </a:r>
            <a:r>
              <a:rPr lang="en-US" sz="3200" b="1">
                <a:solidFill>
                  <a:srgbClr val="569CD6"/>
                </a:solidFill>
                <a:latin typeface="Consolas" panose="020B0609020204030204" pitchFamily="49" charset="0"/>
              </a:rPr>
              <a:t>p</a:t>
            </a:r>
            <a:r>
              <a:rPr lang="en-US" sz="3200" b="1">
                <a:solidFill>
                  <a:srgbClr val="808080"/>
                </a:solidFill>
                <a:latin typeface="Consolas" panose="020B0609020204030204" pitchFamily="49" charset="0"/>
              </a:rPr>
              <a:t>&gt;</a:t>
            </a:r>
            <a:r>
              <a:rPr lang="en-US" sz="3200" b="1">
                <a:solidFill>
                  <a:srgbClr val="D4D4D4"/>
                </a:solidFill>
                <a:latin typeface="Consolas" panose="020B0609020204030204" pitchFamily="49" charset="0"/>
              </a:rPr>
              <a:t> </a:t>
            </a:r>
          </a:p>
          <a:p>
            <a:r>
              <a:rPr lang="en-US" sz="3200" b="1">
                <a:solidFill>
                  <a:srgbClr val="808080"/>
                </a:solidFill>
                <a:latin typeface="Consolas" panose="020B0609020204030204" pitchFamily="49" charset="0"/>
              </a:rPr>
              <a:t>&lt;/</a:t>
            </a:r>
            <a:r>
              <a:rPr lang="en-US" sz="3200" b="1">
                <a:solidFill>
                  <a:srgbClr val="569CD6"/>
                </a:solidFill>
                <a:latin typeface="Consolas" panose="020B0609020204030204" pitchFamily="49" charset="0"/>
              </a:rPr>
              <a:t>div</a:t>
            </a:r>
            <a:r>
              <a:rPr lang="en-US" sz="3200" b="1">
                <a:solidFill>
                  <a:srgbClr val="808080"/>
                </a:solidFill>
                <a:latin typeface="Consolas" panose="020B0609020204030204" pitchFamily="49" charset="0"/>
              </a:rPr>
              <a:t>&gt;</a:t>
            </a:r>
            <a:endParaRPr lang="en-US" sz="3200" b="1">
              <a:solidFill>
                <a:srgbClr val="D4D4D4"/>
              </a:solidFill>
              <a:latin typeface="Consolas" panose="020B0609020204030204" pitchFamily="49" charset="0"/>
            </a:endParaRPr>
          </a:p>
          <a:p>
            <a:endParaRPr lang="da-DK" sz="1400" b="1" smtClean="0">
              <a:solidFill>
                <a:srgbClr val="D4D4D4"/>
              </a:solidFill>
              <a:latin typeface="Consolas" panose="020B0609020204030204" pitchFamily="49" charset="0"/>
            </a:endParaRPr>
          </a:p>
          <a:p>
            <a:endParaRPr lang="da-DK" sz="1200"/>
          </a:p>
        </p:txBody>
      </p:sp>
    </p:spTree>
    <p:extLst>
      <p:ext uri="{BB962C8B-B14F-4D97-AF65-F5344CB8AC3E}">
        <p14:creationId xmlns:p14="http://schemas.microsoft.com/office/powerpoint/2010/main" val="29855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3571</TotalTime>
  <Words>908</Words>
  <Application>Microsoft Office PowerPoint</Application>
  <PresentationFormat>Widescreen</PresentationFormat>
  <Paragraphs>87</Paragraphs>
  <Slides>13</Slides>
  <Notes>0</Notes>
  <HiddenSlides>0</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13</vt:i4>
      </vt:variant>
    </vt:vector>
  </HeadingPairs>
  <TitlesOfParts>
    <vt:vector size="18" baseType="lpstr">
      <vt:lpstr>Arial</vt:lpstr>
      <vt:lpstr>Calibri</vt:lpstr>
      <vt:lpstr>Calibri Light</vt:lpstr>
      <vt:lpstr>Consolas</vt:lpstr>
      <vt:lpstr>Office-tema</vt:lpstr>
      <vt:lpstr>Bootstrap 4</vt:lpstr>
      <vt:lpstr>What is Bootstrap?</vt:lpstr>
      <vt:lpstr>What is Bootstrap?</vt:lpstr>
      <vt:lpstr>Getting started with Bootstrap</vt:lpstr>
      <vt:lpstr>Getting started with Bootstrap</vt:lpstr>
      <vt:lpstr>Getting started with Bootstrap</vt:lpstr>
      <vt:lpstr>Bootstrap, styling with classes</vt:lpstr>
      <vt:lpstr>Bootstrap, styling with classes</vt:lpstr>
      <vt:lpstr>Bootstrap, styling with classes</vt:lpstr>
      <vt:lpstr>Bootstrap, styling overview</vt:lpstr>
      <vt:lpstr>Bootstrap, styling overview</vt:lpstr>
      <vt:lpstr>Bootstrap, styling overview</vt:lpstr>
      <vt:lpstr>Bootstrap – Grid (from GetBootstrap)</vt:lpstr>
    </vt:vector>
  </TitlesOfParts>
  <Company>Køge Handelsskole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Software Construction</dc:title>
  <dc:creator>Per Laursen</dc:creator>
  <cp:lastModifiedBy>Per Laursen</cp:lastModifiedBy>
  <cp:revision>105</cp:revision>
  <dcterms:created xsi:type="dcterms:W3CDTF">2018-12-07T10:20:59Z</dcterms:created>
  <dcterms:modified xsi:type="dcterms:W3CDTF">2019-02-12T19:05:19Z</dcterms:modified>
</cp:coreProperties>
</file>