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69" r:id="rId6"/>
    <p:sldId id="261" r:id="rId7"/>
    <p:sldId id="262" r:id="rId8"/>
    <p:sldId id="280" r:id="rId9"/>
    <p:sldId id="263" r:id="rId10"/>
    <p:sldId id="266" r:id="rId11"/>
    <p:sldId id="267" r:id="rId12"/>
    <p:sldId id="273" r:id="rId13"/>
    <p:sldId id="268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8EC26B-9993-429C-95BB-C6B5AFF49A1B}">
  <a:tblStyle styleId="{2E8EC26B-9993-429C-95BB-C6B5AFF49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/>
    <p:restoredTop sz="94698"/>
  </p:normalViewPr>
  <p:slideViewPr>
    <p:cSldViewPr snapToGrid="0">
      <p:cViewPr varScale="1">
        <p:scale>
          <a:sx n="78" d="100"/>
          <a:sy n="78" d="100"/>
        </p:scale>
        <p:origin x="176" y="1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2333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3b8a3693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3b8a3693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b8a3693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b8a3693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b8a3693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b8a3693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05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b8a3693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b8a3693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24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b8a3693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b8a3693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3708a8c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3708a8c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3708a8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3708a8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3708a8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3708a8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0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Data Processing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INF583 - Systems for Big Data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625600" y="4403675"/>
            <a:ext cx="389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Ali Haidar - Maya Awada</a:t>
            </a: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440" y="96905"/>
            <a:ext cx="1926175" cy="7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B - Ranking Wikipedia Web Pages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8965" y="2229157"/>
                <a:ext cx="3911588" cy="1600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F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F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𝑐𝑧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𝑓𝑧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	</a:t>
                </a:r>
                <a:endParaRPr dirty="0"/>
              </a:p>
            </p:txBody>
          </p:sp>
        </mc:Choice>
        <mc:Fallback xmlns="">
          <p:sp>
            <p:nvSpPr>
              <p:cNvPr id="112" name="Google Shape;11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8965" y="2229157"/>
                <a:ext cx="3911588" cy="1600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1B29A68-9C3A-5247-BB28-96D8215B2B42}"/>
              </a:ext>
            </a:extLst>
          </p:cNvPr>
          <p:cNvGrpSpPr/>
          <p:nvPr/>
        </p:nvGrpSpPr>
        <p:grpSpPr>
          <a:xfrm>
            <a:off x="952622" y="3458640"/>
            <a:ext cx="2500221" cy="307778"/>
            <a:chOff x="805388" y="2571749"/>
            <a:chExt cx="2500221" cy="307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8BDBE8-A1B9-A040-B853-7F43A64D8569}"/>
                    </a:ext>
                  </a:extLst>
                </p:cNvPr>
                <p:cNvSpPr txBox="1"/>
                <p:nvPr/>
              </p:nvSpPr>
              <p:spPr>
                <a:xfrm>
                  <a:off x="2577189" y="2571749"/>
                  <a:ext cx="7284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8BDBE8-A1B9-A040-B853-7F43A64D8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189" y="2571749"/>
                  <a:ext cx="72842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020446E-A50F-444E-B615-1F80D079D379}"/>
                    </a:ext>
                  </a:extLst>
                </p:cNvPr>
                <p:cNvSpPr/>
                <p:nvPr/>
              </p:nvSpPr>
              <p:spPr>
                <a:xfrm>
                  <a:off x="1591667" y="2571750"/>
                  <a:ext cx="3967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020446E-A50F-444E-B615-1F80D079D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667" y="2571750"/>
                  <a:ext cx="39677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FCD78AB-5CEA-D140-989A-E9DB139E0F27}"/>
                    </a:ext>
                  </a:extLst>
                </p:cNvPr>
                <p:cNvSpPr/>
                <p:nvPr/>
              </p:nvSpPr>
              <p:spPr>
                <a:xfrm>
                  <a:off x="805388" y="2571749"/>
                  <a:ext cx="33695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dirty="0" smtClean="0">
                            <a:solidFill>
                              <a:schemeClr val="accent5"/>
                            </a:solidFill>
                            <a:latin typeface="Cambria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FR" dirty="0">
                    <a:solidFill>
                      <a:schemeClr val="accent5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FCD78AB-5CEA-D140-989A-E9DB139E0F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88" y="2571749"/>
                  <a:ext cx="33695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74FC404-0B2F-CA42-AE64-D9AAF126E28F}"/>
              </a:ext>
            </a:extLst>
          </p:cNvPr>
          <p:cNvSpPr/>
          <p:nvPr/>
        </p:nvSpPr>
        <p:spPr>
          <a:xfrm>
            <a:off x="353175" y="1152425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FR" sz="1800" dirty="0">
                <a:solidFill>
                  <a:schemeClr val="accent5"/>
                </a:solidFill>
                <a:latin typeface=""/>
              </a:rPr>
              <a:t>Eigenvector Centrality Implementation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13FE45-73A2-8E4A-9270-703E8EE3C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461114"/>
            <a:ext cx="3399791" cy="8890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53FE28-6D2D-FA40-B54F-6C2DD315008B}"/>
              </a:ext>
            </a:extLst>
          </p:cNvPr>
          <p:cNvSpPr/>
          <p:nvPr/>
        </p:nvSpPr>
        <p:spPr>
          <a:xfrm>
            <a:off x="438965" y="1796224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FR" sz="1600" dirty="0">
                <a:solidFill>
                  <a:schemeClr val="bg2"/>
                </a:solidFill>
                <a:latin typeface=""/>
              </a:rPr>
              <a:t>Matrix-Vector Multiplication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C416B7-8565-0E42-9CFE-4D0680CA30B7}"/>
              </a:ext>
            </a:extLst>
          </p:cNvPr>
          <p:cNvGrpSpPr/>
          <p:nvPr/>
        </p:nvGrpSpPr>
        <p:grpSpPr>
          <a:xfrm>
            <a:off x="952622" y="2410092"/>
            <a:ext cx="1122283" cy="894909"/>
            <a:chOff x="966113" y="1839540"/>
            <a:chExt cx="1122283" cy="8949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B02D61-D44A-764D-BD3E-3EA01431EE36}"/>
                </a:ext>
              </a:extLst>
            </p:cNvPr>
            <p:cNvSpPr/>
            <p:nvPr/>
          </p:nvSpPr>
          <p:spPr>
            <a:xfrm>
              <a:off x="966113" y="1839540"/>
              <a:ext cx="278969" cy="894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8D0DBF-B7A8-3C4C-92B3-69A8767E1005}"/>
                </a:ext>
              </a:extLst>
            </p:cNvPr>
            <p:cNvSpPr/>
            <p:nvPr/>
          </p:nvSpPr>
          <p:spPr>
            <a:xfrm>
              <a:off x="1809427" y="2210639"/>
              <a:ext cx="27896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1740B-97B5-F54E-A776-A8CF45FBAEC4}"/>
              </a:ext>
            </a:extLst>
          </p:cNvPr>
          <p:cNvSpPr/>
          <p:nvPr/>
        </p:nvSpPr>
        <p:spPr>
          <a:xfrm>
            <a:off x="2962657" y="2461114"/>
            <a:ext cx="347472" cy="894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549460-4F46-CD4E-9D5B-41E37E89CE85}"/>
              </a:ext>
            </a:extLst>
          </p:cNvPr>
          <p:cNvCxnSpPr>
            <a:cxnSpLocks/>
          </p:cNvCxnSpPr>
          <p:nvPr/>
        </p:nvCxnSpPr>
        <p:spPr>
          <a:xfrm flipV="1">
            <a:off x="6748272" y="3033560"/>
            <a:ext cx="0" cy="31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63DF34-A55A-424C-84C1-B91A606D1856}"/>
              </a:ext>
            </a:extLst>
          </p:cNvPr>
          <p:cNvCxnSpPr>
            <a:cxnSpLocks/>
          </p:cNvCxnSpPr>
          <p:nvPr/>
        </p:nvCxnSpPr>
        <p:spPr>
          <a:xfrm flipV="1">
            <a:off x="7248144" y="3033560"/>
            <a:ext cx="0" cy="31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9EEDBF-C68C-6449-BF7A-72F7A4BB358A}"/>
                  </a:ext>
                </a:extLst>
              </p:cNvPr>
              <p:cNvSpPr/>
              <p:nvPr/>
            </p:nvSpPr>
            <p:spPr>
              <a:xfrm>
                <a:off x="1399086" y="4136090"/>
                <a:ext cx="809238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"/>
                  </a:rPr>
                  <a:t>We are therefore interested in grouping all elements having the same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695D46"/>
                        </a:solidFill>
                        <a:latin typeface="Cambria Math" panose="02040503050406030204" pitchFamily="18" charset="0"/>
                        <a:sym typeface="Open Sans"/>
                      </a:rPr>
                      <m:t>𝑖</m:t>
                    </m:r>
                  </m:oMath>
                </a14:m>
                <a:r>
                  <a:rPr lang="en-GB" dirty="0">
                    <a:solidFill>
                      <a:schemeClr val="bg2"/>
                    </a:solidFill>
                    <a:latin typeface=""/>
                  </a:rPr>
                  <a:t>.</a:t>
                </a:r>
                <a:endParaRPr lang="en-FR" dirty="0">
                  <a:solidFill>
                    <a:schemeClr val="bg2"/>
                  </a:solidFill>
                  <a:latin typeface="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9EEDBF-C68C-6449-BF7A-72F7A4BB3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086" y="4136090"/>
                <a:ext cx="8092384" cy="307777"/>
              </a:xfrm>
              <a:prstGeom prst="rect">
                <a:avLst/>
              </a:prstGeom>
              <a:blipFill>
                <a:blip r:embed="rId8"/>
                <a:stretch>
                  <a:fillRect l="-313" t="-4000" b="-2400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2297EC-6535-EE4D-9CEC-7C255FD9DAFF}"/>
              </a:ext>
            </a:extLst>
          </p:cNvPr>
          <p:cNvCxnSpPr/>
          <p:nvPr/>
        </p:nvCxnSpPr>
        <p:spPr>
          <a:xfrm>
            <a:off x="6748272" y="3350152"/>
            <a:ext cx="246888" cy="41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7B5F00-DAE4-0B4F-8C4F-8AA2F3BCC951}"/>
              </a:ext>
            </a:extLst>
          </p:cNvPr>
          <p:cNvCxnSpPr>
            <a:cxnSpLocks/>
          </p:cNvCxnSpPr>
          <p:nvPr/>
        </p:nvCxnSpPr>
        <p:spPr>
          <a:xfrm flipH="1">
            <a:off x="6992883" y="3359291"/>
            <a:ext cx="255261" cy="407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C2E25A-48DB-0048-9915-6618BC39AF37}"/>
              </a:ext>
            </a:extLst>
          </p:cNvPr>
          <p:cNvCxnSpPr/>
          <p:nvPr/>
        </p:nvCxnSpPr>
        <p:spPr>
          <a:xfrm>
            <a:off x="6992883" y="3766417"/>
            <a:ext cx="0" cy="36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9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187-B729-0742-A08A-A1ED0A3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0" dirty="0">
                <a:solidFill>
                  <a:schemeClr val="accent5"/>
                </a:solidFill>
                <a:latin typeface=""/>
              </a:rPr>
              <a:t>Implementation in Apache Hadoop</a:t>
            </a:r>
            <a:endParaRPr lang="en-FR" sz="2000" b="0" dirty="0">
              <a:solidFill>
                <a:schemeClr val="accent5"/>
              </a:solidFill>
              <a:latin typeface="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E9FD-DCC8-E348-AA3E-0D3AA335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Assumption</a:t>
            </a:r>
          </a:p>
          <a:p>
            <a:pPr marL="11430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r>
              <a:rPr lang="en-GB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FA341A-66D4-3545-A71D-E987789810E4}"/>
                  </a:ext>
                </a:extLst>
              </p:cNvPr>
              <p:cNvSpPr/>
              <p:nvPr/>
            </p:nvSpPr>
            <p:spPr>
              <a:xfrm>
                <a:off x="514844" y="1896654"/>
                <a:ext cx="6388876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500" dirty="0">
                    <a:solidFill>
                      <a:schemeClr val="bg2"/>
                    </a:solidFill>
                    <a:latin typeface=""/>
                  </a:rPr>
                  <a:t>The </a:t>
                </a:r>
                <a:r>
                  <a:rPr lang="fr-FR" sz="1500" dirty="0" err="1">
                    <a:solidFill>
                      <a:schemeClr val="bg2"/>
                    </a:solidFill>
                    <a:latin typeface=""/>
                  </a:rPr>
                  <a:t>eigenvector</a:t>
                </a:r>
                <a:r>
                  <a:rPr lang="fr-FR" sz="1500" dirty="0">
                    <a:solidFill>
                      <a:schemeClr val="bg2"/>
                    </a:solidFill>
                    <a:latin typeface="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5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FR" sz="1500" i="1" dirty="0">
                    <a:solidFill>
                      <a:schemeClr val="bg2"/>
                    </a:solidFill>
                    <a:latin typeface=""/>
                  </a:rPr>
                  <a:t> </a:t>
                </a:r>
                <a:r>
                  <a:rPr lang="en-FR" sz="1500" dirty="0">
                    <a:solidFill>
                      <a:schemeClr val="bg2"/>
                    </a:solidFill>
                    <a:latin typeface=""/>
                  </a:rPr>
                  <a:t>is saved in a text file under the format:</a:t>
                </a:r>
              </a:p>
              <a:p>
                <a:endParaRPr lang="en-FR" sz="1500" dirty="0">
                  <a:solidFill>
                    <a:schemeClr val="bg2"/>
                  </a:solidFill>
                  <a:latin typeface=""/>
                </a:endParaRPr>
              </a:p>
              <a:p>
                <a:endParaRPr lang="en-FR" sz="1500" dirty="0">
                  <a:solidFill>
                    <a:schemeClr val="bg2"/>
                  </a:solidFill>
                  <a:latin typeface="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FA341A-66D4-3545-A71D-E98778981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4" y="1896654"/>
                <a:ext cx="6388876" cy="784830"/>
              </a:xfrm>
              <a:prstGeom prst="rect">
                <a:avLst/>
              </a:prstGeom>
              <a:blipFill>
                <a:blip r:embed="rId2"/>
                <a:stretch>
                  <a:fillRect l="-397" t="-158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0BDCE6-190A-404B-89D2-8550810E644F}"/>
              </a:ext>
            </a:extLst>
          </p:cNvPr>
          <p:cNvSpPr txBox="1"/>
          <p:nvPr/>
        </p:nvSpPr>
        <p:spPr>
          <a:xfrm>
            <a:off x="5711990" y="1896654"/>
            <a:ext cx="166420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1500" dirty="0">
                <a:solidFill>
                  <a:schemeClr val="bg2"/>
                </a:solidFill>
                <a:latin typeface=""/>
              </a:rPr>
              <a:t>0	r[0]</a:t>
            </a:r>
          </a:p>
          <a:p>
            <a:pPr lvl="2"/>
            <a:r>
              <a:rPr lang="en-GB" sz="1500" dirty="0">
                <a:solidFill>
                  <a:schemeClr val="bg2"/>
                </a:solidFill>
                <a:latin typeface=""/>
              </a:rPr>
              <a:t>1	r[1]</a:t>
            </a:r>
          </a:p>
          <a:p>
            <a:pPr lvl="2"/>
            <a:r>
              <a:rPr lang="en-GB" sz="1500" dirty="0">
                <a:solidFill>
                  <a:schemeClr val="bg2"/>
                </a:solidFill>
                <a:latin typeface=""/>
              </a:rPr>
              <a:t>2	r[2]</a:t>
            </a:r>
          </a:p>
          <a:p>
            <a:pPr lvl="2"/>
            <a:r>
              <a:rPr lang="en-GB" sz="1500" dirty="0">
                <a:solidFill>
                  <a:schemeClr val="bg2"/>
                </a:solidFill>
                <a:latin typeface=""/>
              </a:rPr>
              <a:t>..</a:t>
            </a:r>
          </a:p>
          <a:p>
            <a:pPr lvl="2"/>
            <a:r>
              <a:rPr lang="en-GB" sz="1500" dirty="0">
                <a:solidFill>
                  <a:schemeClr val="bg2"/>
                </a:solidFill>
                <a:latin typeface=""/>
              </a:rPr>
              <a:t>N	r[n]</a:t>
            </a:r>
            <a:endParaRPr lang="en-FR" sz="1500" dirty="0">
              <a:solidFill>
                <a:schemeClr val="bg2"/>
              </a:solidFill>
              <a:latin typeface="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22916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187-B729-0742-A08A-A1ED0A3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0" dirty="0">
                <a:solidFill>
                  <a:schemeClr val="accent5"/>
                </a:solidFill>
                <a:latin typeface=""/>
              </a:rPr>
              <a:t>Implementation in Apache Hadoop</a:t>
            </a:r>
            <a:endParaRPr lang="en-FR" sz="2000" b="0" dirty="0">
              <a:solidFill>
                <a:schemeClr val="accent5"/>
              </a:solidFill>
              <a:latin typeface="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0AE9FD-DCC8-E348-AA3E-0D3AA335B7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GB" b="1" dirty="0">
                    <a:solidFill>
                      <a:schemeClr val="accent1"/>
                    </a:solidFill>
                  </a:rPr>
                  <a:t>Map Phase 1</a:t>
                </a:r>
              </a:p>
              <a:p>
                <a:pPr marL="114300" indent="0">
                  <a:buNone/>
                </a:pPr>
                <a:r>
                  <a:rPr lang="en-GB" dirty="0"/>
                  <a:t> </a:t>
                </a:r>
              </a:p>
              <a:p>
                <a:pPr marL="114300" indent="0">
                  <a:buNone/>
                </a:pPr>
                <a:r>
                  <a:rPr lang="en-GB" sz="1500" b="1" dirty="0">
                    <a:latin typeface=""/>
                  </a:rPr>
                  <a:t>Mapping of the Vector</a:t>
                </a:r>
                <a:r>
                  <a:rPr lang="en-GB" sz="1500" dirty="0">
                    <a:latin typeface=""/>
                  </a:rPr>
                  <a:t>: For each index </a:t>
                </a:r>
                <a14:m>
                  <m:oMath xmlns:m="http://schemas.openxmlformats.org/officeDocument/2006/math">
                    <m:r>
                      <a:rPr lang="fr-FR" sz="1500" i="1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500" dirty="0">
                    <a:latin typeface=""/>
                  </a:rPr>
                  <a:t>, we emit a pair </a:t>
                </a:r>
                <a:r>
                  <a:rPr lang="en-GB" sz="1500" i="1" dirty="0">
                    <a:latin typeface=""/>
                  </a:rPr>
                  <a:t>(</a:t>
                </a:r>
                <a14:m>
                  <m:oMath xmlns:m="http://schemas.openxmlformats.org/officeDocument/2006/math">
                    <m:r>
                      <a:rPr lang="fr-FR" sz="1500" i="1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500" i="1" dirty="0">
                    <a:latin typeface=""/>
                  </a:rPr>
                  <a:t>, (</a:t>
                </a:r>
                <a:r>
                  <a:rPr lang="en-FR" sz="1500" i="1" dirty="0">
                    <a:latin typeface=""/>
                  </a:rPr>
                  <a:t>'</a:t>
                </a:r>
                <a:r>
                  <a:rPr lang="en-GB" sz="1500" i="1" dirty="0">
                    <a:latin typeface=""/>
                  </a:rPr>
                  <a:t>E</a:t>
                </a:r>
                <a:r>
                  <a:rPr lang="en-FR" sz="1500" i="1" dirty="0">
                    <a:latin typeface=""/>
                  </a:rPr>
                  <a:t>'</a:t>
                </a:r>
                <a:r>
                  <a:rPr lang="en-GB" sz="1500" i="1" dirty="0">
                    <a:latin typeface=""/>
                  </a:rPr>
                  <a:t>, </a:t>
                </a:r>
                <a:r>
                  <a:rPr lang="en-FR" sz="1500" i="1" dirty="0">
                    <a:latin typeface=""/>
                  </a:rPr>
                  <a:t>'</a:t>
                </a:r>
                <a:r>
                  <a:rPr lang="en-GB" sz="1500" i="1" dirty="0">
                    <a:latin typeface=""/>
                  </a:rPr>
                  <a:t>0</a:t>
                </a:r>
                <a:r>
                  <a:rPr lang="en-FR" sz="1500" i="1" dirty="0">
                    <a:latin typeface=""/>
                  </a:rPr>
                  <a:t>'</a:t>
                </a:r>
                <a:r>
                  <a:rPr lang="en-GB" sz="1500" i="1" dirty="0">
                    <a:latin typeface=""/>
                  </a:rPr>
                  <a:t>, </a:t>
                </a:r>
                <a:r>
                  <a:rPr lang="en-GB" sz="1500" i="1" dirty="0">
                    <a:latin typeface=""/>
                    <a:ea typeface="Cambria Math" panose="02040503050406030204" pitchFamily="18" charset="0"/>
                  </a:rPr>
                  <a:t>r</a:t>
                </a:r>
                <a:r>
                  <a:rPr lang="en-GB" sz="1500" i="1" dirty="0">
                    <a:latin typeface=""/>
                  </a:rPr>
                  <a:t>[</a:t>
                </a:r>
                <a14:m>
                  <m:oMath xmlns:m="http://schemas.openxmlformats.org/officeDocument/2006/math">
                    <m:r>
                      <a:rPr lang="fr-FR" sz="1500" i="1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500" i="1" dirty="0">
                    <a:latin typeface=""/>
                  </a:rPr>
                  <a:t>]) ).</a:t>
                </a:r>
              </a:p>
              <a:p>
                <a:pPr marL="114300" indent="0">
                  <a:buNone/>
                </a:pPr>
                <a:endParaRPr lang="en-GB" sz="1500" dirty="0">
                  <a:latin typeface=""/>
                </a:endParaRPr>
              </a:p>
              <a:p>
                <a:pPr marL="114300" indent="0">
                  <a:buNone/>
                </a:pPr>
                <a:r>
                  <a:rPr lang="en-GB" sz="1500" b="1" dirty="0">
                    <a:latin typeface=""/>
                  </a:rPr>
                  <a:t>Mapping of the Matrix: </a:t>
                </a:r>
                <a:r>
                  <a:rPr lang="en-GB" sz="1500" dirty="0">
                    <a:latin typeface=""/>
                  </a:rPr>
                  <a:t>For each edge between nodes a and b,  </a:t>
                </a:r>
                <a:r>
                  <a:rPr lang="en-GB" sz="1500" dirty="0" err="1">
                    <a:latin typeface=""/>
                  </a:rPr>
                  <a:t>ie</a:t>
                </a:r>
                <a:r>
                  <a:rPr lang="en-GB" sz="1500" dirty="0">
                    <a:latin typeface=""/>
                  </a:rPr>
                  <a:t>. for each A[a][b]=1, we emit a pair </a:t>
                </a:r>
                <a:r>
                  <a:rPr lang="en-GB" sz="1500" i="1" dirty="0">
                    <a:latin typeface=""/>
                  </a:rPr>
                  <a:t>(b, (</a:t>
                </a:r>
                <a:r>
                  <a:rPr lang="en-FR" sz="1500" i="1" dirty="0">
                    <a:latin typeface=""/>
                  </a:rPr>
                  <a:t>'</a:t>
                </a:r>
                <a:r>
                  <a:rPr lang="en-GB" sz="1500" i="1" dirty="0">
                    <a:latin typeface=""/>
                  </a:rPr>
                  <a:t>M', a, </a:t>
                </a:r>
                <a:r>
                  <a:rPr lang="en-FR" sz="1500" i="1" dirty="0">
                    <a:latin typeface=""/>
                  </a:rPr>
                  <a:t>'</a:t>
                </a:r>
                <a:r>
                  <a:rPr lang="en-GB" sz="1500" i="1" dirty="0">
                    <a:latin typeface=""/>
                  </a:rPr>
                  <a:t>1')).</a:t>
                </a:r>
                <a:endParaRPr lang="en-FR" sz="1500" i="1" dirty="0">
                  <a:latin typeface="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0AE9FD-DCC8-E348-AA3E-0D3AA335B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blipFill>
                <a:blip r:embed="rId2"/>
                <a:stretch>
                  <a:fillRect r="-44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3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4FC4-7A92-EF43-B4B2-33521C106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Reduce Phase 1</a:t>
            </a:r>
          </a:p>
          <a:p>
            <a:pPr marL="114300" indent="0">
              <a:buNone/>
            </a:pPr>
            <a:endParaRPr lang="en-GB" sz="1500" dirty="0"/>
          </a:p>
          <a:p>
            <a:pPr marL="114300" indent="0">
              <a:buNone/>
            </a:pPr>
            <a:r>
              <a:rPr lang="en" sz="1500" dirty="0"/>
              <a:t>For each key, aggregate all the values and add them to a list. Each list contains</a:t>
            </a:r>
            <a:r>
              <a:rPr lang="en-GB" sz="1500" dirty="0"/>
              <a:t> one value coming from the mapping of the vector and a number of values coming from the mapping of the matrix. </a:t>
            </a:r>
          </a:p>
          <a:p>
            <a:pPr marL="114300" indent="0">
              <a:buNone/>
            </a:pPr>
            <a:endParaRPr lang="en-GB" sz="1500" dirty="0"/>
          </a:p>
          <a:p>
            <a:pPr marL="114300" indent="0">
              <a:buNone/>
            </a:pPr>
            <a:r>
              <a:rPr lang="en-GB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(b, ((E,0,r[b]), (M,0,1), (M,3,1), (M,n,1)))</a:t>
            </a:r>
            <a:r>
              <a:rPr lang="en-GB" sz="1500" dirty="0"/>
              <a:t>	</a:t>
            </a:r>
            <a:endParaRPr lang="en-FR" sz="1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60620-0592-D542-B040-B394234CD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86" t="34479" r="26526" b="33710"/>
          <a:stretch/>
        </p:blipFill>
        <p:spPr>
          <a:xfrm>
            <a:off x="4382621" y="2612006"/>
            <a:ext cx="2251346" cy="1537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21F360-43C7-6D4E-9C4E-CFA6047129A7}"/>
              </a:ext>
            </a:extLst>
          </p:cNvPr>
          <p:cNvSpPr txBox="1"/>
          <p:nvPr/>
        </p:nvSpPr>
        <p:spPr>
          <a:xfrm>
            <a:off x="1349543" y="3435572"/>
            <a:ext cx="283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chemeClr val="accent3"/>
                </a:solidFill>
              </a:rPr>
              <a:t>Sorted list of values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187F67-3BC4-7B47-9DB6-A33D5020A778}"/>
              </a:ext>
            </a:extLst>
          </p:cNvPr>
          <p:cNvGrpSpPr/>
          <p:nvPr/>
        </p:nvGrpSpPr>
        <p:grpSpPr>
          <a:xfrm>
            <a:off x="859536" y="3262322"/>
            <a:ext cx="2770632" cy="152400"/>
            <a:chOff x="896112" y="3276600"/>
            <a:chExt cx="2770632" cy="152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D9913C-D80D-FA47-A52A-5EE6D9A1CA8F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2" y="3429000"/>
              <a:ext cx="2770632" cy="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C8BA26-92C9-364C-B005-BE3783FCA2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6744" y="3276600"/>
              <a:ext cx="0" cy="15240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CB5D2-7A9D-EB4B-BDCF-E74ABD1637E9}"/>
                </a:ext>
              </a:extLst>
            </p:cNvPr>
            <p:cNvCxnSpPr>
              <a:cxnSpLocks/>
            </p:cNvCxnSpPr>
            <p:nvPr/>
          </p:nvCxnSpPr>
          <p:spPr>
            <a:xfrm>
              <a:off x="902208" y="3276600"/>
              <a:ext cx="0" cy="15240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18DC815-33DE-DD4C-8D9A-924679E0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>
            <a:normAutofit/>
          </a:bodyPr>
          <a:lstStyle/>
          <a:p>
            <a:r>
              <a:rPr lang="en-GB" sz="2000" b="0" dirty="0">
                <a:solidFill>
                  <a:schemeClr val="accent5"/>
                </a:solidFill>
                <a:latin typeface=""/>
              </a:rPr>
              <a:t>Implementation in Apache Hadoop</a:t>
            </a:r>
            <a:endParaRPr lang="en-FR" sz="2000" b="0" dirty="0">
              <a:solidFill>
                <a:schemeClr val="accent5"/>
              </a:solidFill>
              <a:latin typeface="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22575-8D6E-0B45-8E07-FFACB58606F9}"/>
              </a:ext>
            </a:extLst>
          </p:cNvPr>
          <p:cNvGrpSpPr/>
          <p:nvPr/>
        </p:nvGrpSpPr>
        <p:grpSpPr>
          <a:xfrm flipV="1">
            <a:off x="859537" y="2917674"/>
            <a:ext cx="704088" cy="81551"/>
            <a:chOff x="896112" y="3276600"/>
            <a:chExt cx="2770632" cy="1524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0A0B4F-E572-0A48-9B25-D23FCFA6EED2}"/>
                </a:ext>
              </a:extLst>
            </p:cNvPr>
            <p:cNvCxnSpPr>
              <a:cxnSpLocks/>
            </p:cNvCxnSpPr>
            <p:nvPr/>
          </p:nvCxnSpPr>
          <p:spPr>
            <a:xfrm>
              <a:off x="896112" y="3429000"/>
              <a:ext cx="2770632" cy="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F146C-6981-9B42-9002-9A766D3F552E}"/>
                </a:ext>
              </a:extLst>
            </p:cNvPr>
            <p:cNvCxnSpPr>
              <a:cxnSpLocks/>
            </p:cNvCxnSpPr>
            <p:nvPr/>
          </p:nvCxnSpPr>
          <p:spPr>
            <a:xfrm>
              <a:off x="3666744" y="3276600"/>
              <a:ext cx="0" cy="15240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A22340-F452-254B-80CC-52FA28F1BA4F}"/>
                </a:ext>
              </a:extLst>
            </p:cNvPr>
            <p:cNvCxnSpPr>
              <a:cxnSpLocks/>
            </p:cNvCxnSpPr>
            <p:nvPr/>
          </p:nvCxnSpPr>
          <p:spPr>
            <a:xfrm>
              <a:off x="902208" y="3276600"/>
              <a:ext cx="0" cy="15240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8C524CE-DD2F-C248-BDD7-7122C0373FF1}"/>
              </a:ext>
            </a:extLst>
          </p:cNvPr>
          <p:cNvSpPr/>
          <p:nvPr/>
        </p:nvSpPr>
        <p:spPr>
          <a:xfrm>
            <a:off x="311700" y="4263174"/>
            <a:ext cx="79004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FR" sz="1500" dirty="0">
                <a:solidFill>
                  <a:schemeClr val="bg2"/>
                </a:solidFill>
                <a:latin typeface=""/>
              </a:rPr>
              <a:t>Then, for each tuple (M, i, 1) coming from the matrix, we emit a pair (i, r[b]):</a:t>
            </a:r>
          </a:p>
          <a:p>
            <a:r>
              <a:rPr lang="en-FR" sz="1500" dirty="0">
                <a:solidFill>
                  <a:schemeClr val="bg2"/>
                </a:solidFill>
                <a:latin typeface="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D52D7E-11EE-954F-9A04-973D6A675FD9}"/>
              </a:ext>
            </a:extLst>
          </p:cNvPr>
          <p:cNvSpPr txBox="1"/>
          <p:nvPr/>
        </p:nvSpPr>
        <p:spPr>
          <a:xfrm>
            <a:off x="6860639" y="4063119"/>
            <a:ext cx="1051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5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(0, r[b])</a:t>
            </a:r>
          </a:p>
          <a:p>
            <a:r>
              <a:rPr lang="en-FR" sz="15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(3, r[b])</a:t>
            </a:r>
          </a:p>
          <a:p>
            <a:r>
              <a:rPr lang="en-FR" sz="15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(n, r[b])</a:t>
            </a:r>
          </a:p>
          <a:p>
            <a:endParaRPr lang="en-FR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5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187-B729-0742-A08A-A1ED0A3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0" dirty="0">
                <a:solidFill>
                  <a:schemeClr val="accent5"/>
                </a:solidFill>
                <a:latin typeface=""/>
              </a:rPr>
              <a:t>Implementation in Apache Hadoop</a:t>
            </a:r>
            <a:endParaRPr lang="en-FR" sz="2000" b="0" dirty="0">
              <a:solidFill>
                <a:schemeClr val="accent5"/>
              </a:solidFill>
              <a:latin typeface="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E9FD-DCC8-E348-AA3E-0D3AA335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Map Phase 2</a:t>
            </a:r>
          </a:p>
          <a:p>
            <a:pPr marL="114300" indent="0">
              <a:buNone/>
            </a:pPr>
            <a:r>
              <a:rPr lang="en-GB" dirty="0"/>
              <a:t> </a:t>
            </a:r>
          </a:p>
          <a:p>
            <a:pPr marL="114300" indent="0">
              <a:buNone/>
            </a:pPr>
            <a:r>
              <a:rPr lang="en-GB" sz="1500" dirty="0">
                <a:latin typeface=""/>
              </a:rPr>
              <a:t>We read the output of the last reducer and we emit (</a:t>
            </a:r>
            <a:r>
              <a:rPr lang="en-GB" sz="1500" dirty="0" err="1">
                <a:latin typeface=""/>
              </a:rPr>
              <a:t>key,val</a:t>
            </a:r>
            <a:r>
              <a:rPr lang="en-GB" sz="1500" dirty="0">
                <a:latin typeface=""/>
              </a:rPr>
              <a:t>).</a:t>
            </a:r>
          </a:p>
          <a:p>
            <a:pPr marL="114300" indent="0">
              <a:buNone/>
            </a:pPr>
            <a:endParaRPr lang="en-GB" sz="1500" dirty="0">
              <a:latin typeface=""/>
            </a:endParaRPr>
          </a:p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Reduce Phase 2</a:t>
            </a:r>
          </a:p>
          <a:p>
            <a:pPr marL="114300" indent="0">
              <a:buNone/>
            </a:pPr>
            <a:endParaRPr lang="en-FR" sz="1500" dirty="0">
              <a:latin typeface=""/>
            </a:endParaRPr>
          </a:p>
          <a:p>
            <a:pPr marL="114300" indent="0">
              <a:buNone/>
            </a:pPr>
            <a:r>
              <a:rPr lang="en-GB" sz="1500" dirty="0">
                <a:latin typeface=""/>
              </a:rPr>
              <a:t>For each key, we sum the values and we emit (</a:t>
            </a:r>
            <a:r>
              <a:rPr lang="en-GB" sz="1500" dirty="0" err="1">
                <a:latin typeface=""/>
              </a:rPr>
              <a:t>i</a:t>
            </a:r>
            <a:r>
              <a:rPr lang="en-GB" sz="1500" dirty="0">
                <a:latin typeface=""/>
              </a:rPr>
              <a:t>, sum(values)).</a:t>
            </a:r>
            <a:endParaRPr lang="en-FR" sz="15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0752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187-B729-0742-A08A-A1ED0A3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0" dirty="0">
                <a:solidFill>
                  <a:schemeClr val="accent5"/>
                </a:solidFill>
                <a:latin typeface=""/>
              </a:rPr>
              <a:t>Implementation in Apache Spark</a:t>
            </a:r>
            <a:endParaRPr lang="en-FR" sz="2000" b="0" dirty="0">
              <a:solidFill>
                <a:schemeClr val="accent5"/>
              </a:solidFill>
              <a:latin typeface="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E9FD-DCC8-E348-AA3E-0D3AA335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25"/>
            <a:ext cx="3345900" cy="3694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Map Phase </a:t>
            </a:r>
          </a:p>
          <a:p>
            <a:pPr marL="114300" indent="0">
              <a:buNone/>
            </a:pPr>
            <a:r>
              <a:rPr lang="en-GB" dirty="0"/>
              <a:t> </a:t>
            </a:r>
          </a:p>
          <a:p>
            <a:pPr marL="114300" indent="0">
              <a:buNone/>
            </a:pPr>
            <a:r>
              <a:rPr lang="en-GB" sz="1600" dirty="0">
                <a:latin typeface=""/>
              </a:rPr>
              <a:t>For each edge between nodes</a:t>
            </a:r>
          </a:p>
          <a:p>
            <a:pPr marL="114300" indent="0">
              <a:buNone/>
            </a:pPr>
            <a:r>
              <a:rPr lang="en-GB" sz="1600" i="1" dirty="0" err="1">
                <a:latin typeface=""/>
              </a:rPr>
              <a:t>i</a:t>
            </a:r>
            <a:r>
              <a:rPr lang="en-GB" sz="1600" i="1" dirty="0">
                <a:latin typeface=""/>
              </a:rPr>
              <a:t> </a:t>
            </a:r>
            <a:r>
              <a:rPr lang="en-GB" sz="1600" dirty="0">
                <a:latin typeface=""/>
              </a:rPr>
              <a:t>and </a:t>
            </a:r>
            <a:r>
              <a:rPr lang="en-GB" sz="1600" i="1" dirty="0">
                <a:latin typeface=""/>
              </a:rPr>
              <a:t>j</a:t>
            </a:r>
            <a:r>
              <a:rPr lang="en-GB" sz="1600" dirty="0">
                <a:latin typeface=""/>
              </a:rPr>
              <a:t>, we emit a pair </a:t>
            </a:r>
            <a:r>
              <a:rPr lang="en-GB" sz="1600" i="1" dirty="0">
                <a:latin typeface=""/>
              </a:rPr>
              <a:t>(</a:t>
            </a:r>
            <a:r>
              <a:rPr lang="en-GB" sz="1600" i="1" dirty="0" err="1">
                <a:latin typeface=""/>
              </a:rPr>
              <a:t>i</a:t>
            </a:r>
            <a:r>
              <a:rPr lang="en-GB" sz="1600" i="1" dirty="0">
                <a:latin typeface=""/>
              </a:rPr>
              <a:t>, r[j]).</a:t>
            </a:r>
          </a:p>
          <a:p>
            <a:pPr marL="114300" indent="0">
              <a:buNone/>
            </a:pPr>
            <a:endParaRPr lang="en-GB" dirty="0">
              <a:latin typeface=""/>
            </a:endParaRPr>
          </a:p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Reduce Phase </a:t>
            </a:r>
          </a:p>
          <a:p>
            <a:pPr marL="114300" indent="0">
              <a:buNone/>
            </a:pPr>
            <a:endParaRPr lang="en-FR" sz="1600" dirty="0">
              <a:latin typeface=""/>
            </a:endParaRPr>
          </a:p>
          <a:p>
            <a:pPr marL="114300" indent="0">
              <a:buNone/>
            </a:pPr>
            <a:r>
              <a:rPr lang="en-GB" sz="1600" dirty="0">
                <a:latin typeface=""/>
              </a:rPr>
              <a:t>For each key</a:t>
            </a:r>
            <a:r>
              <a:rPr lang="en-GB" sz="1600" i="1" dirty="0">
                <a:latin typeface=""/>
              </a:rPr>
              <a:t> </a:t>
            </a:r>
            <a:r>
              <a:rPr lang="en-GB" sz="1600" i="1" dirty="0" err="1">
                <a:latin typeface=""/>
              </a:rPr>
              <a:t>i</a:t>
            </a:r>
            <a:r>
              <a:rPr lang="en-GB" sz="1600" dirty="0">
                <a:latin typeface=""/>
              </a:rPr>
              <a:t>, which represents a row in A, we sum all the values.</a:t>
            </a:r>
          </a:p>
          <a:p>
            <a:pPr marL="114300" indent="0">
              <a:buNone/>
            </a:pPr>
            <a:endParaRPr lang="en-GB" sz="1600" dirty="0">
              <a:latin typeface=""/>
            </a:endParaRPr>
          </a:p>
          <a:p>
            <a:pPr marL="114300" indent="0">
              <a:buNone/>
            </a:pPr>
            <a:r>
              <a:rPr lang="en-GB" sz="1600" dirty="0">
                <a:latin typeface=""/>
                <a:sym typeface="Wingdings" pitchFamily="2" charset="2"/>
              </a:rPr>
              <a:t></a:t>
            </a:r>
            <a:r>
              <a:rPr lang="en-GB" sz="1600" dirty="0">
                <a:latin typeface=""/>
              </a:rPr>
              <a:t> </a:t>
            </a:r>
            <a:r>
              <a:rPr lang="en-GB" sz="1600" dirty="0" err="1">
                <a:latin typeface=""/>
              </a:rPr>
              <a:t>ie</a:t>
            </a:r>
            <a:r>
              <a:rPr lang="en-GB" sz="1600" dirty="0">
                <a:latin typeface=""/>
              </a:rPr>
              <a:t>. we sum all values that share the same row number.</a:t>
            </a:r>
            <a:endParaRPr lang="en-FR" sz="1600" dirty="0">
              <a:latin typeface="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1C395-665F-4B45-8BFE-4CC4B78C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0" y="1334815"/>
            <a:ext cx="5334000" cy="275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2C4085-8072-4D4B-BA9E-60B698F5206E}"/>
                  </a:ext>
                </a:extLst>
              </p:cNvPr>
              <p:cNvSpPr/>
              <p:nvPr/>
            </p:nvSpPr>
            <p:spPr>
              <a:xfrm>
                <a:off x="3990645" y="4314733"/>
                <a:ext cx="4744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  <a:latin typeface=""/>
                  </a:rPr>
                  <a:t>Assumption: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accent5"/>
                    </a:solidFill>
                    <a:latin typeface=""/>
                  </a:rPr>
                  <a:t>is represented as an array in Java</a:t>
                </a:r>
                <a:endParaRPr lang="en-FR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2C4085-8072-4D4B-BA9E-60B698F52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45" y="4314733"/>
                <a:ext cx="4744119" cy="307777"/>
              </a:xfrm>
              <a:prstGeom prst="rect">
                <a:avLst/>
              </a:prstGeom>
              <a:blipFill>
                <a:blip r:embed="rId3"/>
                <a:stretch>
                  <a:fillRect l="-535" t="-4000" b="-2400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4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187-B729-0742-A08A-A1ED0A3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0" dirty="0">
                <a:solidFill>
                  <a:schemeClr val="accent5"/>
                </a:solidFill>
                <a:latin typeface=""/>
              </a:rPr>
              <a:t>Implementation in Threads</a:t>
            </a:r>
            <a:endParaRPr lang="en-FR" sz="2000" b="0" dirty="0">
              <a:solidFill>
                <a:schemeClr val="accent5"/>
              </a:solidFill>
              <a:latin typeface="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E9FD-DCC8-E348-AA3E-0D3AA335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1656489"/>
          </a:xfrm>
        </p:spPr>
        <p:txBody>
          <a:bodyPr>
            <a:normAutofit/>
          </a:bodyPr>
          <a:lstStyle/>
          <a:p>
            <a:r>
              <a:rPr lang="en-GB" dirty="0"/>
              <a:t>Divide the matrix into 4 different parts </a:t>
            </a:r>
          </a:p>
          <a:p>
            <a:r>
              <a:rPr lang="en-GB" dirty="0"/>
              <a:t>Perform the calculation over these 4 threads at the same time</a:t>
            </a:r>
          </a:p>
          <a:p>
            <a:r>
              <a:rPr lang="en-GB" dirty="0"/>
              <a:t>Calculate the elements of the resulting vector shared between all threads</a:t>
            </a:r>
          </a:p>
          <a:p>
            <a:pPr marL="114300" indent="0">
              <a:buNone/>
            </a:pPr>
            <a:endParaRPr lang="en-GB" sz="1600" dirty="0"/>
          </a:p>
          <a:p>
            <a:pPr marL="114300" indent="0">
              <a:buNone/>
            </a:pPr>
            <a:endParaRPr lang="en-GB" sz="1400" dirty="0"/>
          </a:p>
          <a:p>
            <a:pPr marL="114300" indent="0">
              <a:buNone/>
            </a:pPr>
            <a:endParaRPr lang="en-FR" sz="1400" dirty="0">
              <a:latin typeface=""/>
            </a:endParaRPr>
          </a:p>
        </p:txBody>
      </p:sp>
      <p:pic>
        <p:nvPicPr>
          <p:cNvPr id="2050" name="Picture 2" descr="Computer Science Professor is Picking Up The Threads">
            <a:extLst>
              <a:ext uri="{FF2B5EF4-FFF2-40B4-BE49-F238E27FC236}">
                <a16:creationId xmlns:a16="http://schemas.microsoft.com/office/drawing/2014/main" id="{E0CFCD6B-0775-0748-A043-277CA22B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3" y="2757880"/>
            <a:ext cx="2532232" cy="22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56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3C51-E115-8948-8F11-203FAF86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Performance Comparison </a:t>
            </a:r>
            <a:br>
              <a:rPr lang="en-GB" dirty="0"/>
            </a:br>
            <a:endParaRPr lang="en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F8E75-0AB0-7141-969F-D715A194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1179305"/>
            <a:ext cx="4940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976-2BAE-454F-939B-989FEEDA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Most Important Wikipedia Page </a:t>
            </a:r>
            <a:br>
              <a:rPr lang="en-GB" dirty="0"/>
            </a:br>
            <a:endParaRPr lang="en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40C75-5335-A140-8F66-B449E8CE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6" y="1622548"/>
            <a:ext cx="8371944" cy="2069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C1B10-ADE4-FA46-83C2-E18BFA5E4A6F}"/>
              </a:ext>
            </a:extLst>
          </p:cNvPr>
          <p:cNvSpPr txBox="1"/>
          <p:nvPr/>
        </p:nvSpPr>
        <p:spPr>
          <a:xfrm>
            <a:off x="2619949" y="4162658"/>
            <a:ext cx="3656080" cy="3485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FR" sz="1600" dirty="0">
                <a:solidFill>
                  <a:schemeClr val="bg2"/>
                </a:solidFill>
                <a:latin typeface=""/>
              </a:rPr>
              <a:t>Overall: ‘Category: Rivers in Romania’</a:t>
            </a:r>
          </a:p>
        </p:txBody>
      </p:sp>
      <p:pic>
        <p:nvPicPr>
          <p:cNvPr id="1028" name="Picture 4" descr="Danube river cruise: A waltz down Europe's river of love">
            <a:extLst>
              <a:ext uri="{FF2B5EF4-FFF2-40B4-BE49-F238E27FC236}">
                <a16:creationId xmlns:a16="http://schemas.microsoft.com/office/drawing/2014/main" id="{82C7861E-37B8-2F40-899F-C2146BB35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29" y="233453"/>
            <a:ext cx="2008415" cy="113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4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187-B729-0742-A08A-A1ED0A32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0" dirty="0">
                <a:solidFill>
                  <a:schemeClr val="accent5"/>
                </a:solidFill>
                <a:latin typeface=""/>
              </a:rPr>
              <a:t>Matrix-Multiplication using 1 MapReduce Step</a:t>
            </a:r>
            <a:endParaRPr lang="en-FR" sz="2000" b="0" dirty="0">
              <a:solidFill>
                <a:schemeClr val="accent5"/>
              </a:solidFill>
              <a:latin typeface="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E9FD-DCC8-E348-AA3E-0D3AA335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  <a:latin typeface=""/>
              </a:rPr>
              <a:t>Map Phase </a:t>
            </a:r>
          </a:p>
          <a:p>
            <a:pPr marL="114300" indent="0">
              <a:buNone/>
            </a:pPr>
            <a:r>
              <a:rPr lang="en-GB" dirty="0">
                <a:latin typeface=""/>
              </a:rPr>
              <a:t> </a:t>
            </a:r>
          </a:p>
          <a:p>
            <a:r>
              <a:rPr lang="en-GB" dirty="0">
                <a:latin typeface=""/>
              </a:rPr>
              <a:t>Mapping of Matrix A: (key, value)=((</a:t>
            </a:r>
            <a:r>
              <a:rPr lang="en-GB" dirty="0" err="1">
                <a:latin typeface=""/>
              </a:rPr>
              <a:t>i</a:t>
            </a:r>
            <a:r>
              <a:rPr lang="en-GB" dirty="0">
                <a:latin typeface=""/>
              </a:rPr>
              <a:t>, k), (A, j, </a:t>
            </a:r>
            <a:r>
              <a:rPr lang="en-GB" dirty="0" err="1">
                <a:latin typeface=""/>
              </a:rPr>
              <a:t>Aij</a:t>
            </a:r>
            <a:r>
              <a:rPr lang="en-GB" dirty="0">
                <a:latin typeface=""/>
              </a:rPr>
              <a:t>)) for all k </a:t>
            </a:r>
            <a:endParaRPr lang="en-GB" sz="1600" dirty="0">
              <a:latin typeface=""/>
            </a:endParaRPr>
          </a:p>
          <a:p>
            <a:r>
              <a:rPr lang="en-GB" dirty="0">
                <a:latin typeface=""/>
              </a:rPr>
              <a:t>Mapping of Matrix B: (key, value)=((</a:t>
            </a:r>
            <a:r>
              <a:rPr lang="en-GB" dirty="0" err="1">
                <a:latin typeface=""/>
              </a:rPr>
              <a:t>i</a:t>
            </a:r>
            <a:r>
              <a:rPr lang="en-GB" dirty="0">
                <a:latin typeface=""/>
              </a:rPr>
              <a:t>, k), (B, j, </a:t>
            </a:r>
            <a:r>
              <a:rPr lang="en-GB" dirty="0" err="1">
                <a:latin typeface=""/>
              </a:rPr>
              <a:t>Bjk</a:t>
            </a:r>
            <a:r>
              <a:rPr lang="en-GB" dirty="0">
                <a:latin typeface=""/>
              </a:rPr>
              <a:t>)) for all </a:t>
            </a:r>
            <a:r>
              <a:rPr lang="en-GB" dirty="0" err="1">
                <a:latin typeface=""/>
              </a:rPr>
              <a:t>i</a:t>
            </a:r>
            <a:r>
              <a:rPr lang="en-GB" dirty="0">
                <a:latin typeface=""/>
              </a:rPr>
              <a:t> </a:t>
            </a:r>
            <a:endParaRPr lang="en-GB" sz="1600" dirty="0">
              <a:latin typeface=""/>
            </a:endParaRPr>
          </a:p>
          <a:p>
            <a:pPr marL="114300" indent="0">
              <a:buNone/>
            </a:pPr>
            <a:endParaRPr lang="en-GB" sz="1500" dirty="0">
              <a:latin typeface=""/>
            </a:endParaRPr>
          </a:p>
          <a:p>
            <a:pPr marL="114300" indent="0">
              <a:buNone/>
            </a:pPr>
            <a:r>
              <a:rPr lang="en-GB" b="1" dirty="0">
                <a:solidFill>
                  <a:schemeClr val="accent1"/>
                </a:solidFill>
                <a:latin typeface=""/>
              </a:rPr>
              <a:t>Reduce Phase </a:t>
            </a:r>
          </a:p>
          <a:p>
            <a:pPr marL="114300" indent="0">
              <a:buNone/>
            </a:pPr>
            <a:endParaRPr lang="en-FR" sz="1600" dirty="0">
              <a:latin typeface=""/>
            </a:endParaRPr>
          </a:p>
          <a:p>
            <a:pPr marL="114300" indent="0">
              <a:buNone/>
            </a:pPr>
            <a:r>
              <a:rPr lang="en-GB" dirty="0">
                <a:latin typeface=""/>
              </a:rPr>
              <a:t>For each key, we generate 2 sorted lists: </a:t>
            </a:r>
            <a:r>
              <a:rPr lang="en-GB" dirty="0" err="1">
                <a:latin typeface=""/>
              </a:rPr>
              <a:t>Alist</a:t>
            </a:r>
            <a:r>
              <a:rPr lang="en-GB" dirty="0">
                <a:latin typeface=""/>
              </a:rPr>
              <a:t> and </a:t>
            </a:r>
            <a:r>
              <a:rPr lang="en-GB" dirty="0" err="1">
                <a:latin typeface=""/>
              </a:rPr>
              <a:t>Blist</a:t>
            </a:r>
            <a:r>
              <a:rPr lang="en-GB" dirty="0">
                <a:latin typeface=""/>
              </a:rPr>
              <a:t>. </a:t>
            </a:r>
          </a:p>
          <a:p>
            <a:pPr marL="114300" indent="0">
              <a:buNone/>
            </a:pPr>
            <a:r>
              <a:rPr lang="en-GB" dirty="0">
                <a:latin typeface=""/>
              </a:rPr>
              <a:t>We then compute the summation (</a:t>
            </a:r>
            <a:r>
              <a:rPr lang="en-GB" dirty="0" err="1">
                <a:latin typeface=""/>
              </a:rPr>
              <a:t>Aij</a:t>
            </a:r>
            <a:r>
              <a:rPr lang="en-GB" dirty="0">
                <a:latin typeface=""/>
              </a:rPr>
              <a:t> * </a:t>
            </a:r>
            <a:r>
              <a:rPr lang="en-GB" dirty="0" err="1">
                <a:latin typeface=""/>
              </a:rPr>
              <a:t>Bjk</a:t>
            </a:r>
            <a:r>
              <a:rPr lang="en-GB" dirty="0">
                <a:latin typeface=""/>
              </a:rPr>
              <a:t>) for each key and output ((</a:t>
            </a:r>
            <a:r>
              <a:rPr lang="en-GB" dirty="0" err="1">
                <a:latin typeface=""/>
              </a:rPr>
              <a:t>i</a:t>
            </a:r>
            <a:r>
              <a:rPr lang="en-GB" dirty="0">
                <a:latin typeface=""/>
              </a:rPr>
              <a:t>, k), sum)</a:t>
            </a:r>
          </a:p>
        </p:txBody>
      </p:sp>
    </p:spTree>
    <p:extLst>
      <p:ext uri="{BB962C8B-B14F-4D97-AF65-F5344CB8AC3E}">
        <p14:creationId xmlns:p14="http://schemas.microsoft.com/office/powerpoint/2010/main" val="31131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762875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Part A - Operations on List of Integers</a:t>
            </a:r>
            <a:endParaRPr sz="16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A1 - Largest Integer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A2 - Average Integer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A3 - </a:t>
            </a:r>
            <a:r>
              <a:rPr lang="en" sz="1600" dirty="0">
                <a:highlight>
                  <a:schemeClr val="lt1"/>
                </a:highlight>
              </a:rPr>
              <a:t>Set of Distinct Integers</a:t>
            </a:r>
            <a:endParaRPr sz="1600" dirty="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A4 - Number of Distinct Integers</a:t>
            </a:r>
            <a:endParaRPr sz="1600" dirty="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Part B - Ranking Wikipedia Web Pages</a:t>
            </a:r>
          </a:p>
          <a:p>
            <a:pPr marL="0" indent="0">
              <a:buNone/>
            </a:pPr>
            <a:r>
              <a:rPr lang="en-GB" sz="1600" dirty="0"/>
              <a:t>	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Eigenvector Centrality Implementation</a:t>
            </a:r>
          </a:p>
          <a:p>
            <a:pPr marL="0" indent="0">
              <a:buNone/>
            </a:pPr>
            <a:r>
              <a:rPr lang="en-GB" sz="1600" dirty="0"/>
              <a:t>           - Apache Hadoop</a:t>
            </a:r>
          </a:p>
          <a:p>
            <a:pPr marL="0" indent="0">
              <a:buNone/>
            </a:pPr>
            <a:r>
              <a:rPr lang="en-GB" sz="1600" dirty="0"/>
              <a:t>           - Apache Spark</a:t>
            </a:r>
          </a:p>
          <a:p>
            <a:pPr marL="0" indent="0">
              <a:buNone/>
            </a:pPr>
            <a:r>
              <a:rPr lang="en-GB" sz="1600" dirty="0"/>
              <a:t>           - Threads</a:t>
            </a:r>
          </a:p>
          <a:p>
            <a:pPr marL="0" indent="0">
              <a:buNone/>
            </a:pPr>
            <a:r>
              <a:rPr lang="en-GB" sz="1600" dirty="0"/>
              <a:t>           - Performance Comparison</a:t>
            </a:r>
          </a:p>
          <a:p>
            <a:pPr marL="0" indent="0">
              <a:buNone/>
            </a:pPr>
            <a:r>
              <a:rPr lang="en-GB" sz="1600" dirty="0"/>
              <a:t>           - Most Important Wikipedia Page 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 Matrix-Multiplication using 1 MapReduce 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Computational Cost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E6A7-2318-2E4E-8F3A-B998348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Computational Cost </a:t>
            </a:r>
            <a:br>
              <a:rPr lang="en-GB" dirty="0"/>
            </a:br>
            <a:endParaRPr lang="en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63F372A-0EF7-1A49-AC64-D7EB6DE95C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>
                    <a:latin typeface=""/>
                  </a:rPr>
                  <a:t>Using Threads: </a:t>
                </a:r>
              </a:p>
              <a:p>
                <a:pPr marL="114300" indent="0">
                  <a:buNone/>
                </a:pPr>
                <a:r>
                  <a:rPr lang="en-GB" dirty="0">
                    <a:latin typeface=""/>
                  </a:rPr>
                  <a:t>	O(</a:t>
                </a:r>
                <a:r>
                  <a:rPr lang="en-GB" dirty="0" err="1">
                    <a:latin typeface=""/>
                  </a:rPr>
                  <a:t>m∗k+n</a:t>
                </a:r>
                <a:r>
                  <a:rPr lang="en-GB" dirty="0">
                    <a:latin typeface=""/>
                  </a:rPr>
                  <a:t>) </a:t>
                </a:r>
              </a:p>
              <a:p>
                <a:pPr marL="114300" indent="0">
                  <a:buNone/>
                </a:pPr>
                <a:endParaRPr lang="en-GB" dirty="0">
                  <a:latin typeface=""/>
                </a:endParaRPr>
              </a:p>
              <a:p>
                <a:r>
                  <a:rPr lang="en-GB" b="1" dirty="0">
                    <a:latin typeface=""/>
                  </a:rPr>
                  <a:t>Using 2 MapReduce: </a:t>
                </a:r>
              </a:p>
              <a:p>
                <a:pPr marL="114300" indent="0">
                  <a:buNone/>
                </a:pPr>
                <a:r>
                  <a:rPr lang="en-GB" dirty="0">
                    <a:latin typeface=""/>
                  </a:rPr>
                  <a:t>	O(m)+ cost to regroup the elements with the same key together </a:t>
                </a:r>
              </a:p>
              <a:p>
                <a:pPr marL="596900" lvl="1" indent="0">
                  <a:buNone/>
                </a:pPr>
                <a:endParaRPr lang="en-GB" sz="1800" dirty="0">
                  <a:latin typeface=""/>
                </a:endParaRPr>
              </a:p>
              <a:p>
                <a:r>
                  <a:rPr lang="en-FR" b="1" dirty="0">
                    <a:latin typeface=""/>
                  </a:rPr>
                  <a:t>Using 1 </a:t>
                </a:r>
                <a:r>
                  <a:rPr lang="en-GB" b="1" dirty="0">
                    <a:latin typeface=""/>
                  </a:rPr>
                  <a:t>MapReduce: </a:t>
                </a:r>
              </a:p>
              <a:p>
                <a:pPr marL="114300" indent="0">
                  <a:buNone/>
                </a:pPr>
                <a:r>
                  <a:rPr lang="en-GB" dirty="0">
                    <a:latin typeface=""/>
                  </a:rPr>
                  <a:t>	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"/>
                          </a:rPr>
                          <m:t>𝑛</m:t>
                        </m:r>
                      </m:e>
                      <m:sup>
                        <m:r>
                          <a:rPr lang="fr-FR" b="0" i="1" dirty="0" smtClean="0">
                            <a:latin typeface="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latin typeface=""/>
                  </a:rPr>
                  <a:t>) + cost to regroup the elements with the same key together</a:t>
                </a:r>
              </a:p>
              <a:p>
                <a:pPr lvl="1"/>
                <a:endParaRPr lang="en-FR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63F372A-0EF7-1A49-AC64-D7EB6DE95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7AA8F9-6562-AC4A-A039-AEDBC81D8C16}"/>
              </a:ext>
            </a:extLst>
          </p:cNvPr>
          <p:cNvSpPr txBox="1"/>
          <p:nvPr/>
        </p:nvSpPr>
        <p:spPr>
          <a:xfrm>
            <a:off x="5656217" y="1152425"/>
            <a:ext cx="2774400" cy="9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GB" sz="16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 = number of edges, </a:t>
            </a:r>
          </a:p>
          <a:p>
            <a:pPr marL="114300" lvl="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GB" sz="16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 = number of iterations </a:t>
            </a:r>
          </a:p>
          <a:p>
            <a:pPr marL="114300" lvl="0">
              <a:lnSpc>
                <a:spcPct val="115000"/>
              </a:lnSpc>
              <a:buClr>
                <a:srgbClr val="695D46"/>
              </a:buClr>
              <a:buSzPts val="1800"/>
            </a:pPr>
            <a:r>
              <a:rPr lang="en-GB" sz="16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 =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183648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256F-C8DD-714C-8EF6-1F86B3D1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1920240"/>
            <a:ext cx="3201120" cy="944250"/>
          </a:xfrm>
        </p:spPr>
        <p:txBody>
          <a:bodyPr>
            <a:noAutofit/>
          </a:bodyPr>
          <a:lstStyle/>
          <a:p>
            <a:r>
              <a:rPr lang="en-FR" sz="4400" dirty="0"/>
              <a:t>Thank you!</a:t>
            </a:r>
            <a:br>
              <a:rPr lang="en-FR" sz="4400" dirty="0"/>
            </a:br>
            <a:endParaRPr lang="en-FR" sz="4400" dirty="0"/>
          </a:p>
        </p:txBody>
      </p:sp>
    </p:spTree>
    <p:extLst>
      <p:ext uri="{BB962C8B-B14F-4D97-AF65-F5344CB8AC3E}">
        <p14:creationId xmlns:p14="http://schemas.microsoft.com/office/powerpoint/2010/main" val="41400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 - Operations on List of Integers</a:t>
            </a: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908450" y="2505410"/>
          <a:ext cx="7239000" cy="2030962"/>
        </p:xfrm>
        <a:graphic>
          <a:graphicData uri="http://schemas.openxmlformats.org/drawingml/2006/table">
            <a:tbl>
              <a:tblPr>
                <a:noFill/>
                <a:tableStyleId>{2E8EC26B-9993-429C-95BB-C6B5AFF49A1B}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Algorithm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Output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Largest Integer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Average Integer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51.067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 of Distinct Integers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1, 2,.., 99, 100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Distinct Integers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Google Shape;82;p15"/>
          <p:cNvSpPr txBox="1"/>
          <p:nvPr/>
        </p:nvSpPr>
        <p:spPr>
          <a:xfrm>
            <a:off x="846500" y="1259475"/>
            <a:ext cx="73629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Implementation </a:t>
            </a:r>
            <a:r>
              <a:rPr lang="en-GB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Apache Spark</a:t>
            </a:r>
            <a:endParaRPr sz="15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Implementation </a:t>
            </a:r>
            <a:r>
              <a:rPr lang="en-GB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Apache Hadoop</a:t>
            </a:r>
            <a:endParaRPr sz="15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Implementation </a:t>
            </a:r>
            <a:r>
              <a:rPr lang="en-GB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" sz="15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Spark Streaming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GB" dirty="0"/>
              <a:t>A1 - Largest Integer</a:t>
            </a:r>
            <a:br>
              <a:rPr lang="en-GB" dirty="0"/>
            </a:b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694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400" b="1" dirty="0"/>
              <a:t>Implementation in Apache Spark</a:t>
            </a:r>
          </a:p>
          <a:p>
            <a:pPr marL="0" lvl="0" indent="0">
              <a:buNone/>
            </a:pPr>
            <a:endParaRPr lang="en-GB" sz="1000" dirty="0"/>
          </a:p>
          <a:p>
            <a:pPr marL="0" lvl="0" indent="0">
              <a:buNone/>
            </a:pPr>
            <a:r>
              <a:rPr lang="en-GB" sz="1400" dirty="0"/>
              <a:t>Map phase: For each number, we create a pair (1, number)</a:t>
            </a:r>
          </a:p>
          <a:p>
            <a:pPr marL="0" lvl="0" indent="0">
              <a:buNone/>
            </a:pPr>
            <a:r>
              <a:rPr lang="en-GB" sz="1400" dirty="0"/>
              <a:t>Reduce phase: For each group of tuples (1,a) , (1,b) we reduce them to (1, max(</a:t>
            </a:r>
            <a:r>
              <a:rPr lang="en-GB" sz="1400" dirty="0" err="1"/>
              <a:t>a,b</a:t>
            </a:r>
            <a:r>
              <a:rPr lang="en-GB" sz="1400" dirty="0"/>
              <a:t>)) </a:t>
            </a:r>
          </a:p>
          <a:p>
            <a:pPr marL="0" lvl="0" indent="0">
              <a:buNone/>
            </a:pPr>
            <a:endParaRPr lang="en-GB" sz="1400" dirty="0"/>
          </a:p>
          <a:p>
            <a:pPr marL="0" lvl="0" indent="0">
              <a:buNone/>
            </a:pPr>
            <a:r>
              <a:rPr lang="en-GB" sz="1400" b="1" dirty="0"/>
              <a:t>Implementation in Apache Hadoop</a:t>
            </a:r>
          </a:p>
          <a:p>
            <a:pPr marL="0" lvl="0" indent="0">
              <a:buNone/>
            </a:pPr>
            <a:endParaRPr lang="en-GB" sz="1000" b="1" dirty="0"/>
          </a:p>
          <a:p>
            <a:pPr marL="0" lvl="0" indent="0">
              <a:buNone/>
            </a:pPr>
            <a:r>
              <a:rPr lang="en-GB" sz="1400" dirty="0"/>
              <a:t>Map phase: For each number, we create a pair (1, number)</a:t>
            </a:r>
          </a:p>
          <a:p>
            <a:pPr marL="0" lvl="0" indent="0">
              <a:buNone/>
            </a:pPr>
            <a:r>
              <a:rPr lang="en-GB" sz="1400" dirty="0"/>
              <a:t>Reduce phase: Aggregate all the values to then loop over them and take the maximum value of each pair of values at a time.</a:t>
            </a:r>
          </a:p>
          <a:p>
            <a:pPr marL="0" lv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Implementation in Spark Streaming</a:t>
            </a:r>
          </a:p>
          <a:p>
            <a:pPr marL="0" indent="0">
              <a:buNone/>
            </a:pPr>
            <a:endParaRPr lang="en-GB" sz="1000" b="1" dirty="0"/>
          </a:p>
          <a:p>
            <a:pPr marL="0" lvl="0" indent="0">
              <a:buNone/>
            </a:pPr>
            <a:r>
              <a:rPr lang="en-GB" sz="1400" dirty="0"/>
              <a:t>Apply the MapReduce job separately on each stream of data to get its largest integer value</a:t>
            </a:r>
          </a:p>
          <a:p>
            <a:pPr marL="0" indent="0">
              <a:buNone/>
            </a:pPr>
            <a:r>
              <a:rPr lang="en-GB" sz="1400" dirty="0"/>
              <a:t>Use a long accumulator that goes over these values and returns the maximum integer</a:t>
            </a:r>
          </a:p>
          <a:p>
            <a:pPr marL="0" lvl="0" indent="0">
              <a:buNone/>
            </a:pPr>
            <a:endParaRPr lang="en-GB" sz="1400" dirty="0"/>
          </a:p>
          <a:p>
            <a:pPr marL="0" lvl="0" indent="0">
              <a:buNone/>
            </a:pPr>
            <a:endParaRPr lang="en-GB" sz="1400" b="1" dirty="0"/>
          </a:p>
          <a:p>
            <a:pPr marL="0" lvl="0" indent="0">
              <a:spcAft>
                <a:spcPts val="1200"/>
              </a:spcAft>
              <a:buNone/>
            </a:pPr>
            <a:endParaRPr lang="en-GB" sz="1400" dirty="0"/>
          </a:p>
          <a:p>
            <a:pPr marL="0" lv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4448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A2 - Average Integer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72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GB" sz="1400" dirty="0"/>
              <a:t>I</a:t>
            </a:r>
            <a:r>
              <a:rPr lang="en-GB" sz="1400" b="1" dirty="0"/>
              <a:t>mplementation in Apache Spark</a:t>
            </a:r>
          </a:p>
          <a:p>
            <a:pPr marL="0" lvl="0" indent="0">
              <a:buNone/>
            </a:pPr>
            <a:endParaRPr lang="en-GB" sz="1000" dirty="0"/>
          </a:p>
          <a:p>
            <a:pPr marL="0" lvl="0" indent="0">
              <a:buNone/>
            </a:pPr>
            <a:r>
              <a:rPr lang="en-GB" sz="1400" dirty="0"/>
              <a:t>Map phase: For each number, we create a pair (1, pair(number, 1))</a:t>
            </a:r>
          </a:p>
          <a:p>
            <a:pPr marL="0" lvl="0" indent="0">
              <a:buNone/>
            </a:pPr>
            <a:r>
              <a:rPr lang="en-GB" sz="1400" dirty="0"/>
              <a:t>Reduce phase: For each group of tuples (1,(a1,b1)) , (1,(a2,b2)) we reduce them to (1,(a1+a2, b1+b2))</a:t>
            </a:r>
          </a:p>
          <a:p>
            <a:pPr marL="0" lvl="0" indent="0">
              <a:buNone/>
            </a:pPr>
            <a:endParaRPr lang="en-GB" sz="1400" dirty="0"/>
          </a:p>
          <a:p>
            <a:pPr marL="0" lvl="0" indent="0">
              <a:buNone/>
            </a:pPr>
            <a:r>
              <a:rPr lang="en-GB" sz="1400" b="1" dirty="0"/>
              <a:t>Implementation in Apache Hadoop</a:t>
            </a:r>
          </a:p>
          <a:p>
            <a:pPr marL="0" lvl="0" indent="0">
              <a:buNone/>
            </a:pPr>
            <a:endParaRPr lang="en-GB" sz="1000" b="1" dirty="0"/>
          </a:p>
          <a:p>
            <a:pPr marL="0" lvl="0" indent="0">
              <a:buNone/>
            </a:pPr>
            <a:r>
              <a:rPr lang="en-GB" sz="1400" dirty="0"/>
              <a:t>Map phase: For each number, we create a pair (1, number)</a:t>
            </a:r>
          </a:p>
          <a:p>
            <a:pPr marL="0" lvl="0" indent="0">
              <a:buNone/>
            </a:pPr>
            <a:r>
              <a:rPr lang="en-GB" sz="1400" dirty="0"/>
              <a:t>Reduce Phase: Aggregate all the values to then loop over them and compute their sum and count</a:t>
            </a:r>
          </a:p>
          <a:p>
            <a:pPr marL="0" lv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Implementation in Spark Streaming</a:t>
            </a:r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1400" dirty="0"/>
              <a:t>Apply the MapReduce job separately on each stream of data to get its sum and count of elements </a:t>
            </a:r>
          </a:p>
          <a:p>
            <a:pPr marL="0" indent="0">
              <a:buNone/>
            </a:pPr>
            <a:r>
              <a:rPr lang="en-GB" sz="1400" dirty="0"/>
              <a:t>Use 2 long accumulators to compute the sum and count of all elements respectively</a:t>
            </a:r>
          </a:p>
          <a:p>
            <a:pPr marL="0" indent="0">
              <a:buNone/>
            </a:pPr>
            <a:endParaRPr lang="en-GB" sz="1400" dirty="0"/>
          </a:p>
          <a:p>
            <a:pPr marL="0" lv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9733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A3 - Set of Distinct Integers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Implementation </a:t>
            </a:r>
            <a:r>
              <a:rPr lang="en-GB" sz="1400" b="1" dirty="0"/>
              <a:t>in</a:t>
            </a:r>
            <a:r>
              <a:rPr lang="en" sz="1400" b="1" dirty="0"/>
              <a:t> Apache Spark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Map phase: For each number, we create a pair (number, 0)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Reduce phase: For each group of tuples (a,0) , (a,0) we reduce them to (a,0)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Implementation </a:t>
            </a:r>
            <a:r>
              <a:rPr lang="en-GB" sz="1400" b="1" dirty="0"/>
              <a:t>in</a:t>
            </a:r>
            <a:r>
              <a:rPr lang="en" sz="1400" b="1" dirty="0"/>
              <a:t> Apache Hadoop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Map phase: For each number, we create a pair (number, 1)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Reduce phase: For each key, aggregate all the values and keep the value 1 for each key as such: (number, 1)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A4 - Number of Distinct Integers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Implementation </a:t>
            </a:r>
            <a:r>
              <a:rPr lang="en-GB" sz="1400" b="1" dirty="0"/>
              <a:t>in</a:t>
            </a:r>
            <a:r>
              <a:rPr lang="en" sz="1400" b="1" dirty="0"/>
              <a:t> Apache Spark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Map phase 1: For each number, we create a pair(number, 0)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Reduce phase 1: For each pair of tuples (a,0) , (a,0) we reduce them to (a,0)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Map phase 2: Map each (number,0) to (1,1)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Reduce phase 2: For each pair of tuples (1,a) , (1,b) we reduce them to (1,a+b)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Implementation </a:t>
            </a:r>
            <a:r>
              <a:rPr lang="en-GB" sz="1400" b="1" dirty="0"/>
              <a:t>in</a:t>
            </a:r>
            <a:r>
              <a:rPr lang="en" sz="1400" b="1" dirty="0"/>
              <a:t> Apache Hadoop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Note:</a:t>
            </a:r>
            <a:r>
              <a:rPr lang="en" sz="1400" dirty="0"/>
              <a:t> We use the output of exercise A3 as input to the mapper.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Map phase: Map each (number,0) to (1,1)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Reduce phase: Aggregate all the values to then loop over them and compute the count of values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1A4083-CA4C-484B-AB15-39D9C8EE38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1400" b="1" dirty="0"/>
                  <a:t>Implementation in Spark Streaming</a:t>
                </a:r>
              </a:p>
              <a:p>
                <a:pPr marL="0" indent="0">
                  <a:buNone/>
                </a:pPr>
                <a:endParaRPr lang="en-GB" sz="1400" b="1" dirty="0"/>
              </a:p>
              <a:p>
                <a:pPr marL="0" indent="0">
                  <a:buNone/>
                </a:pPr>
                <a:r>
                  <a:rPr lang="en-GB" sz="1400" dirty="0"/>
                  <a:t>Defined the following hash function: hash(x) = (3 * x + 5) mod 128 		Note: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fr-F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= 128 &gt; 100</a:t>
                </a:r>
              </a:p>
              <a:p>
                <a:pPr marL="0" indent="0">
                  <a:buNone/>
                </a:pPr>
                <a:r>
                  <a:rPr lang="en-GB" sz="1400" dirty="0"/>
                  <a:t>For each batch of data, we calculate the bitmap of 7 bits </a:t>
                </a:r>
              </a:p>
              <a:p>
                <a:pPr marL="0" indent="0">
                  <a:buNone/>
                </a:pPr>
                <a:r>
                  <a:rPr lang="en-GB" sz="1400" dirty="0"/>
                  <a:t>A bitmap accumulator gets updated after each batch.</a:t>
                </a:r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:r>
                  <a:rPr lang="en-GB" sz="1400" dirty="0"/>
                  <a:t>Number of distinct integers: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fr-F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/0.77351 </a:t>
                </a:r>
              </a:p>
              <a:p>
                <a:pPr marL="0" indent="0">
                  <a:buNone/>
                </a:pPr>
                <a:r>
                  <a:rPr lang="en-GB" sz="1400" dirty="0"/>
                  <a:t>where R denotes the smallest index </a:t>
                </a:r>
                <a:r>
                  <a:rPr lang="en-GB" sz="1400" dirty="0" err="1"/>
                  <a:t>i</a:t>
                </a:r>
                <a:r>
                  <a:rPr lang="en-GB" sz="1400" dirty="0"/>
                  <a:t> such that bitmap[</a:t>
                </a:r>
                <a:r>
                  <a:rPr lang="en-GB" sz="1400" dirty="0" err="1"/>
                  <a:t>i</a:t>
                </a:r>
                <a:r>
                  <a:rPr lang="en-GB" sz="1400" dirty="0"/>
                  <a:t>] = 0. </a:t>
                </a:r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:r>
                  <a:rPr lang="en-GB" sz="1400" dirty="0"/>
                  <a:t>		</a:t>
                </a:r>
              </a:p>
              <a:p>
                <a:endParaRPr lang="en-FR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1A4083-CA4C-484B-AB15-39D9C8EE3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01086FC-60EF-674F-8018-F1B9FA67DEC9}"/>
              </a:ext>
            </a:extLst>
          </p:cNvPr>
          <p:cNvSpPr/>
          <p:nvPr/>
        </p:nvSpPr>
        <p:spPr>
          <a:xfrm>
            <a:off x="6041572" y="389809"/>
            <a:ext cx="3805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accent5"/>
                </a:solidFill>
                <a:latin typeface=""/>
              </a:rPr>
              <a:t>Flajolet</a:t>
            </a:r>
            <a:r>
              <a:rPr lang="en-GB" sz="1800" dirty="0">
                <a:solidFill>
                  <a:schemeClr val="accent5"/>
                </a:solidFill>
                <a:latin typeface=""/>
              </a:rPr>
              <a:t>–Martin Algorithm</a:t>
            </a:r>
          </a:p>
        </p:txBody>
      </p:sp>
    </p:spTree>
    <p:extLst>
      <p:ext uri="{BB962C8B-B14F-4D97-AF65-F5344CB8AC3E}">
        <p14:creationId xmlns:p14="http://schemas.microsoft.com/office/powerpoint/2010/main" val="86188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B - Ranking Wikipedia Web Pages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8965" y="2229157"/>
                <a:ext cx="3911588" cy="1600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FR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F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𝑐𝑧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𝑓𝑧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	</a:t>
                </a:r>
                <a:endParaRPr dirty="0"/>
              </a:p>
            </p:txBody>
          </p:sp>
        </mc:Choice>
        <mc:Fallback xmlns="">
          <p:sp>
            <p:nvSpPr>
              <p:cNvPr id="112" name="Google Shape;11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8965" y="2229157"/>
                <a:ext cx="3911588" cy="1600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1B29A68-9C3A-5247-BB28-96D8215B2B42}"/>
              </a:ext>
            </a:extLst>
          </p:cNvPr>
          <p:cNvGrpSpPr/>
          <p:nvPr/>
        </p:nvGrpSpPr>
        <p:grpSpPr>
          <a:xfrm>
            <a:off x="952622" y="3458640"/>
            <a:ext cx="2500221" cy="307778"/>
            <a:chOff x="805388" y="2571749"/>
            <a:chExt cx="2500221" cy="307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8BDBE8-A1B9-A040-B853-7F43A64D8569}"/>
                    </a:ext>
                  </a:extLst>
                </p:cNvPr>
                <p:cNvSpPr txBox="1"/>
                <p:nvPr/>
              </p:nvSpPr>
              <p:spPr>
                <a:xfrm>
                  <a:off x="2577189" y="2571749"/>
                  <a:ext cx="7284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8BDBE8-A1B9-A040-B853-7F43A64D8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189" y="2571749"/>
                  <a:ext cx="72842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020446E-A50F-444E-B615-1F80D079D379}"/>
                    </a:ext>
                  </a:extLst>
                </p:cNvPr>
                <p:cNvSpPr/>
                <p:nvPr/>
              </p:nvSpPr>
              <p:spPr>
                <a:xfrm>
                  <a:off x="1591667" y="2571750"/>
                  <a:ext cx="3967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020446E-A50F-444E-B615-1F80D079D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667" y="2571750"/>
                  <a:ext cx="39677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FCD78AB-5CEA-D140-989A-E9DB139E0F27}"/>
                    </a:ext>
                  </a:extLst>
                </p:cNvPr>
                <p:cNvSpPr/>
                <p:nvPr/>
              </p:nvSpPr>
              <p:spPr>
                <a:xfrm>
                  <a:off x="805388" y="2571749"/>
                  <a:ext cx="33695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dirty="0" smtClean="0">
                            <a:solidFill>
                              <a:schemeClr val="accent5"/>
                            </a:solidFill>
                            <a:latin typeface="Cambria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FR" dirty="0">
                    <a:solidFill>
                      <a:schemeClr val="accent5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FCD78AB-5CEA-D140-989A-E9DB139E0F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88" y="2571749"/>
                  <a:ext cx="33695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74FC404-0B2F-CA42-AE64-D9AAF126E28F}"/>
              </a:ext>
            </a:extLst>
          </p:cNvPr>
          <p:cNvSpPr/>
          <p:nvPr/>
        </p:nvSpPr>
        <p:spPr>
          <a:xfrm>
            <a:off x="353175" y="1152425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FR" sz="1800" dirty="0">
                <a:solidFill>
                  <a:schemeClr val="accent5"/>
                </a:solidFill>
                <a:latin typeface=""/>
              </a:rPr>
              <a:t>Eigenvector Centrality Implementation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13FE45-73A2-8E4A-9270-703E8EE3C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461114"/>
            <a:ext cx="3399791" cy="8890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53FE28-6D2D-FA40-B54F-6C2DD315008B}"/>
              </a:ext>
            </a:extLst>
          </p:cNvPr>
          <p:cNvSpPr/>
          <p:nvPr/>
        </p:nvSpPr>
        <p:spPr>
          <a:xfrm>
            <a:off x="438965" y="1796224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FR" sz="1600" dirty="0">
                <a:solidFill>
                  <a:schemeClr val="bg2"/>
                </a:solidFill>
                <a:latin typeface=""/>
              </a:rPr>
              <a:t>Matrix-Vector Multiplication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1388</Words>
  <Application>Microsoft Macintosh PowerPoint</Application>
  <PresentationFormat>On-screen Show (16:9)</PresentationFormat>
  <Paragraphs>195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</vt:lpstr>
      <vt:lpstr>Cambria Math</vt:lpstr>
      <vt:lpstr>Open Sans</vt:lpstr>
      <vt:lpstr>PT Sans Narrow</vt:lpstr>
      <vt:lpstr>Tropic</vt:lpstr>
      <vt:lpstr>Big Data Processing</vt:lpstr>
      <vt:lpstr>Outline</vt:lpstr>
      <vt:lpstr>Part A - Operations on List of Integers</vt:lpstr>
      <vt:lpstr>A1 - Largest Integer </vt:lpstr>
      <vt:lpstr>A2 - Average Integer</vt:lpstr>
      <vt:lpstr>A3 - Set of Distinct Integers</vt:lpstr>
      <vt:lpstr>A4 - Number of Distinct Integers</vt:lpstr>
      <vt:lpstr>PowerPoint Presentation</vt:lpstr>
      <vt:lpstr>Part B - Ranking Wikipedia Web Pages</vt:lpstr>
      <vt:lpstr>Part B - Ranking Wikipedia Web Pages</vt:lpstr>
      <vt:lpstr>Implementation in Apache Hadoop</vt:lpstr>
      <vt:lpstr>Implementation in Apache Hadoop</vt:lpstr>
      <vt:lpstr>Implementation in Apache Hadoop</vt:lpstr>
      <vt:lpstr>Implementation in Apache Hadoop</vt:lpstr>
      <vt:lpstr>Implementation in Apache Spark</vt:lpstr>
      <vt:lpstr>Implementation in Threads</vt:lpstr>
      <vt:lpstr>Performance Comparison  </vt:lpstr>
      <vt:lpstr>Most Important Wikipedia Page  </vt:lpstr>
      <vt:lpstr>Matrix-Multiplication using 1 MapReduce Step</vt:lpstr>
      <vt:lpstr>Computational Cost 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 Processing</dc:title>
  <cp:lastModifiedBy>Microsoft Office User</cp:lastModifiedBy>
  <cp:revision>8</cp:revision>
  <cp:lastPrinted>2022-03-19T14:47:01Z</cp:lastPrinted>
  <dcterms:modified xsi:type="dcterms:W3CDTF">2022-03-22T01:27:25Z</dcterms:modified>
</cp:coreProperties>
</file>