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Ali Haider (alihaider.1510@gmail.com)</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dirty="0"/>
          </a:p>
        </p:txBody>
      </p:sp>
      <p:sp>
        <p:nvSpPr>
          <p:cNvPr id="142" name="Shape 91"/>
          <p:cNvSpPr/>
          <p:nvPr/>
        </p:nvSpPr>
        <p:spPr>
          <a:xfrm>
            <a:off x="353225" y="1099873"/>
            <a:ext cx="4134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2000" b="1" dirty="0"/>
              <a:t>Customers Classification</a:t>
            </a:r>
            <a:endParaRPr sz="2000" b="1" dirty="0"/>
          </a:p>
        </p:txBody>
      </p:sp>
      <p:sp>
        <p:nvSpPr>
          <p:cNvPr id="3" name="TextBox 2">
            <a:extLst>
              <a:ext uri="{FF2B5EF4-FFF2-40B4-BE49-F238E27FC236}">
                <a16:creationId xmlns:a16="http://schemas.microsoft.com/office/drawing/2014/main" id="{040F4AA9-F685-ED71-F4D9-0561118183AF}"/>
              </a:ext>
            </a:extLst>
          </p:cNvPr>
          <p:cNvSpPr txBox="1"/>
          <p:nvPr/>
        </p:nvSpPr>
        <p:spPr>
          <a:xfrm>
            <a:off x="364272" y="1751672"/>
            <a:ext cx="8155259" cy="3554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500" b="0" i="0" dirty="0">
                <a:solidFill>
                  <a:schemeClr val="tx1"/>
                </a:solidFill>
                <a:effectLst/>
                <a:latin typeface="Söhne"/>
              </a:rPr>
              <a:t>Certainly, here's a summary list of insights to consider when deciding which customer segments to target:</a:t>
            </a:r>
          </a:p>
          <a:p>
            <a:pPr algn="just"/>
            <a:endParaRPr lang="en-US" sz="1500" b="0" i="0" dirty="0">
              <a:solidFill>
                <a:schemeClr val="tx1"/>
              </a:solidFill>
              <a:effectLst/>
              <a:latin typeface="Söhne"/>
            </a:endParaRPr>
          </a:p>
          <a:p>
            <a:pPr algn="just">
              <a:buFont typeface="+mj-lt"/>
              <a:buAutoNum type="arabicPeriod"/>
            </a:pPr>
            <a:r>
              <a:rPr lang="en-US" sz="1500" b="1" i="0" dirty="0">
                <a:solidFill>
                  <a:schemeClr val="tx1"/>
                </a:solidFill>
                <a:effectLst/>
                <a:latin typeface="Söhne"/>
              </a:rPr>
              <a:t>Age Group</a:t>
            </a:r>
            <a:r>
              <a:rPr lang="en-US" sz="1500" b="0" i="0" dirty="0">
                <a:solidFill>
                  <a:schemeClr val="tx1"/>
                </a:solidFill>
                <a:effectLst/>
                <a:latin typeface="Söhne"/>
              </a:rPr>
              <a:t>: Targeting individuals aged 40 to 49, representing the mid-age demographic.</a:t>
            </a:r>
          </a:p>
          <a:p>
            <a:pPr algn="just">
              <a:buFont typeface="+mj-lt"/>
              <a:buAutoNum type="arabicPeriod"/>
            </a:pPr>
            <a:r>
              <a:rPr lang="en-US" sz="1500" b="1" i="0" dirty="0">
                <a:solidFill>
                  <a:schemeClr val="tx1"/>
                </a:solidFill>
                <a:effectLst/>
                <a:latin typeface="Söhne"/>
              </a:rPr>
              <a:t>Industry Preferences</a:t>
            </a:r>
            <a:r>
              <a:rPr lang="en-US" sz="1500" b="0" i="0" dirty="0">
                <a:solidFill>
                  <a:schemeClr val="tx1"/>
                </a:solidFill>
                <a:effectLst/>
                <a:latin typeface="Söhne"/>
              </a:rPr>
              <a:t>: Prioritizing individuals in the real estate and manufacturing industries due to their higher ownership of bikes.</a:t>
            </a:r>
          </a:p>
          <a:p>
            <a:pPr algn="just">
              <a:buFont typeface="+mj-lt"/>
              <a:buAutoNum type="arabicPeriod"/>
            </a:pPr>
            <a:r>
              <a:rPr lang="en-US" sz="1500" b="1" i="0" dirty="0">
                <a:solidFill>
                  <a:schemeClr val="tx1"/>
                </a:solidFill>
                <a:effectLst/>
                <a:latin typeface="Söhne"/>
              </a:rPr>
              <a:t>Geographic Focus</a:t>
            </a:r>
            <a:r>
              <a:rPr lang="en-US" sz="1500" b="0" i="0" dirty="0">
                <a:solidFill>
                  <a:schemeClr val="tx1"/>
                </a:solidFill>
                <a:effectLst/>
                <a:latin typeface="Söhne"/>
              </a:rPr>
              <a:t>: Concentrating efforts on customers located in the MSW state of Australia, reflecting a significant portion of our customer base.</a:t>
            </a:r>
          </a:p>
          <a:p>
            <a:pPr algn="just">
              <a:buFont typeface="+mj-lt"/>
              <a:buAutoNum type="arabicPeriod"/>
            </a:pPr>
            <a:r>
              <a:rPr lang="en-US" sz="1500" b="1" i="0" dirty="0">
                <a:solidFill>
                  <a:schemeClr val="tx1"/>
                </a:solidFill>
                <a:effectLst/>
                <a:latin typeface="Söhne"/>
              </a:rPr>
              <a:t>Gender Distribution</a:t>
            </a:r>
            <a:r>
              <a:rPr lang="en-US" sz="1500" b="0" i="0" dirty="0">
                <a:solidFill>
                  <a:schemeClr val="tx1"/>
                </a:solidFill>
                <a:effectLst/>
                <a:latin typeface="Söhne"/>
              </a:rPr>
              <a:t>: Crafting strategies that cater to both genders, with approximately 47% male and 50% female customers.</a:t>
            </a:r>
          </a:p>
          <a:p>
            <a:pPr algn="just">
              <a:buFont typeface="+mj-lt"/>
              <a:buAutoNum type="arabicPeriod"/>
            </a:pPr>
            <a:r>
              <a:rPr lang="en-US" sz="1500" b="1" i="0" dirty="0">
                <a:solidFill>
                  <a:schemeClr val="tx1"/>
                </a:solidFill>
                <a:effectLst/>
                <a:latin typeface="Söhne"/>
              </a:rPr>
              <a:t>Customer Status</a:t>
            </a:r>
            <a:r>
              <a:rPr lang="en-US" sz="1500" b="0" i="0" dirty="0">
                <a:solidFill>
                  <a:schemeClr val="tx1"/>
                </a:solidFill>
                <a:effectLst/>
                <a:latin typeface="Söhne"/>
              </a:rPr>
              <a:t>: Recognizing that the majority of customers hold Platinum status, indicating their high engagement and value. Consider tailoring special offers or benefits to retain and further engage this group.</a:t>
            </a:r>
          </a:p>
          <a:p>
            <a:pPr algn="just"/>
            <a:br>
              <a:rPr lang="en-US" sz="1500" dirty="0">
                <a:solidFill>
                  <a:schemeClr val="tx1"/>
                </a:solidFill>
              </a:rPr>
            </a:br>
            <a:endParaRPr lang="en-US" sz="1500" dirty="0">
              <a:solidFill>
                <a:schemeClr val="tx1"/>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852149"/>
            <a:ext cx="8701082" cy="415091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buFont typeface="+mj-lt"/>
              <a:buAutoNum type="arabicPeriod"/>
            </a:pPr>
            <a:r>
              <a:rPr lang="en-US" b="1" i="0" dirty="0">
                <a:solidFill>
                  <a:schemeClr val="tx1"/>
                </a:solidFill>
                <a:effectLst/>
                <a:latin typeface="Söhne"/>
              </a:rPr>
              <a:t>Age Group Interpretation</a:t>
            </a:r>
            <a:r>
              <a:rPr lang="en-US" b="0" i="0" dirty="0">
                <a:solidFill>
                  <a:schemeClr val="tx1"/>
                </a:solidFill>
                <a:effectLst/>
                <a:latin typeface="Söhne"/>
              </a:rPr>
              <a:t>: The concentration of bike owners in the 40 to 49 age group suggests a potential market segment with strong purchasing power. This segment might prioritize health and outdoor activities, making them receptive to bike-related products and services.</a:t>
            </a:r>
          </a:p>
          <a:p>
            <a:pPr algn="just">
              <a:buFont typeface="+mj-lt"/>
              <a:buAutoNum type="arabicPeriod"/>
            </a:pPr>
            <a:r>
              <a:rPr lang="en-US" b="1" i="0" dirty="0">
                <a:solidFill>
                  <a:schemeClr val="tx1"/>
                </a:solidFill>
                <a:effectLst/>
                <a:latin typeface="Söhne"/>
              </a:rPr>
              <a:t>Industry Preferences Interpretation</a:t>
            </a:r>
            <a:r>
              <a:rPr lang="en-US" b="0" i="0" dirty="0">
                <a:solidFill>
                  <a:schemeClr val="tx1"/>
                </a:solidFill>
                <a:effectLst/>
                <a:latin typeface="Söhne"/>
              </a:rPr>
              <a:t>: The high ownership of bikes among real estate and manufacturing industry professionals implies potential opportunities for business partnerships or tailored promotions targeting these specific industries.</a:t>
            </a:r>
          </a:p>
          <a:p>
            <a:pPr algn="just">
              <a:buFont typeface="+mj-lt"/>
              <a:buAutoNum type="arabicPeriod"/>
            </a:pPr>
            <a:r>
              <a:rPr lang="en-US" b="1" i="0" dirty="0">
                <a:solidFill>
                  <a:schemeClr val="tx1"/>
                </a:solidFill>
                <a:effectLst/>
                <a:latin typeface="Söhne"/>
              </a:rPr>
              <a:t>Geographic Focus Interpretation</a:t>
            </a:r>
            <a:r>
              <a:rPr lang="en-US" b="0" i="0" dirty="0">
                <a:solidFill>
                  <a:schemeClr val="tx1"/>
                </a:solidFill>
                <a:effectLst/>
                <a:latin typeface="Söhne"/>
              </a:rPr>
              <a:t>: Focusing on the MSW state may be cost-effective in terms of marketing and logistics. However, it's essential to assess whether this concentration aligns with broader business objectives and expansion plans.</a:t>
            </a:r>
          </a:p>
          <a:p>
            <a:pPr algn="just">
              <a:buFont typeface="+mj-lt"/>
              <a:buAutoNum type="arabicPeriod"/>
            </a:pPr>
            <a:r>
              <a:rPr lang="en-US" b="1" i="0" dirty="0">
                <a:solidFill>
                  <a:schemeClr val="tx1"/>
                </a:solidFill>
                <a:effectLst/>
                <a:latin typeface="Söhne"/>
              </a:rPr>
              <a:t>Gender Distribution Interpretation</a:t>
            </a:r>
            <a:r>
              <a:rPr lang="en-US" b="0" i="0" dirty="0">
                <a:solidFill>
                  <a:schemeClr val="tx1"/>
                </a:solidFill>
                <a:effectLst/>
                <a:latin typeface="Söhne"/>
              </a:rPr>
              <a:t>: A nearly equal gender distribution signifies a balanced customer base, but it's important to analyze whether there are gender-specific trends in purchasing behavior. For instance, women might be more interested in certain types of bikes or accessories.</a:t>
            </a:r>
          </a:p>
          <a:p>
            <a:pPr algn="just">
              <a:buFont typeface="+mj-lt"/>
              <a:buAutoNum type="arabicPeriod"/>
            </a:pPr>
            <a:r>
              <a:rPr lang="en-US" b="1" i="0" dirty="0">
                <a:solidFill>
                  <a:schemeClr val="tx1"/>
                </a:solidFill>
                <a:effectLst/>
                <a:latin typeface="Söhne"/>
              </a:rPr>
              <a:t>Customer Status Interpretation</a:t>
            </a:r>
            <a:r>
              <a:rPr lang="en-US" b="0" i="0" dirty="0">
                <a:solidFill>
                  <a:schemeClr val="tx1"/>
                </a:solidFill>
                <a:effectLst/>
                <a:latin typeface="Söhne"/>
              </a:rPr>
              <a:t>: The preponderance of Platinum customers indicates a group of loyal, high-value customers. It's essential to nurture this segment by offering exclusive perks or loyalty programs to maintain their loyalty and encourage further spending.</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Thanks</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75865"/>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Problem Outline			Analytical Approach</a:t>
            </a:r>
            <a:endParaRPr dirty="0"/>
          </a:p>
        </p:txBody>
      </p:sp>
      <p:sp>
        <p:nvSpPr>
          <p:cNvPr id="124" name="Shape 73"/>
          <p:cNvSpPr/>
          <p:nvPr/>
        </p:nvSpPr>
        <p:spPr>
          <a:xfrm>
            <a:off x="205025" y="1699828"/>
            <a:ext cx="3969003" cy="335454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chemeClr val="tx1"/>
                </a:solidFill>
                <a:effectLst/>
                <a:latin typeface="Söhne"/>
              </a:rPr>
              <a:t>Sprocket Central Pty Ltd is a renowned company that has built its reputation on providing top-quality bikes and accessories.</a:t>
            </a:r>
          </a:p>
          <a:p>
            <a:pPr algn="just"/>
            <a:endParaRPr lang="en-US" b="0" i="0" dirty="0">
              <a:solidFill>
                <a:schemeClr val="tx1"/>
              </a:solidFill>
              <a:effectLst/>
              <a:latin typeface="Söhne"/>
            </a:endParaRPr>
          </a:p>
          <a:p>
            <a:pPr algn="just"/>
            <a:r>
              <a:rPr lang="en-US" b="0" i="0" dirty="0">
                <a:solidFill>
                  <a:schemeClr val="tx1"/>
                </a:solidFill>
                <a:effectLst/>
                <a:latin typeface="Söhne"/>
              </a:rPr>
              <a:t>In pursuit of their business goals, Sprocket Central Pty Ltd is embarking on an ambitious endeavor to expand its customer base. The company aims to attract and engage with a total of 1000 new customers. This strategic move is driven by the desire to not only increase market share but also to maximize profitability through enhanced sales.</a:t>
            </a:r>
          </a:p>
        </p:txBody>
      </p:sp>
      <p:sp>
        <p:nvSpPr>
          <p:cNvPr id="2" name="Shape 73">
            <a:extLst>
              <a:ext uri="{FF2B5EF4-FFF2-40B4-BE49-F238E27FC236}">
                <a16:creationId xmlns:a16="http://schemas.microsoft.com/office/drawing/2014/main" id="{F8A6AACE-D3FE-160E-D789-D07A549D4D40}"/>
              </a:ext>
            </a:extLst>
          </p:cNvPr>
          <p:cNvSpPr/>
          <p:nvPr/>
        </p:nvSpPr>
        <p:spPr>
          <a:xfrm>
            <a:off x="4580200" y="1671730"/>
            <a:ext cx="3969003" cy="20272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i="0" dirty="0">
                <a:solidFill>
                  <a:schemeClr val="tx1"/>
                </a:solidFill>
                <a:effectLst/>
                <a:latin typeface="Söhne"/>
              </a:rPr>
              <a:t>Age Distribution and Grouping</a:t>
            </a:r>
          </a:p>
          <a:p>
            <a:pPr marL="285750" indent="-285750" algn="just">
              <a:buFont typeface="Arial" panose="020B0604020202020204" pitchFamily="34" charset="0"/>
              <a:buChar char="•"/>
            </a:pPr>
            <a:r>
              <a:rPr lang="en-US" dirty="0">
                <a:solidFill>
                  <a:schemeClr val="tx1"/>
                </a:solidFill>
                <a:latin typeface="Söhne"/>
              </a:rPr>
              <a:t>RMF Scoring and Customer Profiling</a:t>
            </a:r>
          </a:p>
          <a:p>
            <a:pPr marL="285750" indent="-285750" algn="just">
              <a:buFont typeface="Arial" panose="020B0604020202020204" pitchFamily="34" charset="0"/>
              <a:buChar char="•"/>
            </a:pPr>
            <a:r>
              <a:rPr lang="en-US" dirty="0">
                <a:solidFill>
                  <a:schemeClr val="tx1"/>
                </a:solidFill>
                <a:latin typeface="Söhne"/>
              </a:rPr>
              <a:t>Profit per state and Age Group</a:t>
            </a:r>
          </a:p>
          <a:p>
            <a:pPr marL="285750" indent="-285750" algn="just">
              <a:buFont typeface="Arial" panose="020B0604020202020204" pitchFamily="34" charset="0"/>
              <a:buChar char="•"/>
            </a:pPr>
            <a:r>
              <a:rPr lang="en-US" dirty="0">
                <a:solidFill>
                  <a:schemeClr val="tx1"/>
                </a:solidFill>
                <a:latin typeface="Söhne"/>
              </a:rPr>
              <a:t>Cars and Bikes owned</a:t>
            </a:r>
          </a:p>
          <a:p>
            <a:pPr marL="285750" indent="-285750" algn="just">
              <a:buFont typeface="Arial" panose="020B0604020202020204" pitchFamily="34" charset="0"/>
              <a:buChar char="•"/>
            </a:pPr>
            <a:r>
              <a:rPr lang="en-US" dirty="0">
                <a:solidFill>
                  <a:schemeClr val="tx1"/>
                </a:solidFill>
                <a:latin typeface="Söhne"/>
              </a:rPr>
              <a:t>Gender and Sales Distribution</a:t>
            </a:r>
          </a:p>
          <a:p>
            <a:pPr marL="285750" indent="-285750" algn="just">
              <a:buFont typeface="Arial" panose="020B0604020202020204" pitchFamily="34" charset="0"/>
              <a:buChar char="•"/>
            </a:pPr>
            <a:endParaRPr lang="en-US" dirty="0">
              <a:solidFill>
                <a:schemeClr val="tx1"/>
              </a:solidFill>
              <a:latin typeface="Söhne"/>
            </a:endParaRPr>
          </a:p>
          <a:p>
            <a:pPr marL="285750" indent="-285750" algn="just">
              <a:buFont typeface="Arial" panose="020B0604020202020204" pitchFamily="34" charset="0"/>
              <a:buChar char="•"/>
            </a:pPr>
            <a:endParaRPr lang="en-US" i="0" dirty="0">
              <a:solidFill>
                <a:schemeClr val="tx1"/>
              </a:solidFill>
              <a:effectLst/>
              <a:latin typeface="Söhn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20526" y="283449"/>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20526" y="11027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a:t>
            </a:r>
            <a:endParaRPr dirty="0"/>
          </a:p>
        </p:txBody>
      </p:sp>
      <p:graphicFrame>
        <p:nvGraphicFramePr>
          <p:cNvPr id="2" name="Table 1">
            <a:extLst>
              <a:ext uri="{FF2B5EF4-FFF2-40B4-BE49-F238E27FC236}">
                <a16:creationId xmlns:a16="http://schemas.microsoft.com/office/drawing/2014/main" id="{6041663A-8437-C258-1267-F31925C2A777}"/>
              </a:ext>
            </a:extLst>
          </p:cNvPr>
          <p:cNvGraphicFramePr>
            <a:graphicFrameLocks noGrp="1"/>
          </p:cNvGraphicFramePr>
          <p:nvPr>
            <p:extLst>
              <p:ext uri="{D42A27DB-BD31-4B8C-83A1-F6EECF244321}">
                <p14:modId xmlns:p14="http://schemas.microsoft.com/office/powerpoint/2010/main" val="82666714"/>
              </p:ext>
            </p:extLst>
          </p:nvPr>
        </p:nvGraphicFramePr>
        <p:xfrm>
          <a:off x="4415883" y="871624"/>
          <a:ext cx="4645307" cy="4161464"/>
        </p:xfrm>
        <a:graphic>
          <a:graphicData uri="http://schemas.openxmlformats.org/drawingml/2006/table">
            <a:tbl>
              <a:tblPr>
                <a:tableStyleId>{CF821DB8-F4EB-4A41-A1BA-3FCAFE7338EE}</a:tableStyleId>
              </a:tblPr>
              <a:tblGrid>
                <a:gridCol w="891116">
                  <a:extLst>
                    <a:ext uri="{9D8B030D-6E8A-4147-A177-3AD203B41FA5}">
                      <a16:colId xmlns:a16="http://schemas.microsoft.com/office/drawing/2014/main" val="2368912273"/>
                    </a:ext>
                  </a:extLst>
                </a:gridCol>
                <a:gridCol w="3754191">
                  <a:extLst>
                    <a:ext uri="{9D8B030D-6E8A-4147-A177-3AD203B41FA5}">
                      <a16:colId xmlns:a16="http://schemas.microsoft.com/office/drawing/2014/main" val="3933288170"/>
                    </a:ext>
                  </a:extLst>
                </a:gridCol>
              </a:tblGrid>
              <a:tr h="152340">
                <a:tc>
                  <a:txBody>
                    <a:bodyPr/>
                    <a:lstStyle/>
                    <a:p>
                      <a:pPr fontAlgn="b"/>
                      <a:r>
                        <a:rPr lang="en-US" sz="700" b="1">
                          <a:effectLst/>
                        </a:rPr>
                        <a:t>Dataset</a:t>
                      </a:r>
                    </a:p>
                  </a:txBody>
                  <a:tcPr marL="58232" marR="58232" marT="29116" marB="29116" anchor="b"/>
                </a:tc>
                <a:tc>
                  <a:txBody>
                    <a:bodyPr/>
                    <a:lstStyle/>
                    <a:p>
                      <a:pPr fontAlgn="b"/>
                      <a:r>
                        <a:rPr lang="en-US" sz="700" b="1">
                          <a:effectLst/>
                        </a:rPr>
                        <a:t>Issue</a:t>
                      </a:r>
                    </a:p>
                  </a:txBody>
                  <a:tcPr marL="58232" marR="58232" marT="29116" marB="29116" anchor="b"/>
                </a:tc>
                <a:extLst>
                  <a:ext uri="{0D108BD9-81ED-4DB2-BD59-A6C34878D82A}">
                    <a16:rowId xmlns:a16="http://schemas.microsoft.com/office/drawing/2014/main" val="2055395484"/>
                  </a:ext>
                </a:extLst>
              </a:tr>
              <a:tr h="250887">
                <a:tc>
                  <a:txBody>
                    <a:bodyPr/>
                    <a:lstStyle/>
                    <a:p>
                      <a:pPr fontAlgn="base"/>
                      <a:r>
                        <a:rPr lang="en-US" sz="700">
                          <a:effectLst/>
                        </a:rPr>
                        <a:t>Transactions Sheets</a:t>
                      </a:r>
                    </a:p>
                  </a:txBody>
                  <a:tcPr marL="58232" marR="58232" marT="29116" marB="29116" anchor="ctr"/>
                </a:tc>
                <a:tc>
                  <a:txBody>
                    <a:bodyPr/>
                    <a:lstStyle/>
                    <a:p>
                      <a:pPr fontAlgn="base"/>
                      <a:r>
                        <a:rPr lang="en-US" sz="700">
                          <a:effectLst/>
                        </a:rPr>
                        <a:t>Online_order blanks</a:t>
                      </a:r>
                    </a:p>
                  </a:txBody>
                  <a:tcPr marL="58232" marR="58232" marT="29116" marB="29116" anchor="ctr"/>
                </a:tc>
                <a:extLst>
                  <a:ext uri="{0D108BD9-81ED-4DB2-BD59-A6C34878D82A}">
                    <a16:rowId xmlns:a16="http://schemas.microsoft.com/office/drawing/2014/main" val="904353521"/>
                  </a:ext>
                </a:extLst>
              </a:tr>
              <a:tr h="152340">
                <a:tc>
                  <a:txBody>
                    <a:bodyPr/>
                    <a:lstStyle/>
                    <a:p>
                      <a:pPr fontAlgn="base"/>
                      <a:endParaRPr lang="en-US" sz="700">
                        <a:effectLst/>
                      </a:endParaRPr>
                    </a:p>
                  </a:txBody>
                  <a:tcPr marL="58232" marR="58232" marT="29116" marB="29116" anchor="ctr"/>
                </a:tc>
                <a:tc>
                  <a:txBody>
                    <a:bodyPr/>
                    <a:lstStyle/>
                    <a:p>
                      <a:pPr fontAlgn="base"/>
                      <a:r>
                        <a:rPr lang="en-US" sz="700" dirty="0">
                          <a:effectLst/>
                        </a:rPr>
                        <a:t>Canceled Orders</a:t>
                      </a:r>
                    </a:p>
                  </a:txBody>
                  <a:tcPr marL="58232" marR="58232" marT="29116" marB="29116" anchor="ctr"/>
                </a:tc>
                <a:extLst>
                  <a:ext uri="{0D108BD9-81ED-4DB2-BD59-A6C34878D82A}">
                    <a16:rowId xmlns:a16="http://schemas.microsoft.com/office/drawing/2014/main" val="2013923171"/>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Brand blanks</a:t>
                      </a:r>
                    </a:p>
                  </a:txBody>
                  <a:tcPr marL="58232" marR="58232" marT="29116" marB="29116" anchor="ctr"/>
                </a:tc>
                <a:extLst>
                  <a:ext uri="{0D108BD9-81ED-4DB2-BD59-A6C34878D82A}">
                    <a16:rowId xmlns:a16="http://schemas.microsoft.com/office/drawing/2014/main" val="1036202246"/>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Data type issues</a:t>
                      </a:r>
                    </a:p>
                  </a:txBody>
                  <a:tcPr marL="58232" marR="58232" marT="29116" marB="29116" anchor="ctr"/>
                </a:tc>
                <a:extLst>
                  <a:ext uri="{0D108BD9-81ED-4DB2-BD59-A6C34878D82A}">
                    <a16:rowId xmlns:a16="http://schemas.microsoft.com/office/drawing/2014/main" val="3717229230"/>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Currency in list price</a:t>
                      </a:r>
                    </a:p>
                  </a:txBody>
                  <a:tcPr marL="58232" marR="58232" marT="29116" marB="29116" anchor="ctr"/>
                </a:tc>
                <a:extLst>
                  <a:ext uri="{0D108BD9-81ED-4DB2-BD59-A6C34878D82A}">
                    <a16:rowId xmlns:a16="http://schemas.microsoft.com/office/drawing/2014/main" val="1118358215"/>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Date formatting</a:t>
                      </a:r>
                    </a:p>
                  </a:txBody>
                  <a:tcPr marL="58232" marR="58232" marT="29116" marB="29116" anchor="ctr"/>
                </a:tc>
                <a:extLst>
                  <a:ext uri="{0D108BD9-81ED-4DB2-BD59-A6C34878D82A}">
                    <a16:rowId xmlns:a16="http://schemas.microsoft.com/office/drawing/2014/main" val="4193614095"/>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Gross profit calculation</a:t>
                      </a:r>
                    </a:p>
                  </a:txBody>
                  <a:tcPr marL="58232" marR="58232" marT="29116" marB="29116" anchor="ctr"/>
                </a:tc>
                <a:extLst>
                  <a:ext uri="{0D108BD9-81ED-4DB2-BD59-A6C34878D82A}">
                    <a16:rowId xmlns:a16="http://schemas.microsoft.com/office/drawing/2014/main" val="852594486"/>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Profit margin and markup %</a:t>
                      </a:r>
                    </a:p>
                  </a:txBody>
                  <a:tcPr marL="58232" marR="58232" marT="29116" marB="29116" anchor="ctr"/>
                </a:tc>
                <a:extLst>
                  <a:ext uri="{0D108BD9-81ED-4DB2-BD59-A6C34878D82A}">
                    <a16:rowId xmlns:a16="http://schemas.microsoft.com/office/drawing/2014/main" val="2970202064"/>
                  </a:ext>
                </a:extLst>
              </a:tr>
              <a:tr h="349434">
                <a:tc>
                  <a:txBody>
                    <a:bodyPr/>
                    <a:lstStyle/>
                    <a:p>
                      <a:pPr fontAlgn="base"/>
                      <a:r>
                        <a:rPr lang="en-US" sz="700">
                          <a:effectLst/>
                        </a:rPr>
                        <a:t>Customers Demographic Sheet</a:t>
                      </a:r>
                    </a:p>
                  </a:txBody>
                  <a:tcPr marL="58232" marR="58232" marT="29116" marB="29116" anchor="ctr"/>
                </a:tc>
                <a:tc>
                  <a:txBody>
                    <a:bodyPr/>
                    <a:lstStyle/>
                    <a:p>
                      <a:pPr fontAlgn="base"/>
                      <a:r>
                        <a:rPr lang="en-US" sz="700">
                          <a:effectLst/>
                        </a:rPr>
                        <a:t>Gender replacements</a:t>
                      </a:r>
                    </a:p>
                  </a:txBody>
                  <a:tcPr marL="58232" marR="58232" marT="29116" marB="29116" anchor="ctr"/>
                </a:tc>
                <a:extLst>
                  <a:ext uri="{0D108BD9-81ED-4DB2-BD59-A6C34878D82A}">
                    <a16:rowId xmlns:a16="http://schemas.microsoft.com/office/drawing/2014/main" val="1070388029"/>
                  </a:ext>
                </a:extLst>
              </a:tr>
              <a:tr h="152340">
                <a:tc>
                  <a:txBody>
                    <a:bodyPr/>
                    <a:lstStyle/>
                    <a:p>
                      <a:pPr fontAlgn="base"/>
                      <a:endParaRPr lang="en-US" sz="700">
                        <a:effectLst/>
                      </a:endParaRPr>
                    </a:p>
                  </a:txBody>
                  <a:tcPr marL="58232" marR="58232" marT="29116" marB="29116" anchor="ctr"/>
                </a:tc>
                <a:tc>
                  <a:txBody>
                    <a:bodyPr/>
                    <a:lstStyle/>
                    <a:p>
                      <a:pPr fontAlgn="base"/>
                      <a:r>
                        <a:rPr lang="en-US" sz="700" dirty="0">
                          <a:effectLst/>
                        </a:rPr>
                        <a:t>Date of birth blanks</a:t>
                      </a:r>
                    </a:p>
                  </a:txBody>
                  <a:tcPr marL="58232" marR="58232" marT="29116" marB="29116" anchor="ctr"/>
                </a:tc>
                <a:extLst>
                  <a:ext uri="{0D108BD9-81ED-4DB2-BD59-A6C34878D82A}">
                    <a16:rowId xmlns:a16="http://schemas.microsoft.com/office/drawing/2014/main" val="2258445964"/>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Age calculation</a:t>
                      </a:r>
                    </a:p>
                  </a:txBody>
                  <a:tcPr marL="58232" marR="58232" marT="29116" marB="29116" anchor="ctr"/>
                </a:tc>
                <a:extLst>
                  <a:ext uri="{0D108BD9-81ED-4DB2-BD59-A6C34878D82A}">
                    <a16:rowId xmlns:a16="http://schemas.microsoft.com/office/drawing/2014/main" val="129142624"/>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Job title and industry</a:t>
                      </a:r>
                    </a:p>
                  </a:txBody>
                  <a:tcPr marL="58232" marR="58232" marT="29116" marB="29116" anchor="ctr"/>
                </a:tc>
                <a:extLst>
                  <a:ext uri="{0D108BD9-81ED-4DB2-BD59-A6C34878D82A}">
                    <a16:rowId xmlns:a16="http://schemas.microsoft.com/office/drawing/2014/main" val="1525517233"/>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Deceased indicator</a:t>
                      </a:r>
                    </a:p>
                  </a:txBody>
                  <a:tcPr marL="58232" marR="58232" marT="29116" marB="29116" anchor="ctr"/>
                </a:tc>
                <a:extLst>
                  <a:ext uri="{0D108BD9-81ED-4DB2-BD59-A6C34878D82A}">
                    <a16:rowId xmlns:a16="http://schemas.microsoft.com/office/drawing/2014/main" val="1128740878"/>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Default column removal</a:t>
                      </a:r>
                    </a:p>
                  </a:txBody>
                  <a:tcPr marL="58232" marR="58232" marT="29116" marB="29116" anchor="ctr"/>
                </a:tc>
                <a:extLst>
                  <a:ext uri="{0D108BD9-81ED-4DB2-BD59-A6C34878D82A}">
                    <a16:rowId xmlns:a16="http://schemas.microsoft.com/office/drawing/2014/main" val="3658251352"/>
                  </a:ext>
                </a:extLst>
              </a:tr>
              <a:tr h="250887">
                <a:tc>
                  <a:txBody>
                    <a:bodyPr/>
                    <a:lstStyle/>
                    <a:p>
                      <a:pPr fontAlgn="base"/>
                      <a:r>
                        <a:rPr lang="en-US" sz="700">
                          <a:effectLst/>
                        </a:rPr>
                        <a:t>Customers Address Sheet</a:t>
                      </a:r>
                    </a:p>
                  </a:txBody>
                  <a:tcPr marL="58232" marR="58232" marT="29116" marB="29116" anchor="ctr"/>
                </a:tc>
                <a:tc>
                  <a:txBody>
                    <a:bodyPr/>
                    <a:lstStyle/>
                    <a:p>
                      <a:pPr fontAlgn="base"/>
                      <a:r>
                        <a:rPr lang="en-US" sz="700">
                          <a:effectLst/>
                        </a:rPr>
                        <a:t>Customer ID blanks</a:t>
                      </a:r>
                    </a:p>
                  </a:txBody>
                  <a:tcPr marL="58232" marR="58232" marT="29116" marB="29116" anchor="ctr"/>
                </a:tc>
                <a:extLst>
                  <a:ext uri="{0D108BD9-81ED-4DB2-BD59-A6C34878D82A}">
                    <a16:rowId xmlns:a16="http://schemas.microsoft.com/office/drawing/2014/main" val="998288695"/>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State abbreviation standard</a:t>
                      </a:r>
                    </a:p>
                  </a:txBody>
                  <a:tcPr marL="58232" marR="58232" marT="29116" marB="29116" anchor="ctr"/>
                </a:tc>
                <a:extLst>
                  <a:ext uri="{0D108BD9-81ED-4DB2-BD59-A6C34878D82A}">
                    <a16:rowId xmlns:a16="http://schemas.microsoft.com/office/drawing/2014/main" val="394371547"/>
                  </a:ext>
                </a:extLst>
              </a:tr>
              <a:tr h="250887">
                <a:tc>
                  <a:txBody>
                    <a:bodyPr/>
                    <a:lstStyle/>
                    <a:p>
                      <a:pPr fontAlgn="base"/>
                      <a:r>
                        <a:rPr lang="en-US" sz="700">
                          <a:effectLst/>
                        </a:rPr>
                        <a:t>New Customer Sheet</a:t>
                      </a:r>
                    </a:p>
                  </a:txBody>
                  <a:tcPr marL="58232" marR="58232" marT="29116" marB="29116" anchor="ctr"/>
                </a:tc>
                <a:tc>
                  <a:txBody>
                    <a:bodyPr/>
                    <a:lstStyle/>
                    <a:p>
                      <a:pPr fontAlgn="base"/>
                      <a:r>
                        <a:rPr lang="en-US" sz="700">
                          <a:effectLst/>
                        </a:rPr>
                        <a:t>Blank first and last names</a:t>
                      </a:r>
                    </a:p>
                  </a:txBody>
                  <a:tcPr marL="58232" marR="58232" marT="29116" marB="29116" anchor="ctr"/>
                </a:tc>
                <a:extLst>
                  <a:ext uri="{0D108BD9-81ED-4DB2-BD59-A6C34878D82A}">
                    <a16:rowId xmlns:a16="http://schemas.microsoft.com/office/drawing/2014/main" val="2934462736"/>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Sales format conversion</a:t>
                      </a:r>
                    </a:p>
                  </a:txBody>
                  <a:tcPr marL="58232" marR="58232" marT="29116" marB="29116" anchor="ctr"/>
                </a:tc>
                <a:extLst>
                  <a:ext uri="{0D108BD9-81ED-4DB2-BD59-A6C34878D82A}">
                    <a16:rowId xmlns:a16="http://schemas.microsoft.com/office/drawing/2014/main" val="1421912764"/>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Blank job industry and title</a:t>
                      </a:r>
                    </a:p>
                  </a:txBody>
                  <a:tcPr marL="58232" marR="58232" marT="29116" marB="29116" anchor="ctr"/>
                </a:tc>
                <a:extLst>
                  <a:ext uri="{0D108BD9-81ED-4DB2-BD59-A6C34878D82A}">
                    <a16:rowId xmlns:a16="http://schemas.microsoft.com/office/drawing/2014/main" val="707892790"/>
                  </a:ext>
                </a:extLst>
              </a:tr>
              <a:tr h="152340">
                <a:tc>
                  <a:txBody>
                    <a:bodyPr/>
                    <a:lstStyle/>
                    <a:p>
                      <a:pPr fontAlgn="base"/>
                      <a:endParaRPr lang="en-US" sz="700">
                        <a:effectLst/>
                      </a:endParaRPr>
                    </a:p>
                  </a:txBody>
                  <a:tcPr marL="58232" marR="58232" marT="29116" marB="29116" anchor="ctr"/>
                </a:tc>
                <a:tc>
                  <a:txBody>
                    <a:bodyPr/>
                    <a:lstStyle/>
                    <a:p>
                      <a:pPr fontAlgn="base"/>
                      <a:r>
                        <a:rPr lang="en-US" sz="700">
                          <a:effectLst/>
                        </a:rPr>
                        <a:t>Blank wealth segment, rank</a:t>
                      </a:r>
                    </a:p>
                  </a:txBody>
                  <a:tcPr marL="58232" marR="58232" marT="29116" marB="29116" anchor="ctr"/>
                </a:tc>
                <a:extLst>
                  <a:ext uri="{0D108BD9-81ED-4DB2-BD59-A6C34878D82A}">
                    <a16:rowId xmlns:a16="http://schemas.microsoft.com/office/drawing/2014/main" val="809540358"/>
                  </a:ext>
                </a:extLst>
              </a:tr>
              <a:tr h="152340">
                <a:tc>
                  <a:txBody>
                    <a:bodyPr/>
                    <a:lstStyle/>
                    <a:p>
                      <a:pPr fontAlgn="base"/>
                      <a:endParaRPr lang="en-US" sz="700">
                        <a:effectLst/>
                      </a:endParaRPr>
                    </a:p>
                  </a:txBody>
                  <a:tcPr marL="58232" marR="58232" marT="29116" marB="29116" anchor="ctr"/>
                </a:tc>
                <a:tc>
                  <a:txBody>
                    <a:bodyPr/>
                    <a:lstStyle/>
                    <a:p>
                      <a:pPr fontAlgn="base"/>
                      <a:r>
                        <a:rPr lang="en-US" sz="700" dirty="0">
                          <a:effectLst/>
                        </a:rPr>
                        <a:t>Blank property value</a:t>
                      </a:r>
                    </a:p>
                  </a:txBody>
                  <a:tcPr marL="58232" marR="58232" marT="29116" marB="29116" anchor="ctr"/>
                </a:tc>
                <a:extLst>
                  <a:ext uri="{0D108BD9-81ED-4DB2-BD59-A6C34878D82A}">
                    <a16:rowId xmlns:a16="http://schemas.microsoft.com/office/drawing/2014/main" val="1916744203"/>
                  </a:ext>
                </a:extLst>
              </a:tr>
            </a:tbl>
          </a:graphicData>
        </a:graphic>
      </p:graphicFrame>
      <p:sp>
        <p:nvSpPr>
          <p:cNvPr id="3" name="TextBox 2">
            <a:extLst>
              <a:ext uri="{FF2B5EF4-FFF2-40B4-BE49-F238E27FC236}">
                <a16:creationId xmlns:a16="http://schemas.microsoft.com/office/drawing/2014/main" id="{E4EF9847-B04E-BC19-DA25-9AD02EB242FC}"/>
              </a:ext>
            </a:extLst>
          </p:cNvPr>
          <p:cNvSpPr txBox="1"/>
          <p:nvPr/>
        </p:nvSpPr>
        <p:spPr>
          <a:xfrm>
            <a:off x="334537" y="1850251"/>
            <a:ext cx="3464312"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Following a comprehensive phase of data exploration and in-depth data analysis, we have meticulously identified a range of data quality issues that demand careful attention and resolution before advancing to the next stages of our project.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20526" y="28344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Development</a:t>
            </a:r>
            <a:endParaRPr dirty="0"/>
          </a:p>
        </p:txBody>
      </p:sp>
      <p:sp>
        <p:nvSpPr>
          <p:cNvPr id="132" name="Shape 81"/>
          <p:cNvSpPr/>
          <p:nvPr/>
        </p:nvSpPr>
        <p:spPr>
          <a:xfrm>
            <a:off x="220526" y="11027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and Purchases</a:t>
            </a:r>
            <a:endParaRPr dirty="0"/>
          </a:p>
        </p:txBody>
      </p:sp>
      <p:sp>
        <p:nvSpPr>
          <p:cNvPr id="3" name="TextBox 2">
            <a:extLst>
              <a:ext uri="{FF2B5EF4-FFF2-40B4-BE49-F238E27FC236}">
                <a16:creationId xmlns:a16="http://schemas.microsoft.com/office/drawing/2014/main" id="{E4EF9847-B04E-BC19-DA25-9AD02EB242FC}"/>
              </a:ext>
            </a:extLst>
          </p:cNvPr>
          <p:cNvSpPr txBox="1"/>
          <p:nvPr/>
        </p:nvSpPr>
        <p:spPr>
          <a:xfrm>
            <a:off x="319667" y="1619101"/>
            <a:ext cx="5181601"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Bike purchases made in the past three years indicate that a significant portion of bike owners falls within the age group of 40 to 49, which characterizes the mid-age demographic. Consequently, our initial conclusion suggests that targeting individuals in this mid-age category should be a primary focus. Furthermore it shows that the age produces most of the profit from sales.</a:t>
            </a:r>
          </a:p>
        </p:txBody>
      </p:sp>
      <p:pic>
        <p:nvPicPr>
          <p:cNvPr id="5" name="Picture 4" descr="A blue bar graph with black border&#10;&#10;Description automatically generated">
            <a:extLst>
              <a:ext uri="{FF2B5EF4-FFF2-40B4-BE49-F238E27FC236}">
                <a16:creationId xmlns:a16="http://schemas.microsoft.com/office/drawing/2014/main" id="{3325FE47-57F5-AB0D-3F3B-42354922F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614" y="2974504"/>
            <a:ext cx="3537386" cy="2314865"/>
          </a:xfrm>
          <a:prstGeom prst="rect">
            <a:avLst/>
          </a:prstGeom>
        </p:spPr>
      </p:pic>
      <p:pic>
        <p:nvPicPr>
          <p:cNvPr id="2050" name="Picture 2">
            <a:extLst>
              <a:ext uri="{FF2B5EF4-FFF2-40B4-BE49-F238E27FC236}">
                <a16:creationId xmlns:a16="http://schemas.microsoft.com/office/drawing/2014/main" id="{C815E7E6-1182-A7DE-0836-8D733D0D3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563" y="750091"/>
            <a:ext cx="3165911" cy="4416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 shot of a graph&#10;&#10;Description automatically generated">
            <a:extLst>
              <a:ext uri="{FF2B5EF4-FFF2-40B4-BE49-F238E27FC236}">
                <a16:creationId xmlns:a16="http://schemas.microsoft.com/office/drawing/2014/main" id="{2CE8E6AC-E5FE-534E-AAAF-19AAF9525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409" y="1724238"/>
            <a:ext cx="2664680" cy="1668659"/>
          </a:xfrm>
          <a:prstGeom prst="rect">
            <a:avLst/>
          </a:prstGeom>
        </p:spPr>
      </p:pic>
    </p:spTree>
    <p:extLst>
      <p:ext uri="{BB962C8B-B14F-4D97-AF65-F5344CB8AC3E}">
        <p14:creationId xmlns:p14="http://schemas.microsoft.com/office/powerpoint/2010/main" val="9831587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9300" y="-156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20526" y="28344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Development</a:t>
            </a:r>
            <a:endParaRPr dirty="0"/>
          </a:p>
        </p:txBody>
      </p:sp>
      <p:sp>
        <p:nvSpPr>
          <p:cNvPr id="132" name="Shape 81"/>
          <p:cNvSpPr/>
          <p:nvPr/>
        </p:nvSpPr>
        <p:spPr>
          <a:xfrm>
            <a:off x="220526" y="11027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and Purchases</a:t>
            </a:r>
            <a:endParaRPr dirty="0"/>
          </a:p>
        </p:txBody>
      </p:sp>
      <p:sp>
        <p:nvSpPr>
          <p:cNvPr id="3" name="TextBox 2">
            <a:extLst>
              <a:ext uri="{FF2B5EF4-FFF2-40B4-BE49-F238E27FC236}">
                <a16:creationId xmlns:a16="http://schemas.microsoft.com/office/drawing/2014/main" id="{E4EF9847-B04E-BC19-DA25-9AD02EB242FC}"/>
              </a:ext>
            </a:extLst>
          </p:cNvPr>
          <p:cNvSpPr txBox="1"/>
          <p:nvPr/>
        </p:nvSpPr>
        <p:spPr>
          <a:xfrm>
            <a:off x="319667" y="1619101"/>
            <a:ext cx="4111084"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Within the dataset, there is a clear pattern indicating that a significant proportion of bike ownership is concentrated among individuals employed in two specific industries: manufacturing as well as Financial Services. This insight sheds light on the occupation preferences of bike owners and underscores the importance of tailoring marketing and outreach strategies to effectively engage with individuals working within these industries.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pic>
        <p:nvPicPr>
          <p:cNvPr id="3074" name="Picture 2">
            <a:extLst>
              <a:ext uri="{FF2B5EF4-FFF2-40B4-BE49-F238E27FC236}">
                <a16:creationId xmlns:a16="http://schemas.microsoft.com/office/drawing/2014/main" id="{F7CB0F36-2A13-0649-EBF7-E564F621F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751" y="1769741"/>
            <a:ext cx="4004864" cy="289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7706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9300" y="-156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20526" y="28344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Development</a:t>
            </a:r>
            <a:endParaRPr dirty="0"/>
          </a:p>
        </p:txBody>
      </p:sp>
      <p:sp>
        <p:nvSpPr>
          <p:cNvPr id="132" name="Shape 81"/>
          <p:cNvSpPr/>
          <p:nvPr/>
        </p:nvSpPr>
        <p:spPr>
          <a:xfrm>
            <a:off x="220526" y="11027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and Purchases</a:t>
            </a:r>
            <a:endParaRPr dirty="0"/>
          </a:p>
        </p:txBody>
      </p:sp>
      <p:sp>
        <p:nvSpPr>
          <p:cNvPr id="3" name="TextBox 2">
            <a:extLst>
              <a:ext uri="{FF2B5EF4-FFF2-40B4-BE49-F238E27FC236}">
                <a16:creationId xmlns:a16="http://schemas.microsoft.com/office/drawing/2014/main" id="{E4EF9847-B04E-BC19-DA25-9AD02EB242FC}"/>
              </a:ext>
            </a:extLst>
          </p:cNvPr>
          <p:cNvSpPr txBox="1"/>
          <p:nvPr/>
        </p:nvSpPr>
        <p:spPr>
          <a:xfrm>
            <a:off x="319667" y="1619101"/>
            <a:ext cx="4111084"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The majority of our customers are residents of the MSW state in Australia.</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0" marR="0" indent="0" algn="just"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This observation highlights a significant geographic concentration of our customer base within the MSW state of Australia. Understanding this regional preference can enable us to tailor our products, services, and marketing strategies to better cater to the needs and preferences of customers in this specific area. It may also be advantageous to conduct further analysis to identify factors contributing to this concentration and to explore opportunities for expanding our reach to other regions within Australia.</a:t>
            </a:r>
          </a:p>
        </p:txBody>
      </p:sp>
      <p:pic>
        <p:nvPicPr>
          <p:cNvPr id="4098" name="Picture 2">
            <a:extLst>
              <a:ext uri="{FF2B5EF4-FFF2-40B4-BE49-F238E27FC236}">
                <a16:creationId xmlns:a16="http://schemas.microsoft.com/office/drawing/2014/main" id="{73818307-FCF7-4D3A-2D2C-065B4705E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326" y="1619101"/>
            <a:ext cx="4429299" cy="280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4848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9300" y="-156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20526" y="28344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Development</a:t>
            </a:r>
            <a:endParaRPr dirty="0"/>
          </a:p>
        </p:txBody>
      </p:sp>
      <p:sp>
        <p:nvSpPr>
          <p:cNvPr id="132" name="Shape 81"/>
          <p:cNvSpPr/>
          <p:nvPr/>
        </p:nvSpPr>
        <p:spPr>
          <a:xfrm>
            <a:off x="220526" y="11027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and Purchases		Age Group and Gross Profit</a:t>
            </a:r>
            <a:endParaRPr dirty="0"/>
          </a:p>
        </p:txBody>
      </p:sp>
      <p:sp>
        <p:nvSpPr>
          <p:cNvPr id="3" name="TextBox 2">
            <a:extLst>
              <a:ext uri="{FF2B5EF4-FFF2-40B4-BE49-F238E27FC236}">
                <a16:creationId xmlns:a16="http://schemas.microsoft.com/office/drawing/2014/main" id="{E4EF9847-B04E-BC19-DA25-9AD02EB242FC}"/>
              </a:ext>
            </a:extLst>
          </p:cNvPr>
          <p:cNvSpPr txBox="1"/>
          <p:nvPr/>
        </p:nvSpPr>
        <p:spPr>
          <a:xfrm>
            <a:off x="319667" y="1619101"/>
            <a:ext cx="411108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0" i="0" dirty="0">
                <a:solidFill>
                  <a:schemeClr val="tx1"/>
                </a:solidFill>
                <a:effectLst/>
                <a:latin typeface="Söhne"/>
              </a:rPr>
              <a:t>Our customer base comprises approximately 47% males and 50% females.</a:t>
            </a:r>
          </a:p>
          <a:p>
            <a:pPr algn="l"/>
            <a:endParaRPr lang="en-US" b="0" i="0" dirty="0">
              <a:solidFill>
                <a:schemeClr val="tx1"/>
              </a:solidFill>
              <a:effectLst/>
              <a:latin typeface="Söhne"/>
            </a:endParaRPr>
          </a:p>
        </p:txBody>
      </p:sp>
      <p:pic>
        <p:nvPicPr>
          <p:cNvPr id="5122" name="Picture 2">
            <a:extLst>
              <a:ext uri="{FF2B5EF4-FFF2-40B4-BE49-F238E27FC236}">
                <a16:creationId xmlns:a16="http://schemas.microsoft.com/office/drawing/2014/main" id="{E2F0AF07-43C5-2CB2-9196-73635BB62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815" y="2362273"/>
            <a:ext cx="2263196" cy="2369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3A95E3-53C6-78EA-4245-967C6CF1DAD6}"/>
              </a:ext>
            </a:extLst>
          </p:cNvPr>
          <p:cNvSpPr txBox="1"/>
          <p:nvPr/>
        </p:nvSpPr>
        <p:spPr>
          <a:xfrm>
            <a:off x="4843345" y="1619101"/>
            <a:ext cx="411108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0" i="0" dirty="0">
                <a:solidFill>
                  <a:schemeClr val="tx1"/>
                </a:solidFill>
                <a:effectLst/>
                <a:latin typeface="Söhne"/>
              </a:rPr>
              <a:t>Maximum Profit is ached between the 40 to 49 years old individuals.</a:t>
            </a:r>
          </a:p>
          <a:p>
            <a:pPr algn="l"/>
            <a:endParaRPr lang="en-US" b="0" i="0" dirty="0">
              <a:solidFill>
                <a:schemeClr val="tx1"/>
              </a:solidFill>
              <a:effectLst/>
              <a:latin typeface="Söhne"/>
            </a:endParaRPr>
          </a:p>
        </p:txBody>
      </p:sp>
      <p:pic>
        <p:nvPicPr>
          <p:cNvPr id="4" name="Picture 4">
            <a:extLst>
              <a:ext uri="{FF2B5EF4-FFF2-40B4-BE49-F238E27FC236}">
                <a16:creationId xmlns:a16="http://schemas.microsoft.com/office/drawing/2014/main" id="{5E5E1420-AC9A-49D2-D1FB-E20C48D45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100" y="2178558"/>
            <a:ext cx="4111084" cy="266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283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9300" y="-156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20526" y="28344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Development</a:t>
            </a:r>
            <a:endParaRPr dirty="0"/>
          </a:p>
        </p:txBody>
      </p:sp>
      <p:sp>
        <p:nvSpPr>
          <p:cNvPr id="132" name="Shape 81"/>
          <p:cNvSpPr/>
          <p:nvPr/>
        </p:nvSpPr>
        <p:spPr>
          <a:xfrm>
            <a:off x="220526" y="110277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Profiling</a:t>
            </a:r>
            <a:endParaRPr dirty="0"/>
          </a:p>
        </p:txBody>
      </p:sp>
      <p:sp>
        <p:nvSpPr>
          <p:cNvPr id="3" name="TextBox 2">
            <a:extLst>
              <a:ext uri="{FF2B5EF4-FFF2-40B4-BE49-F238E27FC236}">
                <a16:creationId xmlns:a16="http://schemas.microsoft.com/office/drawing/2014/main" id="{E4EF9847-B04E-BC19-DA25-9AD02EB242FC}"/>
              </a:ext>
            </a:extLst>
          </p:cNvPr>
          <p:cNvSpPr txBox="1"/>
          <p:nvPr/>
        </p:nvSpPr>
        <p:spPr>
          <a:xfrm>
            <a:off x="319667" y="1619101"/>
            <a:ext cx="4111084"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b="0" i="0" dirty="0">
                <a:solidFill>
                  <a:schemeClr val="tx1"/>
                </a:solidFill>
                <a:effectLst/>
                <a:latin typeface="Söhne"/>
              </a:rPr>
              <a:t>Utilizing criteria such as the recency of their last purchase, frequency of purchases, and monetary value of their transactions, we've segmented our customer base into distinct status tiers, including Gold and Platinum. A noteworthy observation is that the majority of our customers fall into the Platinum category.</a:t>
            </a:r>
          </a:p>
          <a:p>
            <a:pPr algn="just"/>
            <a:endParaRPr lang="en-US" b="0" i="0" dirty="0">
              <a:solidFill>
                <a:schemeClr val="tx1"/>
              </a:solidFill>
              <a:effectLst/>
              <a:latin typeface="Söhne"/>
            </a:endParaRPr>
          </a:p>
          <a:p>
            <a:pPr algn="just"/>
            <a:r>
              <a:rPr lang="en-US" b="0" i="0" dirty="0">
                <a:solidFill>
                  <a:schemeClr val="tx1"/>
                </a:solidFill>
                <a:effectLst/>
                <a:latin typeface="Söhne"/>
              </a:rPr>
              <a:t>This categorization allows us to better understand and differentiate our customer segments, tailor rewards or benefits to match their specific needs, and develop personalized marketing strategies. The prevalence of Platinum customers suggests that our efforts in retaining and engaging high-value customers have been successful. </a:t>
            </a:r>
          </a:p>
        </p:txBody>
      </p:sp>
      <p:pic>
        <p:nvPicPr>
          <p:cNvPr id="6146" name="Picture 2">
            <a:extLst>
              <a:ext uri="{FF2B5EF4-FFF2-40B4-BE49-F238E27FC236}">
                <a16:creationId xmlns:a16="http://schemas.microsoft.com/office/drawing/2014/main" id="{C032648A-D8D1-17BF-A02A-5FBEE1B5C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278" y="1897501"/>
            <a:ext cx="4083523" cy="26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52649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300</TotalTime>
  <Words>1012</Words>
  <Application>Microsoft Office PowerPoint</Application>
  <PresentationFormat>On-screen Show (16:9)</PresentationFormat>
  <Paragraphs>87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Haider</dc:creator>
  <cp:lastModifiedBy>Ali Haider</cp:lastModifiedBy>
  <cp:revision>11</cp:revision>
  <dcterms:modified xsi:type="dcterms:W3CDTF">2023-08-19T15:26:33Z</dcterms:modified>
</cp:coreProperties>
</file>