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1"/>
  </p:notesMasterIdLst>
  <p:sldIdLst>
    <p:sldId id="256" r:id="rId2"/>
    <p:sldId id="260" r:id="rId3"/>
    <p:sldId id="257" r:id="rId4"/>
    <p:sldId id="258" r:id="rId5"/>
    <p:sldId id="262" r:id="rId6"/>
    <p:sldId id="259"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82" d="100"/>
          <a:sy n="82" d="100"/>
        </p:scale>
        <p:origin x="9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06A45-EBD1-4AA2-A1C5-2D67758CEF7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404C8-8433-43F2-9A89-640F63101DA9}" type="slidenum">
              <a:rPr lang="en-US" smtClean="0"/>
              <a:t>‹#›</a:t>
            </a:fld>
            <a:endParaRPr lang="en-US"/>
          </a:p>
        </p:txBody>
      </p:sp>
    </p:spTree>
    <p:extLst>
      <p:ext uri="{BB962C8B-B14F-4D97-AF65-F5344CB8AC3E}">
        <p14:creationId xmlns:p14="http://schemas.microsoft.com/office/powerpoint/2010/main" val="166341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4404C8-8433-43F2-9A89-640F63101DA9}" type="slidenum">
              <a:rPr lang="en-US" smtClean="0"/>
              <a:t>6</a:t>
            </a:fld>
            <a:endParaRPr lang="en-US"/>
          </a:p>
        </p:txBody>
      </p:sp>
    </p:spTree>
    <p:extLst>
      <p:ext uri="{BB962C8B-B14F-4D97-AF65-F5344CB8AC3E}">
        <p14:creationId xmlns:p14="http://schemas.microsoft.com/office/powerpoint/2010/main" val="200164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4718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4669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326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0121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612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221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3444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2493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4297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3588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3/2/2023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7799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3/2/2023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808188246"/>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50" name="Freeform: Shape 49">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52" name="Freeform: Shape 5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54" name="Rectangle 53">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3">
            <a:extLst>
              <a:ext uri="{FF2B5EF4-FFF2-40B4-BE49-F238E27FC236}">
                <a16:creationId xmlns:a16="http://schemas.microsoft.com/office/drawing/2014/main" id="{C4C38B34-9EB4-426A-424C-3C6F9909ADB9}"/>
              </a:ext>
            </a:extLst>
          </p:cNvPr>
          <p:cNvPicPr>
            <a:picLocks noChangeAspect="1"/>
          </p:cNvPicPr>
          <p:nvPr/>
        </p:nvPicPr>
        <p:blipFill rotWithShape="1">
          <a:blip r:embed="rId2"/>
          <a:srcRect l="22352" r="22353"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56" name="Freeform: Shape 55">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B526404F-8EB2-4F4D-9A88-0D38AD925E7D}"/>
              </a:ext>
            </a:extLst>
          </p:cNvPr>
          <p:cNvSpPr>
            <a:spLocks noGrp="1"/>
          </p:cNvSpPr>
          <p:nvPr>
            <p:ph type="subTitle" idx="1"/>
          </p:nvPr>
        </p:nvSpPr>
        <p:spPr>
          <a:xfrm>
            <a:off x="6096000" y="2286000"/>
            <a:ext cx="5334000" cy="3810001"/>
          </a:xfrm>
        </p:spPr>
        <p:txBody>
          <a:bodyPr vert="horz" lIns="91440" tIns="45720" rIns="91440" bIns="45720" rtlCol="0">
            <a:normAutofit/>
          </a:bodyPr>
          <a:lstStyle/>
          <a:p>
            <a:pPr indent="-228600" algn="l">
              <a:lnSpc>
                <a:spcPct val="115000"/>
              </a:lnSpc>
              <a:spcAft>
                <a:spcPts val="600"/>
              </a:spcAft>
              <a:buFont typeface="Arial" panose="020B0604020202020204" pitchFamily="34" charset="0"/>
              <a:buChar char="•"/>
            </a:pPr>
            <a:r>
              <a:rPr lang="en-US" sz="2200"/>
              <a:t>Objective</a:t>
            </a:r>
          </a:p>
          <a:p>
            <a:pPr marL="342900" indent="-228600" algn="l">
              <a:lnSpc>
                <a:spcPct val="115000"/>
              </a:lnSpc>
              <a:spcAft>
                <a:spcPts val="600"/>
              </a:spcAft>
              <a:buFont typeface="Arial" panose="020B0604020202020204" pitchFamily="34" charset="0"/>
              <a:buChar char="•"/>
            </a:pPr>
            <a:r>
              <a:rPr lang="en-US" sz="2200"/>
              <a:t>Propose values for theta to the engineers, which will increase the time spent by the user on the video app.</a:t>
            </a:r>
          </a:p>
          <a:p>
            <a:pPr marL="342900" indent="-228600" algn="l">
              <a:lnSpc>
                <a:spcPct val="115000"/>
              </a:lnSpc>
              <a:spcAft>
                <a:spcPts val="600"/>
              </a:spcAft>
              <a:buFont typeface="Arial" panose="020B0604020202020204" pitchFamily="34" charset="0"/>
              <a:buChar char="•"/>
            </a:pPr>
            <a:r>
              <a:rPr lang="en-US" sz="2200"/>
              <a:t>Verify how auxiliary variables such as Aux1 and Aux2 affect time spent feature</a:t>
            </a:r>
          </a:p>
          <a:p>
            <a:pPr indent="-228600" algn="l">
              <a:lnSpc>
                <a:spcPct val="115000"/>
              </a:lnSpc>
              <a:spcAft>
                <a:spcPts val="600"/>
              </a:spcAft>
              <a:buFont typeface="Arial" panose="020B0604020202020204" pitchFamily="34" charset="0"/>
              <a:buChar char="•"/>
            </a:pPr>
            <a:endParaRPr lang="en-US" sz="2200"/>
          </a:p>
        </p:txBody>
      </p:sp>
      <p:sp>
        <p:nvSpPr>
          <p:cNvPr id="2" name="Title 1">
            <a:extLst>
              <a:ext uri="{FF2B5EF4-FFF2-40B4-BE49-F238E27FC236}">
                <a16:creationId xmlns:a16="http://schemas.microsoft.com/office/drawing/2014/main" id="{888FAE0F-3C3B-5C93-2BFC-C7FEC0F04E73}"/>
              </a:ext>
            </a:extLst>
          </p:cNvPr>
          <p:cNvSpPr>
            <a:spLocks noGrp="1"/>
          </p:cNvSpPr>
          <p:nvPr>
            <p:ph type="ctrTitle"/>
          </p:nvPr>
        </p:nvSpPr>
        <p:spPr>
          <a:xfrm>
            <a:off x="6096000" y="762000"/>
            <a:ext cx="5334000" cy="1524000"/>
          </a:xfrm>
        </p:spPr>
        <p:txBody>
          <a:bodyPr vert="horz" lIns="91440" tIns="45720" rIns="91440" bIns="45720" rtlCol="0" anchor="ctr">
            <a:normAutofit/>
          </a:bodyPr>
          <a:lstStyle/>
          <a:p>
            <a:pPr algn="l"/>
            <a:r>
              <a:rPr lang="en-US" sz="3200" cap="none" spc="0"/>
              <a:t>Predictive Models - Midterm Project</a:t>
            </a:r>
          </a:p>
        </p:txBody>
      </p:sp>
    </p:spTree>
    <p:extLst>
      <p:ext uri="{BB962C8B-B14F-4D97-AF65-F5344CB8AC3E}">
        <p14:creationId xmlns:p14="http://schemas.microsoft.com/office/powerpoint/2010/main" val="319205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Freeform: Shape 34">
            <a:extLst>
              <a:ext uri="{FF2B5EF4-FFF2-40B4-BE49-F238E27FC236}">
                <a16:creationId xmlns:a16="http://schemas.microsoft.com/office/drawing/2014/main" id="{CBD8B1E7-EF0A-4118-A804-D7F559784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F76326E-35CA-AD1F-CCD8-1DC56A35BA63}"/>
              </a:ext>
            </a:extLst>
          </p:cNvPr>
          <p:cNvPicPr>
            <a:picLocks noGrp="1" noChangeAspect="1"/>
          </p:cNvPicPr>
          <p:nvPr>
            <p:ph idx="1"/>
          </p:nvPr>
        </p:nvPicPr>
        <p:blipFill>
          <a:blip r:embed="rId2"/>
          <a:stretch>
            <a:fillRect/>
          </a:stretch>
        </p:blipFill>
        <p:spPr>
          <a:xfrm>
            <a:off x="85726" y="3693612"/>
            <a:ext cx="5715000" cy="1257299"/>
          </a:xfrm>
          <a:prstGeom prst="rect">
            <a:avLst/>
          </a:prstGeom>
        </p:spPr>
      </p:pic>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23849"/>
            <a:ext cx="6130391" cy="65341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7ADCD924-2C80-FB9D-FD3A-742D447A99E7}"/>
              </a:ext>
            </a:extLst>
          </p:cNvPr>
          <p:cNvSpPr>
            <a:spLocks noGrp="1"/>
          </p:cNvSpPr>
          <p:nvPr>
            <p:ph type="title"/>
          </p:nvPr>
        </p:nvSpPr>
        <p:spPr>
          <a:xfrm>
            <a:off x="7619999" y="2299786"/>
            <a:ext cx="3828661" cy="3429209"/>
          </a:xfrm>
        </p:spPr>
        <p:txBody>
          <a:bodyPr vert="horz" lIns="91440" tIns="45720" rIns="91440" bIns="45720" rtlCol="0" anchor="b">
            <a:normAutofit/>
          </a:bodyPr>
          <a:lstStyle/>
          <a:p>
            <a:r>
              <a:rPr lang="en-US" kern="1200" dirty="0">
                <a:solidFill>
                  <a:schemeClr val="tx1"/>
                </a:solidFill>
                <a:latin typeface="+mj-lt"/>
                <a:ea typeface="+mj-ea"/>
                <a:cs typeface="+mj-cs"/>
              </a:rPr>
              <a:t>Part1: Prepare the data</a:t>
            </a:r>
            <a:br>
              <a:rPr lang="en-US" kern="1200" dirty="0">
                <a:solidFill>
                  <a:schemeClr val="tx1"/>
                </a:solidFill>
                <a:latin typeface="+mj-lt"/>
                <a:ea typeface="+mj-ea"/>
                <a:cs typeface="+mj-cs"/>
              </a:rPr>
            </a:br>
            <a:br>
              <a:rPr lang="en-US" kern="1200" dirty="0">
                <a:solidFill>
                  <a:schemeClr val="tx1"/>
                </a:solidFill>
                <a:latin typeface="+mj-lt"/>
                <a:ea typeface="+mj-ea"/>
                <a:cs typeface="+mj-cs"/>
              </a:rPr>
            </a:br>
            <a:r>
              <a:rPr lang="en-US" kern="1200" dirty="0">
                <a:solidFill>
                  <a:schemeClr val="tx1"/>
                </a:solidFill>
                <a:latin typeface="+mj-lt"/>
                <a:ea typeface="+mj-ea"/>
                <a:cs typeface="+mj-cs"/>
              </a:rPr>
              <a:t>Dropping the outliers	</a:t>
            </a:r>
          </a:p>
        </p:txBody>
      </p:sp>
      <p:pic>
        <p:nvPicPr>
          <p:cNvPr id="7" name="Picture 6">
            <a:extLst>
              <a:ext uri="{FF2B5EF4-FFF2-40B4-BE49-F238E27FC236}">
                <a16:creationId xmlns:a16="http://schemas.microsoft.com/office/drawing/2014/main" id="{11869184-1753-38F1-514F-1DC4CE6BA7C3}"/>
              </a:ext>
            </a:extLst>
          </p:cNvPr>
          <p:cNvPicPr>
            <a:picLocks noChangeAspect="1"/>
          </p:cNvPicPr>
          <p:nvPr/>
        </p:nvPicPr>
        <p:blipFill>
          <a:blip r:embed="rId3"/>
          <a:stretch>
            <a:fillRect/>
          </a:stretch>
        </p:blipFill>
        <p:spPr>
          <a:xfrm>
            <a:off x="142682" y="144964"/>
            <a:ext cx="6026798" cy="2864936"/>
          </a:xfrm>
          <a:prstGeom prst="rect">
            <a:avLst/>
          </a:prstGeom>
        </p:spPr>
      </p:pic>
    </p:spTree>
    <p:extLst>
      <p:ext uri="{BB962C8B-B14F-4D97-AF65-F5344CB8AC3E}">
        <p14:creationId xmlns:p14="http://schemas.microsoft.com/office/powerpoint/2010/main" val="22265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a16="http://schemas.microsoft.com/office/drawing/2014/main" id="{CBD8B1E7-EF0A-4118-A804-D7F559784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23849"/>
            <a:ext cx="6130391" cy="65341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BFD6BA36-C032-228F-FDA3-1D65311D46F5}"/>
              </a:ext>
            </a:extLst>
          </p:cNvPr>
          <p:cNvSpPr>
            <a:spLocks noGrp="1"/>
          </p:cNvSpPr>
          <p:nvPr>
            <p:ph type="title"/>
          </p:nvPr>
        </p:nvSpPr>
        <p:spPr>
          <a:xfrm>
            <a:off x="7620000" y="2299787"/>
            <a:ext cx="3810000" cy="2286000"/>
          </a:xfrm>
        </p:spPr>
        <p:txBody>
          <a:bodyPr vert="horz" lIns="91440" tIns="45720" rIns="91440" bIns="45720" rtlCol="0" anchor="b">
            <a:normAutofit/>
          </a:bodyPr>
          <a:lstStyle/>
          <a:p>
            <a:r>
              <a:rPr lang="en-US" kern="1200" dirty="0">
                <a:solidFill>
                  <a:schemeClr val="tx1"/>
                </a:solidFill>
                <a:latin typeface="+mj-lt"/>
                <a:ea typeface="+mj-ea"/>
                <a:cs typeface="+mj-cs"/>
              </a:rPr>
              <a:t>Final dataset	</a:t>
            </a:r>
          </a:p>
        </p:txBody>
      </p:sp>
      <p:pic>
        <p:nvPicPr>
          <p:cNvPr id="9" name="Picture 8">
            <a:extLst>
              <a:ext uri="{FF2B5EF4-FFF2-40B4-BE49-F238E27FC236}">
                <a16:creationId xmlns:a16="http://schemas.microsoft.com/office/drawing/2014/main" id="{B01B6E9D-717C-2E87-318A-FE0C2A919776}"/>
              </a:ext>
            </a:extLst>
          </p:cNvPr>
          <p:cNvPicPr>
            <a:picLocks noChangeAspect="1"/>
          </p:cNvPicPr>
          <p:nvPr/>
        </p:nvPicPr>
        <p:blipFill>
          <a:blip r:embed="rId2"/>
          <a:stretch>
            <a:fillRect/>
          </a:stretch>
        </p:blipFill>
        <p:spPr>
          <a:xfrm>
            <a:off x="905014" y="518379"/>
            <a:ext cx="3795294" cy="6033039"/>
          </a:xfrm>
          <a:prstGeom prst="rect">
            <a:avLst/>
          </a:prstGeom>
        </p:spPr>
      </p:pic>
    </p:spTree>
    <p:extLst>
      <p:ext uri="{BB962C8B-B14F-4D97-AF65-F5344CB8AC3E}">
        <p14:creationId xmlns:p14="http://schemas.microsoft.com/office/powerpoint/2010/main" val="295849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Freeform: Shape 103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033" name="Freeform: Shape 103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035" name="Freeform: Shape 103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7" name="Rectangle 103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39" name="Freeform: Shape 1038">
            <a:extLst>
              <a:ext uri="{FF2B5EF4-FFF2-40B4-BE49-F238E27FC236}">
                <a16:creationId xmlns:a16="http://schemas.microsoft.com/office/drawing/2014/main" id="{CBD8B1E7-EF0A-4118-A804-D7F559784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7BC5A414-FF58-44DE-69FA-44D6580906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846" y="800101"/>
            <a:ext cx="5668171" cy="4600574"/>
          </a:xfrm>
          <a:prstGeom prst="rect">
            <a:avLst/>
          </a:prstGeom>
          <a:noFill/>
          <a:extLst>
            <a:ext uri="{909E8E84-426E-40DD-AFC4-6F175D3DCCD1}">
              <a14:hiddenFill xmlns:a14="http://schemas.microsoft.com/office/drawing/2010/main">
                <a:solidFill>
                  <a:srgbClr val="FFFFFF"/>
                </a:solidFill>
              </a14:hiddenFill>
            </a:ext>
          </a:extLst>
        </p:spPr>
      </p:pic>
      <p:sp>
        <p:nvSpPr>
          <p:cNvPr id="1041" name="Freeform: Shape 104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Freeform: Shape 104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23849"/>
            <a:ext cx="6130391" cy="65341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4BB45C29-811B-10C5-7DC7-847BBA5C459D}"/>
              </a:ext>
            </a:extLst>
          </p:cNvPr>
          <p:cNvSpPr>
            <a:spLocks noGrp="1"/>
          </p:cNvSpPr>
          <p:nvPr>
            <p:ph type="title"/>
          </p:nvPr>
        </p:nvSpPr>
        <p:spPr>
          <a:xfrm>
            <a:off x="6363478" y="2762249"/>
            <a:ext cx="5713676" cy="1800420"/>
          </a:xfrm>
        </p:spPr>
        <p:txBody>
          <a:bodyPr vert="horz" lIns="91440" tIns="45720" rIns="91440" bIns="45720" rtlCol="0" anchor="b">
            <a:normAutofit/>
          </a:bodyPr>
          <a:lstStyle/>
          <a:p>
            <a:r>
              <a:rPr lang="en-US" sz="4500" kern="1200" dirty="0">
                <a:solidFill>
                  <a:schemeClr val="tx1"/>
                </a:solidFill>
                <a:latin typeface="Times New Roman" panose="02020603050405020304" pitchFamily="18" charset="0"/>
                <a:cs typeface="Times New Roman" panose="02020603050405020304" pitchFamily="18" charset="0"/>
              </a:rPr>
              <a:t>Correlation between the variables	</a:t>
            </a:r>
          </a:p>
        </p:txBody>
      </p:sp>
    </p:spTree>
    <p:extLst>
      <p:ext uri="{BB962C8B-B14F-4D97-AF65-F5344CB8AC3E}">
        <p14:creationId xmlns:p14="http://schemas.microsoft.com/office/powerpoint/2010/main" val="158306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Freeform: Shape 34">
            <a:extLst>
              <a:ext uri="{FF2B5EF4-FFF2-40B4-BE49-F238E27FC236}">
                <a16:creationId xmlns:a16="http://schemas.microsoft.com/office/drawing/2014/main" id="{CBD8B1E7-EF0A-4118-A804-D7F559784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6E2C127-CCD1-06D3-8D39-64F402C14904}"/>
              </a:ext>
            </a:extLst>
          </p:cNvPr>
          <p:cNvPicPr>
            <a:picLocks noGrp="1" noChangeAspect="1"/>
          </p:cNvPicPr>
          <p:nvPr>
            <p:ph idx="1"/>
          </p:nvPr>
        </p:nvPicPr>
        <p:blipFill>
          <a:blip r:embed="rId2"/>
          <a:stretch>
            <a:fillRect/>
          </a:stretch>
        </p:blipFill>
        <p:spPr>
          <a:xfrm>
            <a:off x="40612" y="853073"/>
            <a:ext cx="5805227" cy="4938127"/>
          </a:xfrm>
          <a:prstGeom prst="rect">
            <a:avLst/>
          </a:prstGeom>
        </p:spPr>
      </p:pic>
      <p:sp>
        <p:nvSpPr>
          <p:cNvPr id="37" name="Freeform: Shape 3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23849"/>
            <a:ext cx="6130391" cy="65341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72DE1E73-097C-3971-B13A-59E72D76AB6F}"/>
              </a:ext>
            </a:extLst>
          </p:cNvPr>
          <p:cNvSpPr>
            <a:spLocks noGrp="1"/>
          </p:cNvSpPr>
          <p:nvPr>
            <p:ph type="title"/>
          </p:nvPr>
        </p:nvSpPr>
        <p:spPr>
          <a:xfrm>
            <a:off x="7011729" y="2299787"/>
            <a:ext cx="4418271" cy="1852335"/>
          </a:xfrm>
        </p:spPr>
        <p:txBody>
          <a:bodyPr vert="horz" lIns="91440" tIns="45720" rIns="91440" bIns="45720" rtlCol="0" anchor="b">
            <a:normAutofit/>
          </a:bodyPr>
          <a:lstStyle/>
          <a:p>
            <a:r>
              <a:rPr lang="en-US" kern="1200" dirty="0">
                <a:solidFill>
                  <a:schemeClr val="tx1"/>
                </a:solidFill>
                <a:latin typeface="Times New Roman" panose="02020603050405020304" pitchFamily="18" charset="0"/>
                <a:cs typeface="Times New Roman" panose="02020603050405020304" pitchFamily="18" charset="0"/>
              </a:rPr>
              <a:t>2. Model Building</a:t>
            </a:r>
          </a:p>
        </p:txBody>
      </p:sp>
    </p:spTree>
    <p:extLst>
      <p:ext uri="{BB962C8B-B14F-4D97-AF65-F5344CB8AC3E}">
        <p14:creationId xmlns:p14="http://schemas.microsoft.com/office/powerpoint/2010/main" val="51197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a16="http://schemas.microsoft.com/office/drawing/2014/main" id="{CBD8B1E7-EF0A-4118-A804-D7F559784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09BA3A73-365D-A38E-F86D-8C1CF1C32D3A}"/>
              </a:ext>
            </a:extLst>
          </p:cNvPr>
          <p:cNvPicPr>
            <a:picLocks noGrp="1" noChangeAspect="1"/>
          </p:cNvPicPr>
          <p:nvPr>
            <p:ph idx="1"/>
          </p:nvPr>
        </p:nvPicPr>
        <p:blipFill>
          <a:blip r:embed="rId3"/>
          <a:stretch>
            <a:fillRect/>
          </a:stretch>
        </p:blipFill>
        <p:spPr>
          <a:xfrm>
            <a:off x="382217" y="688125"/>
            <a:ext cx="5271778" cy="1634251"/>
          </a:xfrm>
          <a:prstGeom prst="rect">
            <a:avLst/>
          </a:prstGeom>
        </p:spPr>
      </p:pic>
      <p:sp>
        <p:nvSpPr>
          <p:cNvPr id="20" name="Freeform: Shape 1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23849"/>
            <a:ext cx="6130391" cy="65341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5846B742-8B52-D484-1EDF-114174C44096}"/>
              </a:ext>
            </a:extLst>
          </p:cNvPr>
          <p:cNvSpPr>
            <a:spLocks noGrp="1"/>
          </p:cNvSpPr>
          <p:nvPr>
            <p:ph type="title"/>
          </p:nvPr>
        </p:nvSpPr>
        <p:spPr>
          <a:xfrm>
            <a:off x="7021496" y="3104438"/>
            <a:ext cx="5037395" cy="2262688"/>
          </a:xfrm>
        </p:spPr>
        <p:txBody>
          <a:bodyPr vert="horz" lIns="91440" tIns="45720" rIns="91440" bIns="45720" rtlCol="0" anchor="b">
            <a:noAutofit/>
          </a:bodyPr>
          <a:lstStyle/>
          <a:p>
            <a:r>
              <a:rPr lang="en-US" sz="5400" kern="1200" dirty="0">
                <a:solidFill>
                  <a:schemeClr val="tx1"/>
                </a:solidFill>
                <a:latin typeface="Times New Roman" panose="02020603050405020304" pitchFamily="18" charset="0"/>
                <a:cs typeface="Times New Roman" panose="02020603050405020304" pitchFamily="18" charset="0"/>
              </a:rPr>
              <a:t>Selecting the best parameter combinations for the final model</a:t>
            </a:r>
          </a:p>
        </p:txBody>
      </p:sp>
      <p:pic>
        <p:nvPicPr>
          <p:cNvPr id="8" name="Picture 7">
            <a:extLst>
              <a:ext uri="{FF2B5EF4-FFF2-40B4-BE49-F238E27FC236}">
                <a16:creationId xmlns:a16="http://schemas.microsoft.com/office/drawing/2014/main" id="{16C86ABA-5C8E-6789-4480-857ED7F71810}"/>
              </a:ext>
            </a:extLst>
          </p:cNvPr>
          <p:cNvPicPr>
            <a:picLocks noChangeAspect="1"/>
          </p:cNvPicPr>
          <p:nvPr/>
        </p:nvPicPr>
        <p:blipFill>
          <a:blip r:embed="rId4"/>
          <a:stretch>
            <a:fillRect/>
          </a:stretch>
        </p:blipFill>
        <p:spPr>
          <a:xfrm>
            <a:off x="382215" y="3086683"/>
            <a:ext cx="5271779" cy="1503504"/>
          </a:xfrm>
          <a:prstGeom prst="rect">
            <a:avLst/>
          </a:prstGeom>
        </p:spPr>
      </p:pic>
      <p:sp>
        <p:nvSpPr>
          <p:cNvPr id="9" name="TextBox 8">
            <a:extLst>
              <a:ext uri="{FF2B5EF4-FFF2-40B4-BE49-F238E27FC236}">
                <a16:creationId xmlns:a16="http://schemas.microsoft.com/office/drawing/2014/main" id="{7375F3DD-6BC3-CCC7-ED5A-FEF75396CB97}"/>
              </a:ext>
            </a:extLst>
          </p:cNvPr>
          <p:cNvSpPr txBox="1"/>
          <p:nvPr/>
        </p:nvSpPr>
        <p:spPr>
          <a:xfrm>
            <a:off x="448492" y="4991100"/>
            <a:ext cx="520550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 chose model 2 as the difference is  0.007, and the model complexity can be reduced.</a:t>
            </a:r>
          </a:p>
        </p:txBody>
      </p:sp>
      <p:sp>
        <p:nvSpPr>
          <p:cNvPr id="11" name="TextBox 10">
            <a:extLst>
              <a:ext uri="{FF2B5EF4-FFF2-40B4-BE49-F238E27FC236}">
                <a16:creationId xmlns:a16="http://schemas.microsoft.com/office/drawing/2014/main" id="{2A9D273B-E58D-970E-DA3F-A5F1940A86E4}"/>
              </a:ext>
            </a:extLst>
          </p:cNvPr>
          <p:cNvSpPr txBox="1"/>
          <p:nvPr/>
        </p:nvSpPr>
        <p:spPr>
          <a:xfrm flipH="1">
            <a:off x="448492" y="136341"/>
            <a:ext cx="147828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Model 1</a:t>
            </a:r>
          </a:p>
        </p:txBody>
      </p:sp>
      <p:sp>
        <p:nvSpPr>
          <p:cNvPr id="13" name="TextBox 12">
            <a:extLst>
              <a:ext uri="{FF2B5EF4-FFF2-40B4-BE49-F238E27FC236}">
                <a16:creationId xmlns:a16="http://schemas.microsoft.com/office/drawing/2014/main" id="{010ED275-3536-08E6-BCD5-147875A4BAF2}"/>
              </a:ext>
            </a:extLst>
          </p:cNvPr>
          <p:cNvSpPr txBox="1"/>
          <p:nvPr/>
        </p:nvSpPr>
        <p:spPr>
          <a:xfrm>
            <a:off x="448493" y="2550440"/>
            <a:ext cx="1551758"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Model 2</a:t>
            </a:r>
          </a:p>
        </p:txBody>
      </p:sp>
    </p:spTree>
    <p:extLst>
      <p:ext uri="{BB962C8B-B14F-4D97-AF65-F5344CB8AC3E}">
        <p14:creationId xmlns:p14="http://schemas.microsoft.com/office/powerpoint/2010/main" val="6467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9" name="Freeform: Shape 2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 name="Freeform: Shape 3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3" name="Rectangle 3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EB813B2-814A-2EE1-AF3A-97D86D0410A1}"/>
              </a:ext>
            </a:extLst>
          </p:cNvPr>
          <p:cNvSpPr>
            <a:spLocks noGrp="1"/>
          </p:cNvSpPr>
          <p:nvPr>
            <p:ph type="title"/>
          </p:nvPr>
        </p:nvSpPr>
        <p:spPr>
          <a:xfrm>
            <a:off x="95251" y="762000"/>
            <a:ext cx="3714750" cy="2819400"/>
          </a:xfrm>
        </p:spPr>
        <p:txBody>
          <a:bodyPr vert="horz" lIns="91440" tIns="45720" rIns="91440" bIns="45720" rtlCol="0" anchor="b">
            <a:normAutofit/>
          </a:bodyPr>
          <a:lstStyle/>
          <a:p>
            <a:r>
              <a:rPr lang="en-US" kern="1200" dirty="0">
                <a:solidFill>
                  <a:schemeClr val="tx1"/>
                </a:solidFill>
                <a:latin typeface="Times New Roman" panose="02020603050405020304" pitchFamily="18" charset="0"/>
                <a:cs typeface="Times New Roman" panose="02020603050405020304" pitchFamily="18" charset="0"/>
              </a:rPr>
              <a:t>3. Proposing the values for Theta</a:t>
            </a:r>
          </a:p>
        </p:txBody>
      </p:sp>
      <p:sp>
        <p:nvSpPr>
          <p:cNvPr id="35" name="Freeform: Shape 34">
            <a:extLst>
              <a:ext uri="{FF2B5EF4-FFF2-40B4-BE49-F238E27FC236}">
                <a16:creationId xmlns:a16="http://schemas.microsoft.com/office/drawing/2014/main" id="{A0B0D064-49EC-422C-B83B-1EF015462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37" name="Group 36">
            <a:extLst>
              <a:ext uri="{FF2B5EF4-FFF2-40B4-BE49-F238E27FC236}">
                <a16:creationId xmlns:a16="http://schemas.microsoft.com/office/drawing/2014/main" id="{97BD10BA-973B-4A2D-B0D3-232F303EE6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38" name="Freeform: Shape 37">
              <a:extLst>
                <a:ext uri="{FF2B5EF4-FFF2-40B4-BE49-F238E27FC236}">
                  <a16:creationId xmlns:a16="http://schemas.microsoft.com/office/drawing/2014/main" id="{687A88DB-DE70-4706-9273-203D5AD3C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39" name="Freeform: Shape 38">
              <a:extLst>
                <a:ext uri="{FF2B5EF4-FFF2-40B4-BE49-F238E27FC236}">
                  <a16:creationId xmlns:a16="http://schemas.microsoft.com/office/drawing/2014/main" id="{EA99C8FD-E836-4A5D-A41C-145B88F0E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pic>
        <p:nvPicPr>
          <p:cNvPr id="5" name="Content Placeholder 4">
            <a:extLst>
              <a:ext uri="{FF2B5EF4-FFF2-40B4-BE49-F238E27FC236}">
                <a16:creationId xmlns:a16="http://schemas.microsoft.com/office/drawing/2014/main" id="{589F1C1A-C8EA-3BB5-8402-96AED1EA90D8}"/>
              </a:ext>
            </a:extLst>
          </p:cNvPr>
          <p:cNvPicPr>
            <a:picLocks noGrp="1" noChangeAspect="1"/>
          </p:cNvPicPr>
          <p:nvPr>
            <p:ph idx="1"/>
          </p:nvPr>
        </p:nvPicPr>
        <p:blipFill>
          <a:blip r:embed="rId2"/>
          <a:stretch>
            <a:fillRect/>
          </a:stretch>
        </p:blipFill>
        <p:spPr>
          <a:xfrm>
            <a:off x="4196947" y="352424"/>
            <a:ext cx="2536035" cy="5342234"/>
          </a:xfrm>
          <a:prstGeom prst="rect">
            <a:avLst/>
          </a:prstGeom>
        </p:spPr>
      </p:pic>
      <p:pic>
        <p:nvPicPr>
          <p:cNvPr id="7" name="Picture 6">
            <a:extLst>
              <a:ext uri="{FF2B5EF4-FFF2-40B4-BE49-F238E27FC236}">
                <a16:creationId xmlns:a16="http://schemas.microsoft.com/office/drawing/2014/main" id="{04EAA693-2F29-A3BA-2153-80FF53BB8925}"/>
              </a:ext>
            </a:extLst>
          </p:cNvPr>
          <p:cNvPicPr>
            <a:picLocks noChangeAspect="1"/>
          </p:cNvPicPr>
          <p:nvPr/>
        </p:nvPicPr>
        <p:blipFill>
          <a:blip r:embed="rId3"/>
          <a:stretch>
            <a:fillRect/>
          </a:stretch>
        </p:blipFill>
        <p:spPr>
          <a:xfrm>
            <a:off x="6980557" y="862767"/>
            <a:ext cx="4963868" cy="3698081"/>
          </a:xfrm>
          <a:prstGeom prst="rect">
            <a:avLst/>
          </a:prstGeom>
        </p:spPr>
      </p:pic>
      <p:sp>
        <p:nvSpPr>
          <p:cNvPr id="8" name="TextBox 7">
            <a:extLst>
              <a:ext uri="{FF2B5EF4-FFF2-40B4-BE49-F238E27FC236}">
                <a16:creationId xmlns:a16="http://schemas.microsoft.com/office/drawing/2014/main" id="{2C2784C4-F994-3EB7-74B5-EE170A17057F}"/>
              </a:ext>
            </a:extLst>
          </p:cNvPr>
          <p:cNvSpPr txBox="1"/>
          <p:nvPr/>
        </p:nvSpPr>
        <p:spPr>
          <a:xfrm>
            <a:off x="7087395" y="4989907"/>
            <a:ext cx="4857030" cy="2031325"/>
          </a:xfrm>
          <a:prstGeom prst="rect">
            <a:avLst/>
          </a:prstGeom>
          <a:noFill/>
        </p:spPr>
        <p:txBody>
          <a:bodyPr wrap="square" rtlCol="0">
            <a:spAutoFit/>
          </a:bodyPr>
          <a:lstStyle/>
          <a:p>
            <a:pPr rtl="0"/>
            <a:r>
              <a:rPr lang="en-US" dirty="0">
                <a:latin typeface="Times New Roman" panose="02020603050405020304" pitchFamily="18" charset="0"/>
                <a:cs typeface="Times New Roman" panose="02020603050405020304" pitchFamily="18" charset="0"/>
              </a:rPr>
              <a:t>It can be observed as the Theta values increase the time spent values also increase. </a:t>
            </a:r>
          </a:p>
          <a:p>
            <a:pPr rtl="0"/>
            <a:endParaRPr lang="en-US" dirty="0">
              <a:effectLst/>
              <a:latin typeface="Times New Roman" panose="02020603050405020304" pitchFamily="18" charset="0"/>
              <a:cs typeface="Times New Roman" panose="02020603050405020304" pitchFamily="18" charset="0"/>
            </a:endParaRPr>
          </a:p>
          <a:p>
            <a:pPr rtl="0"/>
            <a:r>
              <a:rPr lang="en-US" dirty="0">
                <a:effectLst/>
                <a:latin typeface="Times New Roman" panose="02020603050405020304" pitchFamily="18" charset="0"/>
                <a:cs typeface="Times New Roman" panose="02020603050405020304" pitchFamily="18" charset="0"/>
              </a:rPr>
              <a:t>I propose 0.786985, 0.864042, 0.877291, and 0.945683 values for theta.</a:t>
            </a:r>
          </a:p>
          <a:p>
            <a:br>
              <a:rPr lang="en-US" b="0"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43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5" name="Rectangle 2094">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7" name="Freeform: Shape 2096">
            <a:extLst>
              <a:ext uri="{FF2B5EF4-FFF2-40B4-BE49-F238E27FC236}">
                <a16:creationId xmlns:a16="http://schemas.microsoft.com/office/drawing/2014/main" id="{CD3367DB-2B8E-481D-9387-1B6C9ED8B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2050" name="Picture 2">
            <a:extLst>
              <a:ext uri="{FF2B5EF4-FFF2-40B4-BE49-F238E27FC236}">
                <a16:creationId xmlns:a16="http://schemas.microsoft.com/office/drawing/2014/main" id="{0E23B31E-E2D8-0400-3C58-2EC923A39D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98958" y="1992839"/>
            <a:ext cx="4202042" cy="2689307"/>
          </a:xfrm>
          <a:prstGeom prst="rect">
            <a:avLst/>
          </a:prstGeom>
          <a:noFill/>
          <a:extLst>
            <a:ext uri="{909E8E84-426E-40DD-AFC4-6F175D3DCCD1}">
              <a14:hiddenFill xmlns:a14="http://schemas.microsoft.com/office/drawing/2010/main">
                <a:solidFill>
                  <a:srgbClr val="FFFFFF"/>
                </a:solidFill>
              </a14:hiddenFill>
            </a:ext>
          </a:extLst>
        </p:spPr>
      </p:pic>
      <p:grpSp>
        <p:nvGrpSpPr>
          <p:cNvPr id="2099" name="Group 2098">
            <a:extLst>
              <a:ext uri="{FF2B5EF4-FFF2-40B4-BE49-F238E27FC236}">
                <a16:creationId xmlns:a16="http://schemas.microsoft.com/office/drawing/2014/main" id="{D6E2F662-3951-4E85-A10D-1150ACD4ED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2100" name="Freeform: Shape 2099">
              <a:extLst>
                <a:ext uri="{FF2B5EF4-FFF2-40B4-BE49-F238E27FC236}">
                  <a16:creationId xmlns:a16="http://schemas.microsoft.com/office/drawing/2014/main" id="{31493EDC-CA29-483B-8DA4-7F34E66D3B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101" name="Freeform: Shape 2100">
              <a:extLst>
                <a:ext uri="{FF2B5EF4-FFF2-40B4-BE49-F238E27FC236}">
                  <a16:creationId xmlns:a16="http://schemas.microsoft.com/office/drawing/2014/main" id="{FA62272F-C3D9-4F86-8904-A514A6C44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2" name="Title 1">
            <a:extLst>
              <a:ext uri="{FF2B5EF4-FFF2-40B4-BE49-F238E27FC236}">
                <a16:creationId xmlns:a16="http://schemas.microsoft.com/office/drawing/2014/main" id="{D4540E4F-82BA-B93E-2AC3-14A5A57F729B}"/>
              </a:ext>
            </a:extLst>
          </p:cNvPr>
          <p:cNvSpPr>
            <a:spLocks noGrp="1"/>
          </p:cNvSpPr>
          <p:nvPr>
            <p:ph type="title"/>
          </p:nvPr>
        </p:nvSpPr>
        <p:spPr>
          <a:xfrm>
            <a:off x="220133" y="149291"/>
            <a:ext cx="6843139" cy="1408922"/>
          </a:xfrm>
        </p:spPr>
        <p:txBody>
          <a:bodyPr vert="horz" lIns="91440" tIns="45720" rIns="91440" bIns="45720" rtlCol="0" anchor="t">
            <a:normAutofit/>
          </a:bodyPr>
          <a:lstStyle/>
          <a:p>
            <a:r>
              <a:rPr lang="en-US" sz="3200" dirty="0">
                <a:latin typeface="Times New Roman" panose="02020603050405020304" pitchFamily="18" charset="0"/>
                <a:cs typeface="Times New Roman" panose="02020603050405020304" pitchFamily="18" charset="0"/>
              </a:rPr>
              <a:t>4. Experimental or observational</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Theta vs rest plots</a:t>
            </a:r>
          </a:p>
        </p:txBody>
      </p:sp>
      <p:pic>
        <p:nvPicPr>
          <p:cNvPr id="2054" name="Picture 6">
            <a:extLst>
              <a:ext uri="{FF2B5EF4-FFF2-40B4-BE49-F238E27FC236}">
                <a16:creationId xmlns:a16="http://schemas.microsoft.com/office/drawing/2014/main" id="{787D1298-AD4F-45DA-39C6-F7E58A88D6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1865" y="998320"/>
            <a:ext cx="3268131" cy="20916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A255537-4BEF-295D-7997-D554B286BC2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61865" y="3801321"/>
            <a:ext cx="3268136" cy="2091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8E63698F-2348-6685-FB44-BC8E61FC0689}"/>
              </a:ext>
            </a:extLst>
          </p:cNvPr>
          <p:cNvSpPr>
            <a:spLocks noChangeArrowheads="1"/>
          </p:cNvSpPr>
          <p:nvPr/>
        </p:nvSpPr>
        <p:spPr bwMode="auto">
          <a:xfrm>
            <a:off x="201660" y="1490024"/>
            <a:ext cx="3435446" cy="40336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115000"/>
              </a:lnSpc>
              <a:spcBef>
                <a:spcPct val="0"/>
              </a:spcBef>
              <a:spcAft>
                <a:spcPts val="600"/>
              </a:spcAft>
              <a:buClrTx/>
              <a:buSzTx/>
              <a:tabLst/>
            </a:pPr>
            <a:r>
              <a:rPr kumimoji="0" lang="en-US" altLang="en-US" sz="2000" b="0" i="0" u="none" strike="noStrike" cap="none" normalizeH="0" baseline="0" dirty="0">
                <a:ln>
                  <a:noFill/>
                </a:ln>
                <a:solidFill>
                  <a:schemeClr val="tx1">
                    <a:alpha val="70000"/>
                  </a:schemeClr>
                </a:solidFill>
                <a:effectLst/>
                <a:latin typeface="Times New Roman" panose="02020603050405020304" pitchFamily="18" charset="0"/>
                <a:cs typeface="Times New Roman" panose="02020603050405020304" pitchFamily="18" charset="0"/>
              </a:rPr>
              <a:t>The problem statement is observational as the startup is trying to find out how the values of theta, aux1, and aux2 are affecting the customer’s time spent on the videos. To qualify it as the experimental dataset, we must propose new data, use experimental methods, and find if the results are replicable.</a:t>
            </a:r>
          </a:p>
        </p:txBody>
      </p:sp>
    </p:spTree>
    <p:extLst>
      <p:ext uri="{BB962C8B-B14F-4D97-AF65-F5344CB8AC3E}">
        <p14:creationId xmlns:p14="http://schemas.microsoft.com/office/powerpoint/2010/main" val="144675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9C3CE-31A6-755E-10AD-F4FB2658F600}"/>
              </a:ext>
            </a:extLst>
          </p:cNvPr>
          <p:cNvSpPr>
            <a:spLocks noGrp="1"/>
          </p:cNvSpPr>
          <p:nvPr>
            <p:ph idx="1"/>
          </p:nvPr>
        </p:nvSpPr>
        <p:spPr>
          <a:xfrm>
            <a:off x="1555102" y="2393302"/>
            <a:ext cx="9427029" cy="2071395"/>
          </a:xfrm>
        </p:spPr>
        <p:txBody>
          <a:bodyPr>
            <a:noAutofit/>
          </a:bodyPr>
          <a:lstStyle/>
          <a:p>
            <a:pPr marL="0" indent="0" algn="ctr">
              <a:buNone/>
            </a:pPr>
            <a:r>
              <a:rPr lang="en-US" sz="7200" b="1" dirty="0">
                <a:solidFill>
                  <a:srgbClr val="FFFF00">
                    <a:alpha val="70000"/>
                  </a:srgbClr>
                </a:solidFill>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3743800897"/>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1201</TotalTime>
  <Words>206</Words>
  <Application>Microsoft Office PowerPoint</Application>
  <PresentationFormat>Widescreen</PresentationFormat>
  <Paragraphs>21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Avenir Next LT Pro Light</vt:lpstr>
      <vt:lpstr>Calibri</vt:lpstr>
      <vt:lpstr>Sitka Subheading</vt:lpstr>
      <vt:lpstr>Times New Roman</vt:lpstr>
      <vt:lpstr>PebbleVTI</vt:lpstr>
      <vt:lpstr>Predictive Models - Midterm Project</vt:lpstr>
      <vt:lpstr>Part1: Prepare the data  Dropping the outliers </vt:lpstr>
      <vt:lpstr>Final dataset </vt:lpstr>
      <vt:lpstr>Correlation between the variables </vt:lpstr>
      <vt:lpstr>2. Model Building</vt:lpstr>
      <vt:lpstr>Selecting the best parameter combinations for the final model</vt:lpstr>
      <vt:lpstr>3. Proposing the values for Theta</vt:lpstr>
      <vt:lpstr>4. Experimental or observational Theta vs rest plots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Models - Midterm Project</dc:title>
  <dc:creator>Alimurtaza Husain Kothawala</dc:creator>
  <cp:lastModifiedBy>Alimurtaza Husain Kothawala</cp:lastModifiedBy>
  <cp:revision>2</cp:revision>
  <dcterms:created xsi:type="dcterms:W3CDTF">2023-03-02T02:57:03Z</dcterms:created>
  <dcterms:modified xsi:type="dcterms:W3CDTF">2023-03-02T22:58:26Z</dcterms:modified>
</cp:coreProperties>
</file>