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5" r:id="rId4"/>
    <p:sldId id="258" r:id="rId5"/>
    <p:sldId id="260" r:id="rId6"/>
    <p:sldId id="266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September 28,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8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September 28,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4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September 28,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September 28,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1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September 28,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3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September 28,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4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September 28,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5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September 28,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8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September 28,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4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September 28,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September 28,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5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September 28,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20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ojofeelings.wordpress.com/2011/12/14/turning-2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566907AD-466D-452C-AB75-0106CB26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9AA3C9-01B9-4096-8BC9-60F493F1A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E4283-AEB9-4029-9B94-3DE120F71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1180730"/>
            <a:ext cx="5015638" cy="1637874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 Black" panose="020B0A04020102020204" pitchFamily="34" charset="0"/>
              </a:rPr>
              <a:t>Diabetic Retinopathy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9DC6F-4B12-4241-82EF-F32D42074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310" y="2969903"/>
            <a:ext cx="3514287" cy="2037103"/>
          </a:xfrm>
        </p:spPr>
        <p:txBody>
          <a:bodyPr anchor="b">
            <a:normAutofit fontScale="25000" lnSpcReduction="20000"/>
          </a:bodyPr>
          <a:lstStyle/>
          <a:p>
            <a:endParaRPr lang="en-IN" sz="8000" dirty="0">
              <a:latin typeface="Arial Rounded MT Bold" panose="020F0704030504030204" pitchFamily="34" charset="0"/>
            </a:endParaRPr>
          </a:p>
          <a:p>
            <a:pPr algn="l"/>
            <a:r>
              <a:rPr lang="en-IN" sz="8000" dirty="0">
                <a:latin typeface="Arial Rounded MT Bold" panose="020F0704030504030204" pitchFamily="34" charset="0"/>
              </a:rPr>
              <a:t>Team members</a:t>
            </a:r>
          </a:p>
          <a:p>
            <a:pPr algn="l"/>
            <a:r>
              <a:rPr lang="en-IN" sz="5500" dirty="0" err="1">
                <a:latin typeface="Arial Rounded MT Bold" panose="020F0704030504030204" pitchFamily="34" charset="0"/>
              </a:rPr>
              <a:t>K.Rahul</a:t>
            </a:r>
            <a:r>
              <a:rPr lang="en-IN" sz="5500" dirty="0">
                <a:latin typeface="Arial Rounded MT Bold" panose="020F0704030504030204" pitchFamily="34" charset="0"/>
              </a:rPr>
              <a:t> </a:t>
            </a:r>
            <a:r>
              <a:rPr lang="en-IN" sz="5500" dirty="0" err="1">
                <a:latin typeface="Arial Rounded MT Bold" panose="020F0704030504030204" pitchFamily="34" charset="0"/>
              </a:rPr>
              <a:t>kumar</a:t>
            </a:r>
            <a:endParaRPr lang="en-IN" sz="5500" dirty="0">
              <a:latin typeface="Arial Rounded MT Bold" panose="020F0704030504030204" pitchFamily="34" charset="0"/>
            </a:endParaRPr>
          </a:p>
          <a:p>
            <a:pPr algn="just"/>
            <a:r>
              <a:rPr lang="en-IN" sz="5500" dirty="0">
                <a:latin typeface="Arial Rounded MT Bold" panose="020F0704030504030204" pitchFamily="34" charset="0"/>
              </a:rPr>
              <a:t>Haider </a:t>
            </a:r>
            <a:r>
              <a:rPr lang="en-IN" sz="5500" dirty="0" err="1">
                <a:latin typeface="Arial Rounded MT Bold" panose="020F0704030504030204" pitchFamily="34" charset="0"/>
              </a:rPr>
              <a:t>ali</a:t>
            </a:r>
            <a:endParaRPr lang="en-IN" sz="5500" dirty="0">
              <a:latin typeface="Arial Rounded MT Bold" panose="020F0704030504030204" pitchFamily="34" charset="0"/>
            </a:endParaRPr>
          </a:p>
          <a:p>
            <a:pPr algn="l"/>
            <a:r>
              <a:rPr lang="en-IN" sz="5500" dirty="0">
                <a:latin typeface="Arial Rounded MT Bold" panose="020F0704030504030204" pitchFamily="34" charset="0"/>
              </a:rPr>
              <a:t>Sai Rama Krishna</a:t>
            </a:r>
          </a:p>
          <a:p>
            <a:pPr algn="l"/>
            <a:r>
              <a:rPr lang="en-IN" sz="5500" dirty="0">
                <a:latin typeface="Arial Rounded MT Bold" panose="020F0704030504030204" pitchFamily="34" charset="0"/>
              </a:rPr>
              <a:t>Venkat </a:t>
            </a:r>
            <a:r>
              <a:rPr lang="en-IN" sz="5500" dirty="0" err="1">
                <a:latin typeface="Arial Rounded MT Bold" panose="020F0704030504030204" pitchFamily="34" charset="0"/>
              </a:rPr>
              <a:t>korada</a:t>
            </a:r>
            <a:endParaRPr lang="en-IN" sz="5500" dirty="0">
              <a:latin typeface="Arial Rounded MT Bold" panose="020F0704030504030204" pitchFamily="34" charset="0"/>
            </a:endParaRP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21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BB6528C-1FBC-4B7A-9D32-D933B335F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49" r="-2" b="7966"/>
          <a:stretch/>
        </p:blipFill>
        <p:spPr>
          <a:xfrm>
            <a:off x="6288276" y="10"/>
            <a:ext cx="5903725" cy="3427190"/>
          </a:xfrm>
          <a:custGeom>
            <a:avLst/>
            <a:gdLst/>
            <a:ahLst/>
            <a:cxnLst/>
            <a:rect l="l" t="t" r="r" b="b"/>
            <a:pathLst>
              <a:path w="5903725" h="3427200">
                <a:moveTo>
                  <a:pt x="17547" y="0"/>
                </a:moveTo>
                <a:lnTo>
                  <a:pt x="5903725" y="0"/>
                </a:lnTo>
                <a:lnTo>
                  <a:pt x="5903725" y="3427200"/>
                </a:lnTo>
                <a:lnTo>
                  <a:pt x="41642" y="3427200"/>
                </a:lnTo>
                <a:lnTo>
                  <a:pt x="34002" y="3033799"/>
                </a:lnTo>
                <a:cubicBezTo>
                  <a:pt x="8141" y="1703374"/>
                  <a:pt x="-15687" y="415221"/>
                  <a:pt x="13203" y="42009"/>
                </a:cubicBezTo>
                <a:close/>
              </a:path>
            </a:pathLst>
          </a:cu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6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7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8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43A5795-BB1E-4349-804B-804106878F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33" r="1" b="23043"/>
          <a:stretch/>
        </p:blipFill>
        <p:spPr>
          <a:xfrm>
            <a:off x="6329918" y="3427200"/>
            <a:ext cx="5862082" cy="3430800"/>
          </a:xfrm>
          <a:custGeom>
            <a:avLst/>
            <a:gdLst/>
            <a:ahLst/>
            <a:cxnLst/>
            <a:rect l="l" t="t" r="r" b="b"/>
            <a:pathLst>
              <a:path w="5862082" h="3430800">
                <a:moveTo>
                  <a:pt x="0" y="0"/>
                </a:moveTo>
                <a:lnTo>
                  <a:pt x="5862082" y="0"/>
                </a:lnTo>
                <a:lnTo>
                  <a:pt x="5862082" y="3430800"/>
                </a:lnTo>
                <a:lnTo>
                  <a:pt x="15574" y="3430800"/>
                </a:lnTo>
                <a:lnTo>
                  <a:pt x="15542" y="3272467"/>
                </a:lnTo>
                <a:cubicBezTo>
                  <a:pt x="16280" y="3099651"/>
                  <a:pt x="19396" y="2957011"/>
                  <a:pt x="25362" y="2852016"/>
                </a:cubicBezTo>
                <a:cubicBezTo>
                  <a:pt x="43523" y="2377506"/>
                  <a:pt x="24435" y="1267222"/>
                  <a:pt x="2054" y="10578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8948786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31DC-E5B8-4E44-B8B0-3DEC34DE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Diabetic retinopathy: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52D35-783C-4396-AB19-DC0AAD0EF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13896"/>
            <a:ext cx="10728325" cy="4455080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Diabetic retinopathy is a diabetes complication that affects eyes.</a:t>
            </a:r>
          </a:p>
          <a:p>
            <a:r>
              <a:rPr lang="en-IN" dirty="0"/>
              <a:t>It may cause no symptoms or only mild vision problems.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You might not have symptoms in the early stages of diabetic retinopathy. As the condition progresses, diabetic retinopathy .</a:t>
            </a:r>
          </a:p>
          <a:p>
            <a:pPr marL="0" indent="0" algn="l">
              <a:buNone/>
            </a:pPr>
            <a:r>
              <a:rPr lang="en-US" sz="7000" b="0" i="0" dirty="0">
                <a:solidFill>
                  <a:srgbClr val="FFFFFF"/>
                </a:solidFill>
                <a:effectLst/>
                <a:latin typeface="+mj-lt"/>
              </a:rPr>
              <a:t>symptoms may include</a:t>
            </a:r>
            <a:r>
              <a:rPr lang="en-US" sz="7000" b="0" i="0" dirty="0">
                <a:effectLst/>
                <a:latin typeface="Inter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Spots or dark strings floating in your vision (floaters)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Blurred vision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Fluctuating vision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Impaired color vision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Dark or empty areas in your vision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Vision loss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Diabetic retinopathy usually affects both eyes.</a:t>
            </a:r>
          </a:p>
        </p:txBody>
      </p:sp>
    </p:spTree>
    <p:extLst>
      <p:ext uri="{BB962C8B-B14F-4D97-AF65-F5344CB8AC3E}">
        <p14:creationId xmlns:p14="http://schemas.microsoft.com/office/powerpoint/2010/main" val="241997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FF589-9A1C-49F1-95E6-68E44E31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AD7616-D42D-4C42-A743-F42C9DB78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065" y="1286580"/>
            <a:ext cx="9432036" cy="428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1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3251-6BCE-435C-AFC2-939A644D9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551"/>
          </a:xfrm>
        </p:spPr>
        <p:txBody>
          <a:bodyPr/>
          <a:lstStyle/>
          <a:p>
            <a:r>
              <a:rPr lang="en-IN" dirty="0"/>
              <a:t> About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3E854-8BB6-478C-A6E2-15A108448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251752"/>
            <a:ext cx="10728325" cy="4517224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 original data set is about 80gb of high resolution images but we have used its resized version which are about 433mb total</a:t>
            </a:r>
          </a:p>
          <a:p>
            <a:r>
              <a:rPr lang="en-IN" dirty="0"/>
              <a:t>this images consist of gaussian filtered retina scan images to detect diabetic  retinopathy</a:t>
            </a:r>
          </a:p>
          <a:p>
            <a:r>
              <a:rPr lang="en-IN" dirty="0"/>
              <a:t>These images are resized into 224*224 pixel so they can be used directly in pre-trained model .</a:t>
            </a:r>
          </a:p>
          <a:p>
            <a:r>
              <a:rPr lang="en-IN" dirty="0"/>
              <a:t>Also contains an export.pk1 file which is trained dataset using </a:t>
            </a:r>
            <a:r>
              <a:rPr lang="en-IN" dirty="0" err="1"/>
              <a:t>fastAI</a:t>
            </a:r>
            <a:r>
              <a:rPr lang="en-IN" dirty="0"/>
              <a:t> library</a:t>
            </a:r>
          </a:p>
          <a:p>
            <a:r>
              <a:rPr lang="en-IN" dirty="0"/>
              <a:t>You find 5 directories with respective images:</a:t>
            </a:r>
          </a:p>
          <a:p>
            <a:pPr lvl="4"/>
            <a:r>
              <a:rPr lang="en-IN" dirty="0"/>
              <a:t>0-NO_DR</a:t>
            </a:r>
          </a:p>
          <a:p>
            <a:pPr lvl="4"/>
            <a:r>
              <a:rPr lang="en-IN" dirty="0"/>
              <a:t>1- MILD</a:t>
            </a:r>
          </a:p>
          <a:p>
            <a:pPr lvl="4"/>
            <a:r>
              <a:rPr lang="en-IN" dirty="0"/>
              <a:t>2-MODERATE</a:t>
            </a:r>
          </a:p>
          <a:p>
            <a:pPr lvl="4"/>
            <a:r>
              <a:rPr lang="en-IN" dirty="0"/>
              <a:t>3-SEVERE</a:t>
            </a:r>
          </a:p>
          <a:p>
            <a:pPr lvl="4"/>
            <a:r>
              <a:rPr lang="en-IN" dirty="0"/>
              <a:t>4-PROLIFERATE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A6E10-6AD6-4CD4-AE79-405D472BE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904" y="3635376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2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5F62-40D1-4F97-BF06-AD2D52C8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train.csv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20341-27F4-47A2-A75D-8D7A09C43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127464"/>
            <a:ext cx="10728325" cy="4641511"/>
          </a:xfrm>
        </p:spPr>
        <p:txBody>
          <a:bodyPr>
            <a:normAutofit/>
          </a:bodyPr>
          <a:lstStyle/>
          <a:p>
            <a:r>
              <a:rPr lang="en-IN" dirty="0"/>
              <a:t>It contains the level of diabetic retinopathy ranging from 0 to 4 with the id values  corresponding to the images in the </a:t>
            </a:r>
            <a:r>
              <a:rPr lang="en-IN" dirty="0" err="1"/>
              <a:t>gaussian_filterd_images</a:t>
            </a:r>
            <a:r>
              <a:rPr lang="en-IN" dirty="0"/>
              <a:t> directory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pictures shows the columns of file. There are 3662 unique values and the above is the bar diagram shows the distribution of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5F4842-2D20-4397-8EC4-723406F42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975" y="2033424"/>
            <a:ext cx="4560025" cy="278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2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4195-1AEF-4B2E-A949-ADA54CF2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  First we used normal CNN model with “</a:t>
            </a:r>
            <a:r>
              <a:rPr lang="en-US" sz="1900" dirty="0" err="1">
                <a:latin typeface="+mn-lt"/>
              </a:rPr>
              <a:t>softmax</a:t>
            </a:r>
            <a:r>
              <a:rPr lang="en-US" sz="1900" dirty="0">
                <a:latin typeface="+mn-lt"/>
              </a:rPr>
              <a:t>” activation function.</a:t>
            </a:r>
            <a:br>
              <a:rPr lang="en-US" sz="1900" dirty="0">
                <a:latin typeface="+mn-lt"/>
              </a:rPr>
            </a:br>
            <a:br>
              <a:rPr lang="en-US" sz="1900" dirty="0">
                <a:latin typeface="+mn-lt"/>
              </a:rPr>
            </a:br>
            <a:r>
              <a:rPr lang="en-US" sz="1900" dirty="0">
                <a:latin typeface="+mn-lt"/>
              </a:rPr>
              <a:t> Which gave the accuracy of  around 70%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422BE8-B366-412C-87AE-73736B8FA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535" y="1784213"/>
            <a:ext cx="8416030" cy="461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2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D5F7052-1F7F-419C-BCEB-79608E75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Efficient Net:</a:t>
            </a:r>
            <a:br>
              <a:rPr lang="en-IN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512DCF-EE0D-4D05-95F0-8F60C005C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278384"/>
            <a:ext cx="10728325" cy="4490592"/>
          </a:xfrm>
        </p:spPr>
        <p:txBody>
          <a:bodyPr/>
          <a:lstStyle/>
          <a:p>
            <a:r>
              <a:rPr lang="en-IN" dirty="0"/>
              <a:t>Efficient net adds a boost to normal CNN model </a:t>
            </a:r>
            <a:r>
              <a:rPr lang="en-IN" dirty="0" err="1"/>
              <a:t>upto</a:t>
            </a:r>
            <a:r>
              <a:rPr lang="en-IN" dirty="0"/>
              <a:t> 10-15% accuracy.</a:t>
            </a:r>
          </a:p>
          <a:p>
            <a:r>
              <a:rPr lang="en-IN" dirty="0"/>
              <a:t>This is major improvement </a:t>
            </a:r>
            <a:r>
              <a:rPr lang="en-IN" dirty="0" err="1"/>
              <a:t>upto</a:t>
            </a:r>
            <a:r>
              <a:rPr lang="en-IN" dirty="0"/>
              <a:t>  6% while on the order of 5-10x more efficient than most current CNN’s.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9AE9F4-A7A1-4639-8F36-52B40164A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316" y="2831977"/>
            <a:ext cx="5365891" cy="282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1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121B-2D6B-484E-B15A-39A43831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0493406" y="2096528"/>
            <a:ext cx="954916" cy="10284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413CF94-BA18-45AC-979A-BF4EBA00A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636" y="558591"/>
            <a:ext cx="7821226" cy="6053763"/>
          </a:xfrm>
        </p:spPr>
      </p:pic>
    </p:spTree>
    <p:extLst>
      <p:ext uri="{BB962C8B-B14F-4D97-AF65-F5344CB8AC3E}">
        <p14:creationId xmlns:p14="http://schemas.microsoft.com/office/powerpoint/2010/main" val="227311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BEC1C0-5F16-41DE-9DAC-F502704FD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46128" y="1093048"/>
            <a:ext cx="5101731" cy="487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68377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305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Arial Rounded MT Bold</vt:lpstr>
      <vt:lpstr>Inter</vt:lpstr>
      <vt:lpstr>Sagona Book</vt:lpstr>
      <vt:lpstr>The Hand Extrablack</vt:lpstr>
      <vt:lpstr>BlobVTI</vt:lpstr>
      <vt:lpstr>Diabetic Retinopathy</vt:lpstr>
      <vt:lpstr>Diabetic retinopathy:</vt:lpstr>
      <vt:lpstr>PowerPoint Presentation</vt:lpstr>
      <vt:lpstr> About Data set</vt:lpstr>
      <vt:lpstr>train.csv</vt:lpstr>
      <vt:lpstr>  First we used normal CNN model with “softmax” activation function.   Which gave the accuracy of  around 70%</vt:lpstr>
      <vt:lpstr>Efficient Net: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Diabetic Retinopathy</dc:title>
  <dc:creator>sai rama krishna gangavarapu</dc:creator>
  <cp:lastModifiedBy>Jeevan Sai Santosh Korada</cp:lastModifiedBy>
  <cp:revision>21</cp:revision>
  <dcterms:created xsi:type="dcterms:W3CDTF">2020-09-24T02:15:38Z</dcterms:created>
  <dcterms:modified xsi:type="dcterms:W3CDTF">2020-09-28T13:02:37Z</dcterms:modified>
</cp:coreProperties>
</file>