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7" r:id="rId6"/>
    <p:sldId id="261" r:id="rId7"/>
    <p:sldId id="262" r:id="rId8"/>
    <p:sldId id="263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B9C0C-2FBF-4746-A805-A1668E7DDFA5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AC2EC-D3EB-46C2-B979-85A1746B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5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894-A6A1-CB7C-F8BD-FBC1A97EF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36863-4765-629D-789F-A52138E9C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4695-41EC-0AF9-B894-B916C9AC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D385-77F7-4718-8113-84DAF504597E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833CA-9520-3FFB-9DFB-9B4422E0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AC07-B510-AF50-54ED-D9F29232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C656-D8DC-428E-6050-A5747029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A5F01-F82E-F476-6488-B6C694FDD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8E2B9-BDFC-9416-9585-4D34E889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CF68-CBD1-442B-B102-4D5C97990FF2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36D32-1920-8388-EAD5-253491A2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7B686-DAC1-EC1E-6883-2B21C19C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09097-42B1-6C31-EB17-756415848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64001-7629-D18E-F3A1-99E08CF35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E7E7-DE81-99AE-2B76-57C82D77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9935-798A-4C4D-9A7B-39BE2F61B22E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407AF-1B34-3678-260B-D8165750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663E2-E8FB-39CA-B2A5-9C0AB105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1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C959-6079-92D1-A5BA-10E6D459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880CF-CE36-9693-6E9A-988CEB79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2608-E37A-71FE-AE31-51E90BC9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360B-3B4F-47C8-9593-21A66A53DDEF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1AF73-30AD-EB3A-2E4D-1C620A12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0949A-F2E8-4556-A51C-500EE4A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C6C0-4F81-245D-D72D-9C527C50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50F7E-8EDB-3C03-5456-7C42F1E74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0158F-EEC5-E48E-53AD-A888DD60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BC70-E8C9-4DAF-BC70-C1FD5C3ECF7B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FFC3-5FCA-5E5B-1DDC-2AA56087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94E09-A123-67D5-EDF5-436631D1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31BF-3F9B-E05D-81AF-4C3B9C3A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3BCD-268B-16E9-F534-A9E7507C2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44F7D-1A86-F796-2876-86AB8DC9B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6A8F9-2341-02C6-BA1F-F81FB05B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78B1-EF63-4169-AC9A-7343452C5FFF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E14D9-24B7-F576-C7D7-F07442B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F34DD-1E59-212D-1987-F757C4AF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7591-9B29-568B-41AC-CFEF1132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2E94B-9239-3F50-C9B3-3016B6CC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518E4-D470-D44D-2900-6AC06F168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99F00-7C85-8A1B-9B68-9312ADA01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1C085-6EFB-63A2-19B8-021D573DC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03D3D-2E78-98F8-0348-ED947B17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05FB-092A-49EA-B90E-6C90F8C2DE34}" type="datetime1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EC111-E449-C564-B6FA-8EACD01E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879A0-C19B-D90D-9AF4-8BD0C644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6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7AC6-B725-65C3-ABB9-0E22A7B3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847BD-12FC-FBE8-C431-30A82D21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DF0C-F86B-4CA7-8078-A174A6635E9E}" type="datetime1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43A63-A451-7D3B-A714-3B1C6B51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1A1F4-F9F5-21B2-915A-EDDCEE1C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5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48960-49A5-3B3C-FE6C-7A27C903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D9D-AE5E-47DB-B976-C9FAC4969DC2}" type="datetime1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F4B80-CB6D-9E12-0DC5-A4A2B364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CC17F-CBA0-D36D-44EC-472AB83B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2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28C2-C374-4ABD-CBD0-4FE037FA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BE0D-58D4-847D-DEB2-2DC8C9C4C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67AC8-BBDE-4E55-7146-E1ED0D8A5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94C48-D14A-3CAA-50D6-B85B0084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46E9-65D4-44B0-AEF8-F66F65BE94F8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CE8C1-6E09-12C8-9E0F-27E7CB59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137A-596A-FB76-04B7-137E375E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51AC-9F0D-1229-3736-360AED2D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FC8ED-41E8-7C77-D953-629CE3CD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59763-E4C3-1395-15C7-068EFEA10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93455-BDC2-4DB8-8410-B5F62A91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DA0C-2214-43AB-B2C8-3607CEA28926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6B9F5-020F-DA9B-A726-EB081FD1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622A8-37AE-524B-0A13-076BBBAA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5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71860-AF70-72CB-37CD-9A01F31C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7AC36-0D72-2151-4F30-FE8D3C87A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9FB04-219E-93D9-6F99-633A95BEE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B921A-8C9E-41E0-939F-1609ADEC0319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8AFE2-E69D-B83C-6367-883D76265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D1592-87B0-719B-454E-7BB73D1EF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91F45-9F10-416D-A95C-57871E33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5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CEE1E-D68A-5F43-3644-501ED7C5A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Flood area segmentation 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05326-0629-C573-3D7A-71392714C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Haider Ali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62C23-F24D-D370-0B64-14876646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791F45-9F10-416D-A95C-57871E33206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9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C7CA-C5EE-BEA1-05A9-F09B4785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62D21-25C9-39AE-971F-E12A7BA2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UNet</a:t>
            </a:r>
            <a:r>
              <a:rPr lang="en-US" dirty="0"/>
              <a:t> results are very close to the ResNext50UNet and DeepLabV3+.</a:t>
            </a:r>
          </a:p>
          <a:p>
            <a:r>
              <a:rPr lang="en-US" dirty="0"/>
              <a:t>During my experimentations I observed that using Otsu’s thresholding increased the accuracy of the models.</a:t>
            </a:r>
          </a:p>
          <a:p>
            <a:r>
              <a:rPr lang="en-US" dirty="0"/>
              <a:t>Even using color transforms such as </a:t>
            </a:r>
            <a:r>
              <a:rPr lang="en-US" dirty="0" err="1"/>
              <a:t>ColorJitter</a:t>
            </a:r>
            <a:r>
              <a:rPr lang="en-US" dirty="0"/>
              <a:t> and Normalization methods</a:t>
            </a:r>
          </a:p>
          <a:p>
            <a:r>
              <a:rPr lang="en-US" dirty="0"/>
              <a:t>More transformations and thresholding techniques can be explored and applied to get more accurate results.</a:t>
            </a:r>
          </a:p>
          <a:p>
            <a:r>
              <a:rPr lang="en-US" dirty="0"/>
              <a:t>The results of these models can be compared with </a:t>
            </a:r>
            <a:r>
              <a:rPr lang="en-US"/>
              <a:t>Segment Anything Model (SAM).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09000-F1E1-6EB0-A7D6-1B4EF7E4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8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DD4BA959-4CF4-3262-92A3-4882F31CF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6F572-4070-97D8-A549-4E21637E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931A-7973-0930-CA20-3F860CFF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84867-2763-E7A9-6DB7-1B2F24FB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5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EE280-FAF4-AE79-9D2F-7E26DC56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Problem overview	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0ACC-5522-7A67-40CE-D80D8B5A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sz="2200" b="0" i="0" dirty="0">
                <a:effectLst/>
                <a:latin typeface="Inter"/>
              </a:rPr>
              <a:t>There are lot of Flood events happening and it becomes very critical to identify amount of area affected my it.</a:t>
            </a:r>
          </a:p>
          <a:p>
            <a:r>
              <a:rPr lang="en-US" sz="2200" dirty="0">
                <a:latin typeface="Inter"/>
              </a:rPr>
              <a:t>By identification the rescue team can make informed decisions for ex. Number of rescue members needed for a particular area.</a:t>
            </a:r>
          </a:p>
          <a:p>
            <a:r>
              <a:rPr lang="en-US" sz="2200" dirty="0">
                <a:latin typeface="Inter"/>
              </a:rPr>
              <a:t>It can be used for urban planners and policymakers to make informed decisions regarding land use, infrastructure development, and flood mitigation measures</a:t>
            </a:r>
          </a:p>
          <a:p>
            <a:r>
              <a:rPr lang="en-US" sz="2200" dirty="0">
                <a:latin typeface="Inter"/>
              </a:rPr>
              <a:t>Climate change: Identifying climate change by measuring the flood impact according to time constraint to measure climate change.</a:t>
            </a:r>
          </a:p>
          <a:p>
            <a:r>
              <a:rPr lang="en-US" sz="2200" dirty="0">
                <a:latin typeface="Inter"/>
              </a:rPr>
              <a:t>Humanitarian Aid: It can help government and NGO’s to prioritize resources based on severity of flood.</a:t>
            </a:r>
          </a:p>
          <a:p>
            <a:r>
              <a:rPr lang="en-US" sz="2200" dirty="0">
                <a:latin typeface="Inter"/>
              </a:rPr>
              <a:t>Urban planning: It assists in prioritizing repair and maintenance work, ensuring timely interventions and reducing infrastructure downtime</a:t>
            </a:r>
          </a:p>
          <a:p>
            <a:endParaRPr lang="en-US" sz="2200" dirty="0">
              <a:latin typeface="Inter"/>
            </a:endParaRPr>
          </a:p>
          <a:p>
            <a:endParaRPr lang="en-US" sz="2200" dirty="0">
              <a:latin typeface="Inter"/>
            </a:endParaRPr>
          </a:p>
          <a:p>
            <a:endParaRPr lang="en-US" sz="2200" b="0" i="0" dirty="0">
              <a:effectLst/>
              <a:latin typeface="Int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1AB62-9F06-D202-9DF9-4A0720EB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7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6052-913B-9954-6001-57C62DFE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	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7690C-3893-8696-74C6-B5CA73C97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136525"/>
            <a:ext cx="6007608" cy="2584128"/>
          </a:xfrm>
        </p:spPr>
        <p:txBody>
          <a:bodyPr anchor="ctr">
            <a:normAutofit fontScale="92500"/>
          </a:bodyPr>
          <a:lstStyle/>
          <a:p>
            <a:endParaRPr lang="en-US" sz="2000" b="0" i="0" dirty="0">
              <a:effectLst/>
              <a:latin typeface="Inter"/>
            </a:endParaRPr>
          </a:p>
          <a:p>
            <a:r>
              <a:rPr lang="en-US" sz="2000" b="0" i="0" dirty="0">
                <a:effectLst/>
                <a:latin typeface="Inter"/>
              </a:rPr>
              <a:t>This dataset </a:t>
            </a:r>
            <a:r>
              <a:rPr lang="en-US" sz="2000" dirty="0">
                <a:latin typeface="Inter"/>
              </a:rPr>
              <a:t>taken from Kaggle uploaded by Faizal Karim and 2 more collaborators.</a:t>
            </a:r>
            <a:endParaRPr lang="en-US" sz="2000" b="0" i="0" dirty="0">
              <a:effectLst/>
              <a:latin typeface="Inter"/>
            </a:endParaRPr>
          </a:p>
          <a:p>
            <a:r>
              <a:rPr lang="en-US" sz="2000" b="0" i="0" dirty="0">
                <a:effectLst/>
                <a:latin typeface="Inter"/>
              </a:rPr>
              <a:t>The dataset contains images of flood hit areas and corresponding mask images showing the water region.</a:t>
            </a:r>
            <a:endParaRPr lang="en-US" sz="2000" dirty="0"/>
          </a:p>
          <a:p>
            <a:r>
              <a:rPr lang="en-US" sz="2000" dirty="0"/>
              <a:t>The dataset contains 290 images with their masks which are further split into test size 58 and train size 231 images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491CB-DBC9-7063-8943-DE38782C5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729983"/>
            <a:ext cx="5468112" cy="3376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86A481-8C03-28DE-5A17-5862C8098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721961"/>
            <a:ext cx="5468112" cy="33739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664B-68AB-9A55-004C-1950ABCD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791F45-9F10-416D-A95C-57871E33206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8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5F44E-3956-6E07-8EB2-A80C5CF61956}"/>
              </a:ext>
            </a:extLst>
          </p:cNvPr>
          <p:cNvSpPr txBox="1">
            <a:spLocks/>
          </p:cNvSpPr>
          <p:nvPr/>
        </p:nvSpPr>
        <p:spPr>
          <a:xfrm>
            <a:off x="260723" y="2141038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err="1">
                <a:solidFill>
                  <a:schemeClr val="bg1"/>
                </a:solidFill>
              </a:rPr>
              <a:t>UNet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2FE2B-7A40-86C0-C2E1-80B97B681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043" y="3495675"/>
            <a:ext cx="4081158" cy="2958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AFDF81-E17D-C9EE-B189-00FDAF3B6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67" y="3495675"/>
            <a:ext cx="4149109" cy="2958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404038-11E8-30A3-FA87-8EB880E42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654" y="263098"/>
            <a:ext cx="3285906" cy="21848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C8CA79-255F-6A26-00C3-5F55B6071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560" y="167848"/>
            <a:ext cx="6032928" cy="3032552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D4C8201-36A0-8AE2-5DDA-D73761A3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5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1B057C1-4A3D-1C4D-7366-5121DCFACA61}"/>
              </a:ext>
            </a:extLst>
          </p:cNvPr>
          <p:cNvSpPr txBox="1">
            <a:spLocks/>
          </p:cNvSpPr>
          <p:nvPr/>
        </p:nvSpPr>
        <p:spPr>
          <a:xfrm>
            <a:off x="148839" y="14647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chemeClr val="bg1"/>
                </a:solidFill>
              </a:rPr>
              <a:t>U2Net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8796B-EE9B-4B87-EC74-A8EE2B8FA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615" y="3962400"/>
            <a:ext cx="3447700" cy="2562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DDC98-8F50-E3F0-589F-1647CB5DE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5" y="224442"/>
            <a:ext cx="4151931" cy="3071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D96846-6A3D-5643-A2C2-80E6AA9E5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199" y="224442"/>
            <a:ext cx="4253870" cy="3071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36BDCF-800C-DB8B-50F1-AC14A4147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876551"/>
            <a:ext cx="5738357" cy="2857748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90F46F-4064-F65A-1675-E5189E24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6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476CE-EDD3-8BBA-5D22-2191B32E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803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ResNext50 </a:t>
            </a:r>
            <a:r>
              <a:rPr lang="en-US" sz="5400" dirty="0" err="1"/>
              <a:t>UNet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864A86-34FE-2818-F1A9-EF1E9656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2" y="451224"/>
            <a:ext cx="4157139" cy="3149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44729C-0867-43BD-27EB-1CEB545B1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180" y="533400"/>
            <a:ext cx="3848593" cy="3075828"/>
          </a:xfrm>
          <a:prstGeom prst="rect">
            <a:avLst/>
          </a:prstGeom>
        </p:spPr>
      </p:pic>
      <p:sp>
        <p:nvSpPr>
          <p:cNvPr id="34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4D7B7-EC5A-ED6C-07EF-56B105BBC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015" y="3649785"/>
            <a:ext cx="3660609" cy="279841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2D0760-EE20-5E43-8FCC-4BC45E69C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286624" y="3769186"/>
            <a:ext cx="4831041" cy="263759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FD76F65-2202-4087-19C4-D5E71941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F508F-7B9A-B84D-302F-75ADCA14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803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VIT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8B4389-9FBA-675B-292D-39048945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148" y="451224"/>
            <a:ext cx="4233873" cy="3111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8EFADD-4810-6A49-46C3-58C6A2EC7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180" y="439556"/>
            <a:ext cx="3771470" cy="3144891"/>
          </a:xfrm>
          <a:prstGeom prst="rect">
            <a:avLst/>
          </a:prstGeom>
        </p:spPr>
      </p:pic>
      <p:sp>
        <p:nvSpPr>
          <p:cNvPr id="47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ECC3A-FF6B-35DB-FDDD-1DCE0E502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252" y="3960876"/>
            <a:ext cx="3279412" cy="2395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3A0E0-AEE1-F2CC-7A6D-08352609C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781" y="4220411"/>
            <a:ext cx="4101361" cy="199941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EE3A456-D764-8F88-344A-F4D3F4D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791F45-9F10-416D-A95C-57871E33206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8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18166-BF74-E314-57C8-686D40A09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765" y="3281068"/>
            <a:ext cx="3978460" cy="28552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EC13A-C2B5-9D4C-4034-865E4DF9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702" y="3281068"/>
            <a:ext cx="3902996" cy="2855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627BDD-F441-44D1-D3FC-D848622FD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305" y="138113"/>
            <a:ext cx="5232208" cy="2490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AAEE35-5F98-7881-BC8C-86893F91E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513" y="138113"/>
            <a:ext cx="3639820" cy="25952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1220D-A43F-C068-8D8E-7B38B133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DeepLabV3+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3E83EF-72C7-2009-DB13-DFD2F872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4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BB46B-1795-53E3-9CF8-ED1995E5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of models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1D11AE-72BF-7460-D297-DAC394840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592907"/>
              </p:ext>
            </p:extLst>
          </p:nvPr>
        </p:nvGraphicFramePr>
        <p:xfrm>
          <a:off x="1026367" y="2102834"/>
          <a:ext cx="9991877" cy="45945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79743">
                  <a:extLst>
                    <a:ext uri="{9D8B030D-6E8A-4147-A177-3AD203B41FA5}">
                      <a16:colId xmlns:a16="http://schemas.microsoft.com/office/drawing/2014/main" val="871542569"/>
                    </a:ext>
                  </a:extLst>
                </a:gridCol>
                <a:gridCol w="4412134">
                  <a:extLst>
                    <a:ext uri="{9D8B030D-6E8A-4147-A177-3AD203B41FA5}">
                      <a16:colId xmlns:a16="http://schemas.microsoft.com/office/drawing/2014/main" val="2470140123"/>
                    </a:ext>
                  </a:extLst>
                </a:gridCol>
              </a:tblGrid>
              <a:tr h="765750"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162009" marR="124622" marT="124622" marB="124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Mean IOU</a:t>
                      </a:r>
                    </a:p>
                  </a:txBody>
                  <a:tcPr marL="162009" marR="124622" marT="124622" marB="124622" anchor="ctr"/>
                </a:tc>
                <a:extLst>
                  <a:ext uri="{0D108BD9-81ED-4DB2-BD59-A6C34878D82A}">
                    <a16:rowId xmlns:a16="http://schemas.microsoft.com/office/drawing/2014/main" val="91089383"/>
                  </a:ext>
                </a:extLst>
              </a:tr>
              <a:tr h="765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ResNext50 + </a:t>
                      </a:r>
                      <a:r>
                        <a:rPr lang="en-US" sz="1900" cap="none" spc="0" dirty="0" err="1">
                          <a:solidFill>
                            <a:schemeClr val="tx1"/>
                          </a:solidFill>
                        </a:rPr>
                        <a:t>UNet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2009" marR="124622" marT="124622" marB="1246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95.1%</a:t>
                      </a:r>
                    </a:p>
                  </a:txBody>
                  <a:tcPr marL="162009" marR="124622" marT="124622" marB="124622"/>
                </a:tc>
                <a:extLst>
                  <a:ext uri="{0D108BD9-81ED-4DB2-BD59-A6C34878D82A}">
                    <a16:rowId xmlns:a16="http://schemas.microsoft.com/office/drawing/2014/main" val="784938138"/>
                  </a:ext>
                </a:extLst>
              </a:tr>
              <a:tr h="765750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 err="1">
                          <a:solidFill>
                            <a:schemeClr val="tx1"/>
                          </a:solidFill>
                        </a:rPr>
                        <a:t>UNet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2009" marR="124622" marT="124622" marB="1246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85.9%</a:t>
                      </a:r>
                    </a:p>
                  </a:txBody>
                  <a:tcPr marL="162009" marR="124622" marT="124622" marB="124622"/>
                </a:tc>
                <a:extLst>
                  <a:ext uri="{0D108BD9-81ED-4DB2-BD59-A6C34878D82A}">
                    <a16:rowId xmlns:a16="http://schemas.microsoft.com/office/drawing/2014/main" val="334598251"/>
                  </a:ext>
                </a:extLst>
              </a:tr>
              <a:tr h="765750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 DeepLabV3+ </a:t>
                      </a:r>
                    </a:p>
                  </a:txBody>
                  <a:tcPr marL="162009" marR="124622" marT="124622" marB="1246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marL="162009" marR="124622" marT="124622" marB="124622"/>
                </a:tc>
                <a:extLst>
                  <a:ext uri="{0D108BD9-81ED-4DB2-BD59-A6C34878D82A}">
                    <a16:rowId xmlns:a16="http://schemas.microsoft.com/office/drawing/2014/main" val="1470111770"/>
                  </a:ext>
                </a:extLst>
              </a:tr>
              <a:tr h="765750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U2Net</a:t>
                      </a:r>
                    </a:p>
                  </a:txBody>
                  <a:tcPr marL="162009" marR="124622" marT="124622" marB="1246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84.6%</a:t>
                      </a:r>
                    </a:p>
                  </a:txBody>
                  <a:tcPr marL="162009" marR="124622" marT="124622" marB="124622"/>
                </a:tc>
                <a:extLst>
                  <a:ext uri="{0D108BD9-81ED-4DB2-BD59-A6C34878D82A}">
                    <a16:rowId xmlns:a16="http://schemas.microsoft.com/office/drawing/2014/main" val="3024532474"/>
                  </a:ext>
                </a:extLst>
              </a:tr>
              <a:tr h="765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VIT</a:t>
                      </a:r>
                    </a:p>
                  </a:txBody>
                  <a:tcPr marL="162009" marR="124622" marT="124622" marB="12462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62009" marR="124622" marT="124622" marB="124622"/>
                </a:tc>
                <a:extLst>
                  <a:ext uri="{0D108BD9-81ED-4DB2-BD59-A6C34878D82A}">
                    <a16:rowId xmlns:a16="http://schemas.microsoft.com/office/drawing/2014/main" val="149258361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7BA3F4-486B-B8D8-4129-29C8B17F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F45-9F10-416D-A95C-57871E3320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311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Office Theme</vt:lpstr>
      <vt:lpstr>Flood area segmentation using neural networks</vt:lpstr>
      <vt:lpstr>Problem overview </vt:lpstr>
      <vt:lpstr>Dataset </vt:lpstr>
      <vt:lpstr>PowerPoint Presentation</vt:lpstr>
      <vt:lpstr>PowerPoint Presentation</vt:lpstr>
      <vt:lpstr>ResNext50 UNet</vt:lpstr>
      <vt:lpstr>VIT</vt:lpstr>
      <vt:lpstr>DeepLabV3+</vt:lpstr>
      <vt:lpstr>Comparison of models</vt:lpstr>
      <vt:lpstr>Conclusion and future work 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area segmentation using neural networks</dc:title>
  <dc:creator>Alimurtaza Husain Kothawala</dc:creator>
  <cp:lastModifiedBy>Alimurtaza Husain Kothawala</cp:lastModifiedBy>
  <cp:revision>10</cp:revision>
  <dcterms:created xsi:type="dcterms:W3CDTF">2023-05-10T16:02:13Z</dcterms:created>
  <dcterms:modified xsi:type="dcterms:W3CDTF">2023-05-11T23:25:23Z</dcterms:modified>
</cp:coreProperties>
</file>