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510076"/>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Deep Dive into a C++ Cinema Booking System</a:t>
            </a:r>
            <a:endParaRPr lang="en-US" sz="4450" dirty="0"/>
          </a:p>
        </p:txBody>
      </p:sp>
      <p:sp>
        <p:nvSpPr>
          <p:cNvPr id="4" name="Text 1"/>
          <p:cNvSpPr/>
          <p:nvPr/>
        </p:nvSpPr>
        <p:spPr>
          <a:xfrm>
            <a:off x="793790" y="4267795"/>
            <a:ext cx="7556421" cy="1451610"/>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This presentation explores a basic C++ program designed for cinema seat booking. It delves into the key elements and techniques used, including functions, arrays, and loops. We'll break down each component and how it contributes to the system's functionality.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880122"/>
            <a:ext cx="9510117"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Essential Libraries: Setting the Stage</a:t>
            </a:r>
            <a:endParaRPr lang="en-US" sz="4450" dirty="0"/>
          </a:p>
        </p:txBody>
      </p:sp>
      <p:sp>
        <p:nvSpPr>
          <p:cNvPr id="3" name="Text 1"/>
          <p:cNvSpPr/>
          <p:nvPr/>
        </p:nvSpPr>
        <p:spPr>
          <a:xfrm>
            <a:off x="793790" y="3929063"/>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FFFFFF"/>
                </a:solidFill>
                <a:latin typeface="Inter Bold" pitchFamily="34" charset="0"/>
                <a:ea typeface="Inter Bold" pitchFamily="34" charset="-122"/>
                <a:cs typeface="Inter Bold" pitchFamily="34" charset="-120"/>
              </a:rPr>
              <a:t>iostream</a:t>
            </a:r>
            <a:endParaRPr lang="en-US" sz="2200" dirty="0"/>
          </a:p>
        </p:txBody>
      </p:sp>
      <p:sp>
        <p:nvSpPr>
          <p:cNvPr id="4" name="Text 2"/>
          <p:cNvSpPr/>
          <p:nvPr/>
        </p:nvSpPr>
        <p:spPr>
          <a:xfrm>
            <a:off x="793790" y="4623554"/>
            <a:ext cx="13042821" cy="725805"/>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The </a:t>
            </a:r>
            <a:pPr indent="0" marL="0">
              <a:lnSpc>
                <a:spcPts val="2850"/>
              </a:lnSpc>
              <a:buNone/>
            </a:pPr>
            <a:r>
              <a:rPr lang="en-US" sz="1750" b="1" spc="-36" kern="0" dirty="0">
                <a:solidFill>
                  <a:srgbClr val="E5E0DF"/>
                </a:solidFill>
                <a:latin typeface="Inter" pitchFamily="34" charset="0"/>
                <a:ea typeface="Inter" pitchFamily="34" charset="-122"/>
                <a:cs typeface="Inter" pitchFamily="34" charset="-120"/>
              </a:rPr>
              <a:t>iostream</a:t>
            </a:r>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 library is the foundation for input and output operations. It provides tools like </a:t>
            </a:r>
            <a:pPr indent="0" marL="0">
              <a:lnSpc>
                <a:spcPts val="2850"/>
              </a:lnSpc>
              <a:buNone/>
            </a:pPr>
            <a:r>
              <a:rPr lang="en-US" sz="1750" b="1" spc="-36" kern="0" dirty="0">
                <a:solidFill>
                  <a:srgbClr val="E5E0DF"/>
                </a:solidFill>
                <a:latin typeface="Inter" pitchFamily="34" charset="0"/>
                <a:ea typeface="Inter" pitchFamily="34" charset="-122"/>
                <a:cs typeface="Inter" pitchFamily="34" charset="-120"/>
              </a:rPr>
              <a:t>cin</a:t>
            </a:r>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 (standard input stream) and </a:t>
            </a:r>
            <a:pPr indent="0" marL="0">
              <a:lnSpc>
                <a:spcPts val="2850"/>
              </a:lnSpc>
              <a:buNone/>
            </a:pPr>
            <a:r>
              <a:rPr lang="en-US" sz="1750" b="1" spc="-36" kern="0" dirty="0">
                <a:solidFill>
                  <a:srgbClr val="E5E0DF"/>
                </a:solidFill>
                <a:latin typeface="Inter" pitchFamily="34" charset="0"/>
                <a:ea typeface="Inter" pitchFamily="34" charset="-122"/>
                <a:cs typeface="Inter" pitchFamily="34" charset="-120"/>
              </a:rPr>
              <a:t>cout</a:t>
            </a:r>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 (standard output stream) to interact with users and display results.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0094" y="762238"/>
            <a:ext cx="7643813" cy="1339453"/>
          </a:xfrm>
          <a:prstGeom prst="rect">
            <a:avLst/>
          </a:prstGeom>
          <a:noFill/>
          <a:ln/>
        </p:spPr>
        <p:txBody>
          <a:bodyPr wrap="square" lIns="0" tIns="0" rIns="0" bIns="0" rtlCol="0" anchor="t"/>
          <a:lstStyle/>
          <a:p>
            <a:pPr indent="0" marL="0">
              <a:lnSpc>
                <a:spcPts val="5250"/>
              </a:lnSpc>
              <a:buNone/>
            </a:pPr>
            <a:r>
              <a:rPr lang="en-US" sz="4200" b="1" spc="-127" kern="0" dirty="0">
                <a:solidFill>
                  <a:srgbClr val="FFFFFF"/>
                </a:solidFill>
                <a:latin typeface="Inter Bold" pitchFamily="34" charset="0"/>
                <a:ea typeface="Inter Bold" pitchFamily="34" charset="-122"/>
                <a:cs typeface="Inter Bold" pitchFamily="34" charset="-120"/>
              </a:rPr>
              <a:t>Core Functions: Orchestrating the System</a:t>
            </a:r>
            <a:endParaRPr lang="en-US" sz="4200" dirty="0"/>
          </a:p>
        </p:txBody>
      </p:sp>
      <p:sp>
        <p:nvSpPr>
          <p:cNvPr id="4" name="Shape 1"/>
          <p:cNvSpPr/>
          <p:nvPr/>
        </p:nvSpPr>
        <p:spPr>
          <a:xfrm>
            <a:off x="750094" y="2664262"/>
            <a:ext cx="482203" cy="482203"/>
          </a:xfrm>
          <a:prstGeom prst="roundRect">
            <a:avLst>
              <a:gd name="adj" fmla="val 18668"/>
            </a:avLst>
          </a:prstGeom>
          <a:solidFill>
            <a:srgbClr val="110080"/>
          </a:solidFill>
          <a:ln w="7620">
            <a:solidFill>
              <a:srgbClr val="2A1999"/>
            </a:solidFill>
            <a:prstDash val="solid"/>
          </a:ln>
        </p:spPr>
      </p:sp>
      <p:sp>
        <p:nvSpPr>
          <p:cNvPr id="5" name="Text 2"/>
          <p:cNvSpPr/>
          <p:nvPr/>
        </p:nvSpPr>
        <p:spPr>
          <a:xfrm>
            <a:off x="926663" y="2744629"/>
            <a:ext cx="129064" cy="321469"/>
          </a:xfrm>
          <a:prstGeom prst="rect">
            <a:avLst/>
          </a:prstGeom>
          <a:noFill/>
          <a:ln/>
        </p:spPr>
        <p:txBody>
          <a:bodyPr wrap="none" lIns="0" tIns="0" rIns="0" bIns="0" rtlCol="0" anchor="t"/>
          <a:lstStyle/>
          <a:p>
            <a:pPr algn="ctr" indent="0" marL="0">
              <a:lnSpc>
                <a:spcPts val="2500"/>
              </a:lnSpc>
              <a:buNone/>
            </a:pPr>
            <a:r>
              <a:rPr lang="en-US" sz="2500" b="1" spc="-76" kern="0" dirty="0">
                <a:solidFill>
                  <a:srgbClr val="E5E0DF"/>
                </a:solidFill>
                <a:latin typeface="Inter Bold" pitchFamily="34" charset="0"/>
                <a:ea typeface="Inter Bold" pitchFamily="34" charset="-122"/>
                <a:cs typeface="Inter Bold" pitchFamily="34" charset="-120"/>
              </a:rPr>
              <a:t>1</a:t>
            </a:r>
            <a:endParaRPr lang="en-US" sz="2500" dirty="0"/>
          </a:p>
        </p:txBody>
      </p:sp>
      <p:sp>
        <p:nvSpPr>
          <p:cNvPr id="6" name="Text 3"/>
          <p:cNvSpPr/>
          <p:nvPr/>
        </p:nvSpPr>
        <p:spPr>
          <a:xfrm>
            <a:off x="1446609" y="2664262"/>
            <a:ext cx="2679025" cy="334804"/>
          </a:xfrm>
          <a:prstGeom prst="rect">
            <a:avLst/>
          </a:prstGeom>
          <a:noFill/>
          <a:ln/>
        </p:spPr>
        <p:txBody>
          <a:bodyPr wrap="none" lIns="0" tIns="0" rIns="0" bIns="0" rtlCol="0" anchor="t"/>
          <a:lstStyle/>
          <a:p>
            <a:pPr indent="0" marL="0">
              <a:lnSpc>
                <a:spcPts val="2600"/>
              </a:lnSpc>
              <a:buNone/>
            </a:pPr>
            <a:r>
              <a:rPr lang="en-US" sz="2100" b="1" spc="-63" kern="0" dirty="0">
                <a:solidFill>
                  <a:srgbClr val="E5E0DF"/>
                </a:solidFill>
                <a:latin typeface="Inter Bold" pitchFamily="34" charset="0"/>
                <a:ea typeface="Inter Bold" pitchFamily="34" charset="-122"/>
                <a:cs typeface="Inter Bold" pitchFamily="34" charset="-120"/>
              </a:rPr>
              <a:t>showMovies()</a:t>
            </a:r>
            <a:endParaRPr lang="en-US" sz="2100" dirty="0"/>
          </a:p>
        </p:txBody>
      </p:sp>
      <p:sp>
        <p:nvSpPr>
          <p:cNvPr id="7" name="Text 4"/>
          <p:cNvSpPr/>
          <p:nvPr/>
        </p:nvSpPr>
        <p:spPr>
          <a:xfrm>
            <a:off x="1446609" y="3127653"/>
            <a:ext cx="3018234" cy="1028700"/>
          </a:xfrm>
          <a:prstGeom prst="rect">
            <a:avLst/>
          </a:prstGeom>
          <a:noFill/>
          <a:ln/>
        </p:spPr>
        <p:txBody>
          <a:bodyPr wrap="square" lIns="0" tIns="0" rIns="0" bIns="0" rtlCol="0" anchor="t"/>
          <a:lstStyle/>
          <a:p>
            <a:pPr indent="0" marL="0">
              <a:lnSpc>
                <a:spcPts val="2700"/>
              </a:lnSpc>
              <a:buNone/>
            </a:pPr>
            <a:r>
              <a:rPr lang="en-US" sz="1650" spc="-34" kern="0" dirty="0">
                <a:solidFill>
                  <a:srgbClr val="E5E0DF"/>
                </a:solidFill>
                <a:latin typeface="Inter" pitchFamily="34" charset="0"/>
                <a:ea typeface="Inter" pitchFamily="34" charset="-122"/>
                <a:cs typeface="Inter" pitchFamily="34" charset="-120"/>
              </a:rPr>
              <a:t>This function displays the available movies and prompts the user to select one.</a:t>
            </a:r>
            <a:endParaRPr lang="en-US" sz="1650" dirty="0"/>
          </a:p>
        </p:txBody>
      </p:sp>
      <p:sp>
        <p:nvSpPr>
          <p:cNvPr id="8" name="Shape 5"/>
          <p:cNvSpPr/>
          <p:nvPr/>
        </p:nvSpPr>
        <p:spPr>
          <a:xfrm>
            <a:off x="4679156" y="2664262"/>
            <a:ext cx="482203" cy="482203"/>
          </a:xfrm>
          <a:prstGeom prst="roundRect">
            <a:avLst>
              <a:gd name="adj" fmla="val 18668"/>
            </a:avLst>
          </a:prstGeom>
          <a:solidFill>
            <a:srgbClr val="110080"/>
          </a:solidFill>
          <a:ln w="7620">
            <a:solidFill>
              <a:srgbClr val="2A1999"/>
            </a:solidFill>
            <a:prstDash val="solid"/>
          </a:ln>
        </p:spPr>
      </p:sp>
      <p:sp>
        <p:nvSpPr>
          <p:cNvPr id="9" name="Text 6"/>
          <p:cNvSpPr/>
          <p:nvPr/>
        </p:nvSpPr>
        <p:spPr>
          <a:xfrm>
            <a:off x="4823817" y="2744629"/>
            <a:ext cx="192762" cy="321469"/>
          </a:xfrm>
          <a:prstGeom prst="rect">
            <a:avLst/>
          </a:prstGeom>
          <a:noFill/>
          <a:ln/>
        </p:spPr>
        <p:txBody>
          <a:bodyPr wrap="none" lIns="0" tIns="0" rIns="0" bIns="0" rtlCol="0" anchor="t"/>
          <a:lstStyle/>
          <a:p>
            <a:pPr algn="ctr" indent="0" marL="0">
              <a:lnSpc>
                <a:spcPts val="2500"/>
              </a:lnSpc>
              <a:buNone/>
            </a:pPr>
            <a:r>
              <a:rPr lang="en-US" sz="2500" b="1" spc="-76" kern="0" dirty="0">
                <a:solidFill>
                  <a:srgbClr val="E5E0DF"/>
                </a:solidFill>
                <a:latin typeface="Inter Bold" pitchFamily="34" charset="0"/>
                <a:ea typeface="Inter Bold" pitchFamily="34" charset="-122"/>
                <a:cs typeface="Inter Bold" pitchFamily="34" charset="-120"/>
              </a:rPr>
              <a:t>2</a:t>
            </a:r>
            <a:endParaRPr lang="en-US" sz="2500" dirty="0"/>
          </a:p>
        </p:txBody>
      </p:sp>
      <p:sp>
        <p:nvSpPr>
          <p:cNvPr id="10" name="Text 7"/>
          <p:cNvSpPr/>
          <p:nvPr/>
        </p:nvSpPr>
        <p:spPr>
          <a:xfrm>
            <a:off x="5375672" y="2664262"/>
            <a:ext cx="3018234" cy="669608"/>
          </a:xfrm>
          <a:prstGeom prst="rect">
            <a:avLst/>
          </a:prstGeom>
          <a:noFill/>
          <a:ln/>
        </p:spPr>
        <p:txBody>
          <a:bodyPr wrap="square" lIns="0" tIns="0" rIns="0" bIns="0" rtlCol="0" anchor="t"/>
          <a:lstStyle/>
          <a:p>
            <a:pPr indent="0" marL="0">
              <a:lnSpc>
                <a:spcPts val="2600"/>
              </a:lnSpc>
              <a:buNone/>
            </a:pPr>
            <a:r>
              <a:rPr lang="en-US" sz="2100" b="1" spc="-63" kern="0" dirty="0">
                <a:solidFill>
                  <a:srgbClr val="E5E0DF"/>
                </a:solidFill>
                <a:latin typeface="Inter Bold" pitchFamily="34" charset="0"/>
                <a:ea typeface="Inter Bold" pitchFamily="34" charset="-122"/>
                <a:cs typeface="Inter Bold" pitchFamily="34" charset="-120"/>
              </a:rPr>
              <a:t>displaySeats(char seats[5][10])</a:t>
            </a:r>
            <a:endParaRPr lang="en-US" sz="2100" dirty="0"/>
          </a:p>
        </p:txBody>
      </p:sp>
      <p:sp>
        <p:nvSpPr>
          <p:cNvPr id="11" name="Text 8"/>
          <p:cNvSpPr/>
          <p:nvPr/>
        </p:nvSpPr>
        <p:spPr>
          <a:xfrm>
            <a:off x="5375672" y="3462457"/>
            <a:ext cx="3018234" cy="2057400"/>
          </a:xfrm>
          <a:prstGeom prst="rect">
            <a:avLst/>
          </a:prstGeom>
          <a:noFill/>
          <a:ln/>
        </p:spPr>
        <p:txBody>
          <a:bodyPr wrap="square" lIns="0" tIns="0" rIns="0" bIns="0" rtlCol="0" anchor="t"/>
          <a:lstStyle/>
          <a:p>
            <a:pPr indent="0" marL="0">
              <a:lnSpc>
                <a:spcPts val="2700"/>
              </a:lnSpc>
              <a:buNone/>
            </a:pPr>
            <a:r>
              <a:rPr lang="en-US" sz="1650" spc="-34" kern="0" dirty="0">
                <a:solidFill>
                  <a:srgbClr val="E5E0DF"/>
                </a:solidFill>
                <a:latin typeface="Inter" pitchFamily="34" charset="0"/>
                <a:ea typeface="Inter" pitchFamily="34" charset="-122"/>
                <a:cs typeface="Inter" pitchFamily="34" charset="-120"/>
              </a:rPr>
              <a:t>This function presents the current seating arrangement using a 5x10 array. It uses nested loops to iterate over each seat and display its status (available or booked).</a:t>
            </a:r>
            <a:endParaRPr lang="en-US" sz="1650" dirty="0"/>
          </a:p>
        </p:txBody>
      </p:sp>
      <p:sp>
        <p:nvSpPr>
          <p:cNvPr id="12" name="Shape 9"/>
          <p:cNvSpPr/>
          <p:nvPr/>
        </p:nvSpPr>
        <p:spPr>
          <a:xfrm>
            <a:off x="750094" y="5975271"/>
            <a:ext cx="482203" cy="482203"/>
          </a:xfrm>
          <a:prstGeom prst="roundRect">
            <a:avLst>
              <a:gd name="adj" fmla="val 18668"/>
            </a:avLst>
          </a:prstGeom>
          <a:solidFill>
            <a:srgbClr val="110080"/>
          </a:solidFill>
          <a:ln w="7620">
            <a:solidFill>
              <a:srgbClr val="2A1999"/>
            </a:solidFill>
            <a:prstDash val="solid"/>
          </a:ln>
        </p:spPr>
      </p:sp>
      <p:sp>
        <p:nvSpPr>
          <p:cNvPr id="13" name="Text 10"/>
          <p:cNvSpPr/>
          <p:nvPr/>
        </p:nvSpPr>
        <p:spPr>
          <a:xfrm>
            <a:off x="892254" y="6055638"/>
            <a:ext cx="197882" cy="321469"/>
          </a:xfrm>
          <a:prstGeom prst="rect">
            <a:avLst/>
          </a:prstGeom>
          <a:noFill/>
          <a:ln/>
        </p:spPr>
        <p:txBody>
          <a:bodyPr wrap="none" lIns="0" tIns="0" rIns="0" bIns="0" rtlCol="0" anchor="t"/>
          <a:lstStyle/>
          <a:p>
            <a:pPr algn="ctr" indent="0" marL="0">
              <a:lnSpc>
                <a:spcPts val="2500"/>
              </a:lnSpc>
              <a:buNone/>
            </a:pPr>
            <a:r>
              <a:rPr lang="en-US" sz="2500" b="1" spc="-76" kern="0" dirty="0">
                <a:solidFill>
                  <a:srgbClr val="E5E0DF"/>
                </a:solidFill>
                <a:latin typeface="Inter Bold" pitchFamily="34" charset="0"/>
                <a:ea typeface="Inter Bold" pitchFamily="34" charset="-122"/>
                <a:cs typeface="Inter Bold" pitchFamily="34" charset="-120"/>
              </a:rPr>
              <a:t>3</a:t>
            </a:r>
            <a:endParaRPr lang="en-US" sz="2500" dirty="0"/>
          </a:p>
        </p:txBody>
      </p:sp>
      <p:sp>
        <p:nvSpPr>
          <p:cNvPr id="14" name="Text 11"/>
          <p:cNvSpPr/>
          <p:nvPr/>
        </p:nvSpPr>
        <p:spPr>
          <a:xfrm>
            <a:off x="1446609" y="5975271"/>
            <a:ext cx="3459123" cy="334804"/>
          </a:xfrm>
          <a:prstGeom prst="rect">
            <a:avLst/>
          </a:prstGeom>
          <a:noFill/>
          <a:ln/>
        </p:spPr>
        <p:txBody>
          <a:bodyPr wrap="none" lIns="0" tIns="0" rIns="0" bIns="0" rtlCol="0" anchor="t"/>
          <a:lstStyle/>
          <a:p>
            <a:pPr indent="0" marL="0">
              <a:lnSpc>
                <a:spcPts val="2600"/>
              </a:lnSpc>
              <a:buNone/>
            </a:pPr>
            <a:r>
              <a:rPr lang="en-US" sz="2100" b="1" spc="-63" kern="0" dirty="0">
                <a:solidFill>
                  <a:srgbClr val="E5E0DF"/>
                </a:solidFill>
                <a:latin typeface="Inter Bold" pitchFamily="34" charset="0"/>
                <a:ea typeface="Inter Bold" pitchFamily="34" charset="-122"/>
                <a:cs typeface="Inter Bold" pitchFamily="34" charset="-120"/>
              </a:rPr>
              <a:t>bookSeat(char seats[5][10])</a:t>
            </a:r>
            <a:endParaRPr lang="en-US" sz="2100" dirty="0"/>
          </a:p>
        </p:txBody>
      </p:sp>
      <p:sp>
        <p:nvSpPr>
          <p:cNvPr id="15" name="Text 12"/>
          <p:cNvSpPr/>
          <p:nvPr/>
        </p:nvSpPr>
        <p:spPr>
          <a:xfrm>
            <a:off x="1446609" y="6438662"/>
            <a:ext cx="6947297" cy="1028700"/>
          </a:xfrm>
          <a:prstGeom prst="rect">
            <a:avLst/>
          </a:prstGeom>
          <a:noFill/>
          <a:ln/>
        </p:spPr>
        <p:txBody>
          <a:bodyPr wrap="square" lIns="0" tIns="0" rIns="0" bIns="0" rtlCol="0" anchor="t"/>
          <a:lstStyle/>
          <a:p>
            <a:pPr indent="0" marL="0">
              <a:lnSpc>
                <a:spcPts val="2700"/>
              </a:lnSpc>
              <a:buNone/>
            </a:pPr>
            <a:r>
              <a:rPr lang="en-US" sz="1650" spc="-34" kern="0" dirty="0">
                <a:solidFill>
                  <a:srgbClr val="E5E0DF"/>
                </a:solidFill>
                <a:latin typeface="Inter" pitchFamily="34" charset="0"/>
                <a:ea typeface="Inter" pitchFamily="34" charset="-122"/>
                <a:cs typeface="Inter" pitchFamily="34" charset="-120"/>
              </a:rPr>
              <a:t>This function allows the user to choose a seat. It prompts for row and column input, verifies availability, and marks the seat as booked if available.</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89940" y="593050"/>
            <a:ext cx="7736919" cy="1256348"/>
          </a:xfrm>
          <a:prstGeom prst="rect">
            <a:avLst/>
          </a:prstGeom>
          <a:noFill/>
          <a:ln/>
        </p:spPr>
        <p:txBody>
          <a:bodyPr wrap="square" lIns="0" tIns="0" rIns="0" bIns="0" rtlCol="0" anchor="t"/>
          <a:lstStyle/>
          <a:p>
            <a:pPr indent="0" marL="0">
              <a:lnSpc>
                <a:spcPts val="4900"/>
              </a:lnSpc>
              <a:buNone/>
            </a:pPr>
            <a:r>
              <a:rPr lang="en-US" sz="3950" b="1" spc="-119" kern="0" dirty="0">
                <a:solidFill>
                  <a:srgbClr val="FFFFFF"/>
                </a:solidFill>
                <a:latin typeface="Inter Bold" pitchFamily="34" charset="0"/>
                <a:ea typeface="Inter Bold" pitchFamily="34" charset="-122"/>
                <a:cs typeface="Inter Bold" pitchFamily="34" charset="-120"/>
              </a:rPr>
              <a:t>The Heart of the System: The main() Function</a:t>
            </a:r>
            <a:endParaRPr lang="en-US" sz="3950" dirty="0"/>
          </a:p>
        </p:txBody>
      </p:sp>
      <p:sp>
        <p:nvSpPr>
          <p:cNvPr id="4" name="Shape 1"/>
          <p:cNvSpPr/>
          <p:nvPr/>
        </p:nvSpPr>
        <p:spPr>
          <a:xfrm>
            <a:off x="6479977" y="2150864"/>
            <a:ext cx="22860" cy="5485567"/>
          </a:xfrm>
          <a:prstGeom prst="roundRect">
            <a:avLst>
              <a:gd name="adj" fmla="val 369372"/>
            </a:avLst>
          </a:prstGeom>
          <a:solidFill>
            <a:srgbClr val="2A1999"/>
          </a:solidFill>
          <a:ln/>
        </p:spPr>
      </p:sp>
      <p:sp>
        <p:nvSpPr>
          <p:cNvPr id="5" name="Shape 2"/>
          <p:cNvSpPr/>
          <p:nvPr/>
        </p:nvSpPr>
        <p:spPr>
          <a:xfrm>
            <a:off x="6694706" y="2591633"/>
            <a:ext cx="703540" cy="22860"/>
          </a:xfrm>
          <a:prstGeom prst="roundRect">
            <a:avLst>
              <a:gd name="adj" fmla="val 369372"/>
            </a:avLst>
          </a:prstGeom>
          <a:solidFill>
            <a:srgbClr val="2A1999"/>
          </a:solidFill>
          <a:ln/>
        </p:spPr>
      </p:sp>
      <p:sp>
        <p:nvSpPr>
          <p:cNvPr id="6" name="Shape 3"/>
          <p:cNvSpPr/>
          <p:nvPr/>
        </p:nvSpPr>
        <p:spPr>
          <a:xfrm>
            <a:off x="6265247" y="2376964"/>
            <a:ext cx="452318" cy="452318"/>
          </a:xfrm>
          <a:prstGeom prst="roundRect">
            <a:avLst>
              <a:gd name="adj" fmla="val 18668"/>
            </a:avLst>
          </a:prstGeom>
          <a:solidFill>
            <a:srgbClr val="110080"/>
          </a:solidFill>
          <a:ln w="7620">
            <a:solidFill>
              <a:srgbClr val="2A1999"/>
            </a:solidFill>
            <a:prstDash val="solid"/>
          </a:ln>
        </p:spPr>
      </p:sp>
      <p:sp>
        <p:nvSpPr>
          <p:cNvPr id="7" name="Text 4"/>
          <p:cNvSpPr/>
          <p:nvPr/>
        </p:nvSpPr>
        <p:spPr>
          <a:xfrm>
            <a:off x="6430863" y="2452330"/>
            <a:ext cx="120968" cy="301585"/>
          </a:xfrm>
          <a:prstGeom prst="rect">
            <a:avLst/>
          </a:prstGeom>
          <a:noFill/>
          <a:ln/>
        </p:spPr>
        <p:txBody>
          <a:bodyPr wrap="none" lIns="0" tIns="0" rIns="0" bIns="0" rtlCol="0" anchor="t"/>
          <a:lstStyle/>
          <a:p>
            <a:pPr algn="ctr" indent="0" marL="0">
              <a:lnSpc>
                <a:spcPts val="2350"/>
              </a:lnSpc>
              <a:buNone/>
            </a:pPr>
            <a:r>
              <a:rPr lang="en-US" sz="2350" b="1" spc="-71" kern="0" dirty="0">
                <a:solidFill>
                  <a:srgbClr val="E5E0DF"/>
                </a:solidFill>
                <a:latin typeface="Inter Bold" pitchFamily="34" charset="0"/>
                <a:ea typeface="Inter Bold" pitchFamily="34" charset="-122"/>
                <a:cs typeface="Inter Bold" pitchFamily="34" charset="-120"/>
              </a:rPr>
              <a:t>1</a:t>
            </a:r>
            <a:endParaRPr lang="en-US" sz="2350" dirty="0"/>
          </a:p>
        </p:txBody>
      </p:sp>
      <p:sp>
        <p:nvSpPr>
          <p:cNvPr id="8" name="Text 5"/>
          <p:cNvSpPr/>
          <p:nvPr/>
        </p:nvSpPr>
        <p:spPr>
          <a:xfrm>
            <a:off x="7597140" y="2351842"/>
            <a:ext cx="2512933" cy="314087"/>
          </a:xfrm>
          <a:prstGeom prst="rect">
            <a:avLst/>
          </a:prstGeom>
          <a:noFill/>
          <a:ln/>
        </p:spPr>
        <p:txBody>
          <a:bodyPr wrap="none" lIns="0" tIns="0" rIns="0" bIns="0" rtlCol="0" anchor="t"/>
          <a:lstStyle/>
          <a:p>
            <a:pPr algn="l" indent="0" marL="0">
              <a:lnSpc>
                <a:spcPts val="2450"/>
              </a:lnSpc>
              <a:buNone/>
            </a:pPr>
            <a:r>
              <a:rPr lang="en-US" sz="1950" b="1" spc="-59" kern="0" dirty="0">
                <a:solidFill>
                  <a:srgbClr val="E5E0DF"/>
                </a:solidFill>
                <a:latin typeface="Inter Bold" pitchFamily="34" charset="0"/>
                <a:ea typeface="Inter Bold" pitchFamily="34" charset="-122"/>
                <a:cs typeface="Inter Bold" pitchFamily="34" charset="-120"/>
              </a:rPr>
              <a:t>Initialization</a:t>
            </a:r>
            <a:endParaRPr lang="en-US" sz="1950" dirty="0"/>
          </a:p>
        </p:txBody>
      </p:sp>
      <p:sp>
        <p:nvSpPr>
          <p:cNvPr id="9" name="Text 6"/>
          <p:cNvSpPr/>
          <p:nvPr/>
        </p:nvSpPr>
        <p:spPr>
          <a:xfrm>
            <a:off x="7597140" y="2786539"/>
            <a:ext cx="6329720" cy="643414"/>
          </a:xfrm>
          <a:prstGeom prst="rect">
            <a:avLst/>
          </a:prstGeom>
          <a:noFill/>
          <a:ln/>
        </p:spPr>
        <p:txBody>
          <a:bodyPr wrap="square" lIns="0" tIns="0" rIns="0" bIns="0" rtlCol="0" anchor="t"/>
          <a:lstStyle/>
          <a:p>
            <a:pPr algn="l" indent="0" marL="0">
              <a:lnSpc>
                <a:spcPts val="2500"/>
              </a:lnSpc>
              <a:buNone/>
            </a:pPr>
            <a:r>
              <a:rPr lang="en-US" sz="1550" spc="-32" kern="0" dirty="0">
                <a:solidFill>
                  <a:srgbClr val="E5E0DF"/>
                </a:solidFill>
                <a:latin typeface="Inter" pitchFamily="34" charset="0"/>
                <a:ea typeface="Inter" pitchFamily="34" charset="-122"/>
                <a:cs typeface="Inter" pitchFamily="34" charset="-120"/>
              </a:rPr>
              <a:t>The program initializes a 5x10 2D character array, </a:t>
            </a:r>
            <a:pPr algn="l" indent="0" marL="0">
              <a:lnSpc>
                <a:spcPts val="2500"/>
              </a:lnSpc>
              <a:buNone/>
            </a:pPr>
            <a:r>
              <a:rPr lang="en-US" sz="1550" b="1" spc="-32" kern="0" dirty="0">
                <a:solidFill>
                  <a:srgbClr val="E5E0DF"/>
                </a:solidFill>
                <a:latin typeface="Inter" pitchFamily="34" charset="0"/>
                <a:ea typeface="Inter" pitchFamily="34" charset="-122"/>
                <a:cs typeface="Inter" pitchFamily="34" charset="-120"/>
              </a:rPr>
              <a:t>seats[5][10]</a:t>
            </a:r>
            <a:pPr algn="l" indent="0" marL="0">
              <a:lnSpc>
                <a:spcPts val="2500"/>
              </a:lnSpc>
              <a:buNone/>
            </a:pPr>
            <a:r>
              <a:rPr lang="en-US" sz="1550" spc="-32" kern="0" dirty="0">
                <a:solidFill>
                  <a:srgbClr val="E5E0DF"/>
                </a:solidFill>
                <a:latin typeface="Inter" pitchFamily="34" charset="0"/>
                <a:ea typeface="Inter" pitchFamily="34" charset="-122"/>
                <a:cs typeface="Inter" pitchFamily="34" charset="-120"/>
              </a:rPr>
              <a:t>, to represent the cinema hall. Each seat is marked as available ('A').</a:t>
            </a:r>
            <a:endParaRPr lang="en-US" sz="1550" dirty="0"/>
          </a:p>
        </p:txBody>
      </p:sp>
      <p:sp>
        <p:nvSpPr>
          <p:cNvPr id="10" name="Shape 7"/>
          <p:cNvSpPr/>
          <p:nvPr/>
        </p:nvSpPr>
        <p:spPr>
          <a:xfrm>
            <a:off x="6694706" y="4272677"/>
            <a:ext cx="703540" cy="22860"/>
          </a:xfrm>
          <a:prstGeom prst="roundRect">
            <a:avLst>
              <a:gd name="adj" fmla="val 369372"/>
            </a:avLst>
          </a:prstGeom>
          <a:solidFill>
            <a:srgbClr val="2A1999"/>
          </a:solidFill>
          <a:ln/>
        </p:spPr>
      </p:sp>
      <p:sp>
        <p:nvSpPr>
          <p:cNvPr id="11" name="Shape 8"/>
          <p:cNvSpPr/>
          <p:nvPr/>
        </p:nvSpPr>
        <p:spPr>
          <a:xfrm>
            <a:off x="6265247" y="4058007"/>
            <a:ext cx="452318" cy="452318"/>
          </a:xfrm>
          <a:prstGeom prst="roundRect">
            <a:avLst>
              <a:gd name="adj" fmla="val 18668"/>
            </a:avLst>
          </a:prstGeom>
          <a:solidFill>
            <a:srgbClr val="110080"/>
          </a:solidFill>
          <a:ln w="7620">
            <a:solidFill>
              <a:srgbClr val="2A1999"/>
            </a:solidFill>
            <a:prstDash val="solid"/>
          </a:ln>
        </p:spPr>
      </p:sp>
      <p:sp>
        <p:nvSpPr>
          <p:cNvPr id="12" name="Text 9"/>
          <p:cNvSpPr/>
          <p:nvPr/>
        </p:nvSpPr>
        <p:spPr>
          <a:xfrm>
            <a:off x="6400979" y="4133374"/>
            <a:ext cx="180737" cy="301585"/>
          </a:xfrm>
          <a:prstGeom prst="rect">
            <a:avLst/>
          </a:prstGeom>
          <a:noFill/>
          <a:ln/>
        </p:spPr>
        <p:txBody>
          <a:bodyPr wrap="none" lIns="0" tIns="0" rIns="0" bIns="0" rtlCol="0" anchor="t"/>
          <a:lstStyle/>
          <a:p>
            <a:pPr algn="ctr" indent="0" marL="0">
              <a:lnSpc>
                <a:spcPts val="2350"/>
              </a:lnSpc>
              <a:buNone/>
            </a:pPr>
            <a:r>
              <a:rPr lang="en-US" sz="2350" b="1" spc="-71" kern="0" dirty="0">
                <a:solidFill>
                  <a:srgbClr val="E5E0DF"/>
                </a:solidFill>
                <a:latin typeface="Inter Bold" pitchFamily="34" charset="0"/>
                <a:ea typeface="Inter Bold" pitchFamily="34" charset="-122"/>
                <a:cs typeface="Inter Bold" pitchFamily="34" charset="-120"/>
              </a:rPr>
              <a:t>2</a:t>
            </a:r>
            <a:endParaRPr lang="en-US" sz="2350" dirty="0"/>
          </a:p>
        </p:txBody>
      </p:sp>
      <p:sp>
        <p:nvSpPr>
          <p:cNvPr id="13" name="Text 10"/>
          <p:cNvSpPr/>
          <p:nvPr/>
        </p:nvSpPr>
        <p:spPr>
          <a:xfrm>
            <a:off x="7597140" y="4032885"/>
            <a:ext cx="2512933" cy="314087"/>
          </a:xfrm>
          <a:prstGeom prst="rect">
            <a:avLst/>
          </a:prstGeom>
          <a:noFill/>
          <a:ln/>
        </p:spPr>
        <p:txBody>
          <a:bodyPr wrap="none" lIns="0" tIns="0" rIns="0" bIns="0" rtlCol="0" anchor="t"/>
          <a:lstStyle/>
          <a:p>
            <a:pPr algn="l" indent="0" marL="0">
              <a:lnSpc>
                <a:spcPts val="2450"/>
              </a:lnSpc>
              <a:buNone/>
            </a:pPr>
            <a:r>
              <a:rPr lang="en-US" sz="1950" b="1" spc="-59" kern="0" dirty="0">
                <a:solidFill>
                  <a:srgbClr val="E5E0DF"/>
                </a:solidFill>
                <a:latin typeface="Inter Bold" pitchFamily="34" charset="0"/>
                <a:ea typeface="Inter Bold" pitchFamily="34" charset="-122"/>
                <a:cs typeface="Inter Bold" pitchFamily="34" charset="-120"/>
              </a:rPr>
              <a:t>Booking Loop</a:t>
            </a:r>
            <a:endParaRPr lang="en-US" sz="1950" dirty="0"/>
          </a:p>
        </p:txBody>
      </p:sp>
      <p:sp>
        <p:nvSpPr>
          <p:cNvPr id="14" name="Text 11"/>
          <p:cNvSpPr/>
          <p:nvPr/>
        </p:nvSpPr>
        <p:spPr>
          <a:xfrm>
            <a:off x="7597140" y="4467582"/>
            <a:ext cx="6329720" cy="965121"/>
          </a:xfrm>
          <a:prstGeom prst="rect">
            <a:avLst/>
          </a:prstGeom>
          <a:noFill/>
          <a:ln/>
        </p:spPr>
        <p:txBody>
          <a:bodyPr wrap="square" lIns="0" tIns="0" rIns="0" bIns="0" rtlCol="0" anchor="t"/>
          <a:lstStyle/>
          <a:p>
            <a:pPr algn="l" indent="0" marL="0">
              <a:lnSpc>
                <a:spcPts val="2500"/>
              </a:lnSpc>
              <a:buNone/>
            </a:pPr>
            <a:r>
              <a:rPr lang="en-US" sz="1550" spc="-32" kern="0" dirty="0">
                <a:solidFill>
                  <a:srgbClr val="E5E0DF"/>
                </a:solidFill>
                <a:latin typeface="Inter" pitchFamily="34" charset="0"/>
                <a:ea typeface="Inter" pitchFamily="34" charset="-122"/>
                <a:cs typeface="Inter" pitchFamily="34" charset="-120"/>
              </a:rPr>
              <a:t>The program enters a loop (while loop) that allows multiple seat bookings. This loop calls the functions to display movie options, show seats, and process booking requests.</a:t>
            </a:r>
            <a:endParaRPr lang="en-US" sz="1550" dirty="0"/>
          </a:p>
        </p:txBody>
      </p:sp>
      <p:sp>
        <p:nvSpPr>
          <p:cNvPr id="15" name="Shape 12"/>
          <p:cNvSpPr/>
          <p:nvPr/>
        </p:nvSpPr>
        <p:spPr>
          <a:xfrm>
            <a:off x="6694706" y="6275427"/>
            <a:ext cx="703540" cy="22860"/>
          </a:xfrm>
          <a:prstGeom prst="roundRect">
            <a:avLst>
              <a:gd name="adj" fmla="val 369372"/>
            </a:avLst>
          </a:prstGeom>
          <a:solidFill>
            <a:srgbClr val="2A1999"/>
          </a:solidFill>
          <a:ln/>
        </p:spPr>
      </p:sp>
      <p:sp>
        <p:nvSpPr>
          <p:cNvPr id="16" name="Shape 13"/>
          <p:cNvSpPr/>
          <p:nvPr/>
        </p:nvSpPr>
        <p:spPr>
          <a:xfrm>
            <a:off x="6265247" y="6060758"/>
            <a:ext cx="452318" cy="452318"/>
          </a:xfrm>
          <a:prstGeom prst="roundRect">
            <a:avLst>
              <a:gd name="adj" fmla="val 18668"/>
            </a:avLst>
          </a:prstGeom>
          <a:solidFill>
            <a:srgbClr val="110080"/>
          </a:solidFill>
          <a:ln w="7620">
            <a:solidFill>
              <a:srgbClr val="2A1999"/>
            </a:solidFill>
            <a:prstDash val="solid"/>
          </a:ln>
        </p:spPr>
      </p:sp>
      <p:sp>
        <p:nvSpPr>
          <p:cNvPr id="17" name="Text 14"/>
          <p:cNvSpPr/>
          <p:nvPr/>
        </p:nvSpPr>
        <p:spPr>
          <a:xfrm>
            <a:off x="6398597" y="6136124"/>
            <a:ext cx="185618" cy="301585"/>
          </a:xfrm>
          <a:prstGeom prst="rect">
            <a:avLst/>
          </a:prstGeom>
          <a:noFill/>
          <a:ln/>
        </p:spPr>
        <p:txBody>
          <a:bodyPr wrap="none" lIns="0" tIns="0" rIns="0" bIns="0" rtlCol="0" anchor="t"/>
          <a:lstStyle/>
          <a:p>
            <a:pPr algn="ctr" indent="0" marL="0">
              <a:lnSpc>
                <a:spcPts val="2350"/>
              </a:lnSpc>
              <a:buNone/>
            </a:pPr>
            <a:r>
              <a:rPr lang="en-US" sz="2350" b="1" spc="-71" kern="0" dirty="0">
                <a:solidFill>
                  <a:srgbClr val="E5E0DF"/>
                </a:solidFill>
                <a:latin typeface="Inter Bold" pitchFamily="34" charset="0"/>
                <a:ea typeface="Inter Bold" pitchFamily="34" charset="-122"/>
                <a:cs typeface="Inter Bold" pitchFamily="34" charset="-120"/>
              </a:rPr>
              <a:t>3</a:t>
            </a:r>
            <a:endParaRPr lang="en-US" sz="2350" dirty="0"/>
          </a:p>
        </p:txBody>
      </p:sp>
      <p:sp>
        <p:nvSpPr>
          <p:cNvPr id="18" name="Text 15"/>
          <p:cNvSpPr/>
          <p:nvPr/>
        </p:nvSpPr>
        <p:spPr>
          <a:xfrm>
            <a:off x="7597140" y="6035635"/>
            <a:ext cx="2512933" cy="314087"/>
          </a:xfrm>
          <a:prstGeom prst="rect">
            <a:avLst/>
          </a:prstGeom>
          <a:noFill/>
          <a:ln/>
        </p:spPr>
        <p:txBody>
          <a:bodyPr wrap="none" lIns="0" tIns="0" rIns="0" bIns="0" rtlCol="0" anchor="t"/>
          <a:lstStyle/>
          <a:p>
            <a:pPr algn="l" indent="0" marL="0">
              <a:lnSpc>
                <a:spcPts val="2450"/>
              </a:lnSpc>
              <a:buNone/>
            </a:pPr>
            <a:r>
              <a:rPr lang="en-US" sz="1950" b="1" spc="-59" kern="0" dirty="0">
                <a:solidFill>
                  <a:srgbClr val="E5E0DF"/>
                </a:solidFill>
                <a:latin typeface="Inter Bold" pitchFamily="34" charset="0"/>
                <a:ea typeface="Inter Bold" pitchFamily="34" charset="-122"/>
                <a:cs typeface="Inter Bold" pitchFamily="34" charset="-120"/>
              </a:rPr>
              <a:t>User Exit</a:t>
            </a:r>
            <a:endParaRPr lang="en-US" sz="1950" dirty="0"/>
          </a:p>
        </p:txBody>
      </p:sp>
      <p:sp>
        <p:nvSpPr>
          <p:cNvPr id="19" name="Text 16"/>
          <p:cNvSpPr/>
          <p:nvPr/>
        </p:nvSpPr>
        <p:spPr>
          <a:xfrm>
            <a:off x="7597140" y="6470333"/>
            <a:ext cx="6329720" cy="965121"/>
          </a:xfrm>
          <a:prstGeom prst="rect">
            <a:avLst/>
          </a:prstGeom>
          <a:noFill/>
          <a:ln/>
        </p:spPr>
        <p:txBody>
          <a:bodyPr wrap="square" lIns="0" tIns="0" rIns="0" bIns="0" rtlCol="0" anchor="t"/>
          <a:lstStyle/>
          <a:p>
            <a:pPr algn="l" indent="0" marL="0">
              <a:lnSpc>
                <a:spcPts val="2500"/>
              </a:lnSpc>
              <a:buNone/>
            </a:pPr>
            <a:r>
              <a:rPr lang="en-US" sz="1550" spc="-32" kern="0" dirty="0">
                <a:solidFill>
                  <a:srgbClr val="E5E0DF"/>
                </a:solidFill>
                <a:latin typeface="Inter" pitchFamily="34" charset="0"/>
                <a:ea typeface="Inter" pitchFamily="34" charset="-122"/>
                <a:cs typeface="Inter" pitchFamily="34" charset="-120"/>
              </a:rPr>
              <a:t>After each booking, the user is asked if they want to continue. If the user chooses not to continue, a "Thank you" message is displayed, and the program exits.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880122"/>
            <a:ext cx="8599646"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Data Structures: Managing Seats</a:t>
            </a:r>
            <a:endParaRPr lang="en-US" sz="4450" dirty="0"/>
          </a:p>
        </p:txBody>
      </p:sp>
      <p:sp>
        <p:nvSpPr>
          <p:cNvPr id="3" name="Text 1"/>
          <p:cNvSpPr/>
          <p:nvPr/>
        </p:nvSpPr>
        <p:spPr>
          <a:xfrm>
            <a:off x="793790" y="3929063"/>
            <a:ext cx="3624143" cy="354330"/>
          </a:xfrm>
          <a:prstGeom prst="rect">
            <a:avLst/>
          </a:prstGeom>
          <a:noFill/>
          <a:ln/>
        </p:spPr>
        <p:txBody>
          <a:bodyPr wrap="none" lIns="0" tIns="0" rIns="0" bIns="0" rtlCol="0" anchor="t"/>
          <a:lstStyle/>
          <a:p>
            <a:pPr indent="0" marL="0">
              <a:lnSpc>
                <a:spcPts val="2750"/>
              </a:lnSpc>
              <a:buNone/>
            </a:pPr>
            <a:r>
              <a:rPr lang="en-US" sz="2200" b="1" spc="-67" kern="0" dirty="0">
                <a:solidFill>
                  <a:srgbClr val="FFFFFF"/>
                </a:solidFill>
                <a:latin typeface="Inter Bold" pitchFamily="34" charset="0"/>
                <a:ea typeface="Inter Bold" pitchFamily="34" charset="-122"/>
                <a:cs typeface="Inter Bold" pitchFamily="34" charset="-120"/>
              </a:rPr>
              <a:t>2D Array (char seats[5][10])</a:t>
            </a:r>
            <a:endParaRPr lang="en-US" sz="2200" dirty="0"/>
          </a:p>
        </p:txBody>
      </p:sp>
      <p:sp>
        <p:nvSpPr>
          <p:cNvPr id="4" name="Text 2"/>
          <p:cNvSpPr/>
          <p:nvPr/>
        </p:nvSpPr>
        <p:spPr>
          <a:xfrm>
            <a:off x="793790" y="4623554"/>
            <a:ext cx="13042821" cy="725805"/>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The program uses a 2D character array to represent the cinema seating arrangement. Each element in the array corresponds to a seat, with 'A' indicating an available seat and 'B' indicating a booked seat.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312307"/>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Iteration and Control: Nested Loops</a:t>
            </a:r>
            <a:endParaRPr lang="en-US" sz="4450" dirty="0"/>
          </a:p>
        </p:txBody>
      </p:sp>
      <p:pic>
        <p:nvPicPr>
          <p:cNvPr id="4" name="Image 1" descr="preencoded.png">    </p:cNvPr>
          <p:cNvPicPr>
            <a:picLocks noChangeAspect="1"/>
          </p:cNvPicPr>
          <p:nvPr/>
        </p:nvPicPr>
        <p:blipFill>
          <a:blip r:embed="rId2"/>
          <a:stretch>
            <a:fillRect/>
          </a:stretch>
        </p:blipFill>
        <p:spPr>
          <a:xfrm>
            <a:off x="793790" y="3070027"/>
            <a:ext cx="1134070" cy="1814513"/>
          </a:xfrm>
          <a:prstGeom prst="rect">
            <a:avLst/>
          </a:prstGeom>
        </p:spPr>
      </p:pic>
      <p:sp>
        <p:nvSpPr>
          <p:cNvPr id="5" name="Text 1"/>
          <p:cNvSpPr/>
          <p:nvPr/>
        </p:nvSpPr>
        <p:spPr>
          <a:xfrm>
            <a:off x="2268022" y="3296841"/>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Outer Loop</a:t>
            </a:r>
            <a:endParaRPr lang="en-US" sz="2200" dirty="0"/>
          </a:p>
        </p:txBody>
      </p:sp>
      <p:sp>
        <p:nvSpPr>
          <p:cNvPr id="6" name="Text 2"/>
          <p:cNvSpPr/>
          <p:nvPr/>
        </p:nvSpPr>
        <p:spPr>
          <a:xfrm>
            <a:off x="2268022" y="3787259"/>
            <a:ext cx="6082189"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E5E0DF"/>
                </a:solidFill>
                <a:latin typeface="Inter" pitchFamily="34" charset="0"/>
                <a:ea typeface="Inter" pitchFamily="34" charset="-122"/>
                <a:cs typeface="Inter" pitchFamily="34" charset="-120"/>
              </a:rPr>
              <a:t>The outer loop iterates through the rows of the seating array.</a:t>
            </a:r>
            <a:endParaRPr lang="en-US" sz="1750" dirty="0"/>
          </a:p>
        </p:txBody>
      </p:sp>
      <p:pic>
        <p:nvPicPr>
          <p:cNvPr id="7" name="Image 2" descr="preencoded.png">    </p:cNvPr>
          <p:cNvPicPr>
            <a:picLocks noChangeAspect="1"/>
          </p:cNvPicPr>
          <p:nvPr/>
        </p:nvPicPr>
        <p:blipFill>
          <a:blip r:embed="rId3"/>
          <a:stretch>
            <a:fillRect/>
          </a:stretch>
        </p:blipFill>
        <p:spPr>
          <a:xfrm>
            <a:off x="793790" y="4884539"/>
            <a:ext cx="1134070" cy="2032754"/>
          </a:xfrm>
          <a:prstGeom prst="rect">
            <a:avLst/>
          </a:prstGeom>
        </p:spPr>
      </p:pic>
      <p:sp>
        <p:nvSpPr>
          <p:cNvPr id="8" name="Text 3"/>
          <p:cNvSpPr/>
          <p:nvPr/>
        </p:nvSpPr>
        <p:spPr>
          <a:xfrm>
            <a:off x="2268022" y="5111353"/>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Inner Loop</a:t>
            </a:r>
            <a:endParaRPr lang="en-US" sz="2200" dirty="0"/>
          </a:p>
        </p:txBody>
      </p:sp>
      <p:sp>
        <p:nvSpPr>
          <p:cNvPr id="9" name="Text 4"/>
          <p:cNvSpPr/>
          <p:nvPr/>
        </p:nvSpPr>
        <p:spPr>
          <a:xfrm>
            <a:off x="2268022" y="5601772"/>
            <a:ext cx="6082189"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E5E0DF"/>
                </a:solidFill>
                <a:latin typeface="Inter" pitchFamily="34" charset="0"/>
                <a:ea typeface="Inter" pitchFamily="34" charset="-122"/>
                <a:cs typeface="Inter" pitchFamily="34" charset="-120"/>
              </a:rPr>
              <a:t>The inner loop iterates through the columns of the seating array. It prints the status of each seat (A or B) as it traverses the array.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211943"/>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Decision-Making: Conditional Statements</a:t>
            </a:r>
            <a:endParaRPr lang="en-US" sz="4450" dirty="0"/>
          </a:p>
        </p:txBody>
      </p:sp>
      <p:sp>
        <p:nvSpPr>
          <p:cNvPr id="4" name="Shape 1"/>
          <p:cNvSpPr/>
          <p:nvPr/>
        </p:nvSpPr>
        <p:spPr>
          <a:xfrm>
            <a:off x="793790" y="3969663"/>
            <a:ext cx="7556421" cy="2047994"/>
          </a:xfrm>
          <a:prstGeom prst="roundRect">
            <a:avLst>
              <a:gd name="adj" fmla="val 4652"/>
            </a:avLst>
          </a:prstGeom>
          <a:solidFill>
            <a:srgbClr val="110080"/>
          </a:solidFill>
          <a:ln w="7620">
            <a:solidFill>
              <a:srgbClr val="2A1999"/>
            </a:solidFill>
            <a:prstDash val="solid"/>
          </a:ln>
        </p:spPr>
      </p:sp>
      <p:sp>
        <p:nvSpPr>
          <p:cNvPr id="5" name="Text 2"/>
          <p:cNvSpPr/>
          <p:nvPr/>
        </p:nvSpPr>
        <p:spPr>
          <a:xfrm>
            <a:off x="1028224" y="4204097"/>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Checking Availability</a:t>
            </a:r>
            <a:endParaRPr lang="en-US" sz="2200" dirty="0"/>
          </a:p>
        </p:txBody>
      </p:sp>
      <p:sp>
        <p:nvSpPr>
          <p:cNvPr id="6" name="Text 3"/>
          <p:cNvSpPr/>
          <p:nvPr/>
        </p:nvSpPr>
        <p:spPr>
          <a:xfrm>
            <a:off x="1028224" y="4694515"/>
            <a:ext cx="7087553" cy="1088708"/>
          </a:xfrm>
          <a:prstGeom prst="rect">
            <a:avLst/>
          </a:prstGeom>
          <a:noFill/>
          <a:ln/>
        </p:spPr>
        <p:txBody>
          <a:bodyPr wrap="square" lIns="0" tIns="0" rIns="0" bIns="0" rtlCol="0" anchor="t"/>
          <a:lstStyle/>
          <a:p>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The </a:t>
            </a:r>
            <a:pPr indent="0" marL="0">
              <a:lnSpc>
                <a:spcPts val="2850"/>
              </a:lnSpc>
              <a:buNone/>
            </a:pPr>
            <a:r>
              <a:rPr lang="en-US" sz="1750" b="1" spc="-36" kern="0" dirty="0">
                <a:solidFill>
                  <a:srgbClr val="E5E0DF"/>
                </a:solidFill>
                <a:latin typeface="Inter" pitchFamily="34" charset="0"/>
                <a:ea typeface="Inter" pitchFamily="34" charset="-122"/>
                <a:cs typeface="Inter" pitchFamily="34" charset="-120"/>
              </a:rPr>
              <a:t>if-else</a:t>
            </a:r>
            <a:pP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 statement checks if the selected seat is available ('A'). If it's available, it marks the seat as booked ('B'). If the seat is already booked ('B'), an error message is displayed.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827264"/>
            <a:ext cx="8260675"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User Interaction: Handling Input</a:t>
            </a:r>
            <a:endParaRPr lang="en-US" sz="4450" dirty="0"/>
          </a:p>
        </p:txBody>
      </p:sp>
      <p:sp>
        <p:nvSpPr>
          <p:cNvPr id="4" name="Text 1"/>
          <p:cNvSpPr/>
          <p:nvPr/>
        </p:nvSpPr>
        <p:spPr>
          <a:xfrm>
            <a:off x="793790" y="4989552"/>
            <a:ext cx="6351270" cy="748427"/>
          </a:xfrm>
          <a:prstGeom prst="rect">
            <a:avLst/>
          </a:prstGeom>
          <a:noFill/>
          <a:ln/>
        </p:spPr>
        <p:txBody>
          <a:bodyPr wrap="none" lIns="0" tIns="0" rIns="0" bIns="0" rtlCol="0" anchor="t"/>
          <a:lstStyle/>
          <a:p>
            <a:pPr algn="ctr" indent="0" marL="0">
              <a:lnSpc>
                <a:spcPts val="5850"/>
              </a:lnSpc>
              <a:buNone/>
            </a:pPr>
            <a:r>
              <a:rPr lang="en-US" sz="5850" b="1" spc="-177" kern="0" dirty="0">
                <a:solidFill>
                  <a:srgbClr val="E5E0DF"/>
                </a:solidFill>
                <a:latin typeface="Inter Bold" pitchFamily="34" charset="0"/>
                <a:ea typeface="Inter Bold" pitchFamily="34" charset="-122"/>
                <a:cs typeface="Inter Bold" pitchFamily="34" charset="-120"/>
              </a:rPr>
              <a:t>1</a:t>
            </a:r>
            <a:endParaRPr lang="en-US" sz="5850" dirty="0"/>
          </a:p>
        </p:txBody>
      </p:sp>
      <p:sp>
        <p:nvSpPr>
          <p:cNvPr id="5" name="Text 2"/>
          <p:cNvSpPr/>
          <p:nvPr/>
        </p:nvSpPr>
        <p:spPr>
          <a:xfrm>
            <a:off x="2551748" y="6021348"/>
            <a:ext cx="2835235" cy="354330"/>
          </a:xfrm>
          <a:prstGeom prst="rect">
            <a:avLst/>
          </a:prstGeom>
          <a:noFill/>
          <a:ln/>
        </p:spPr>
        <p:txBody>
          <a:bodyPr wrap="none" lIns="0" tIns="0" rIns="0" bIns="0" rtlCol="0" anchor="t"/>
          <a:lstStyle/>
          <a:p>
            <a:pPr algn="ctr"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Movie Selection</a:t>
            </a:r>
            <a:endParaRPr lang="en-US" sz="2200" dirty="0"/>
          </a:p>
        </p:txBody>
      </p:sp>
      <p:sp>
        <p:nvSpPr>
          <p:cNvPr id="6" name="Text 3"/>
          <p:cNvSpPr/>
          <p:nvPr/>
        </p:nvSpPr>
        <p:spPr>
          <a:xfrm>
            <a:off x="793790" y="6511766"/>
            <a:ext cx="6351270" cy="362903"/>
          </a:xfrm>
          <a:prstGeom prst="rect">
            <a:avLst/>
          </a:prstGeom>
          <a:noFill/>
          <a:ln/>
        </p:spPr>
        <p:txBody>
          <a:bodyPr wrap="none" lIns="0" tIns="0" rIns="0" bIns="0" rtlCol="0" anchor="t"/>
          <a:lstStyle/>
          <a:p>
            <a:pPr algn="ct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The program uses </a:t>
            </a:r>
            <a:pPr algn="ctr" indent="0" marL="0">
              <a:lnSpc>
                <a:spcPts val="2850"/>
              </a:lnSpc>
              <a:buNone/>
            </a:pPr>
            <a:r>
              <a:rPr lang="en-US" sz="1750" b="1" spc="-36" kern="0" dirty="0">
                <a:solidFill>
                  <a:srgbClr val="E5E0DF"/>
                </a:solidFill>
                <a:latin typeface="Inter" pitchFamily="34" charset="0"/>
                <a:ea typeface="Inter" pitchFamily="34" charset="-122"/>
                <a:cs typeface="Inter" pitchFamily="34" charset="-120"/>
              </a:rPr>
              <a:t>cin</a:t>
            </a:r>
            <a:pPr algn="ct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 to get user input for movie selection.</a:t>
            </a:r>
            <a:endParaRPr lang="en-US" sz="1750" dirty="0"/>
          </a:p>
        </p:txBody>
      </p:sp>
      <p:sp>
        <p:nvSpPr>
          <p:cNvPr id="7" name="Text 4"/>
          <p:cNvSpPr/>
          <p:nvPr/>
        </p:nvSpPr>
        <p:spPr>
          <a:xfrm>
            <a:off x="7485221" y="4989552"/>
            <a:ext cx="6351389" cy="748427"/>
          </a:xfrm>
          <a:prstGeom prst="rect">
            <a:avLst/>
          </a:prstGeom>
          <a:noFill/>
          <a:ln/>
        </p:spPr>
        <p:txBody>
          <a:bodyPr wrap="none" lIns="0" tIns="0" rIns="0" bIns="0" rtlCol="0" anchor="t"/>
          <a:lstStyle/>
          <a:p>
            <a:pPr algn="ctr" indent="0" marL="0">
              <a:lnSpc>
                <a:spcPts val="5850"/>
              </a:lnSpc>
              <a:buNone/>
            </a:pPr>
            <a:r>
              <a:rPr lang="en-US" sz="5850" b="1" spc="-177" kern="0" dirty="0">
                <a:solidFill>
                  <a:srgbClr val="E5E0DF"/>
                </a:solidFill>
                <a:latin typeface="Inter Bold" pitchFamily="34" charset="0"/>
                <a:ea typeface="Inter Bold" pitchFamily="34" charset="-122"/>
                <a:cs typeface="Inter Bold" pitchFamily="34" charset="-120"/>
              </a:rPr>
              <a:t>2</a:t>
            </a:r>
            <a:endParaRPr lang="en-US" sz="5850" dirty="0"/>
          </a:p>
        </p:txBody>
      </p:sp>
      <p:sp>
        <p:nvSpPr>
          <p:cNvPr id="8" name="Text 5"/>
          <p:cNvSpPr/>
          <p:nvPr/>
        </p:nvSpPr>
        <p:spPr>
          <a:xfrm>
            <a:off x="9243298" y="6021348"/>
            <a:ext cx="2835235" cy="354330"/>
          </a:xfrm>
          <a:prstGeom prst="rect">
            <a:avLst/>
          </a:prstGeom>
          <a:noFill/>
          <a:ln/>
        </p:spPr>
        <p:txBody>
          <a:bodyPr wrap="none" lIns="0" tIns="0" rIns="0" bIns="0" rtlCol="0" anchor="t"/>
          <a:lstStyle/>
          <a:p>
            <a:pPr algn="ctr" indent="0" marL="0">
              <a:lnSpc>
                <a:spcPts val="2750"/>
              </a:lnSpc>
              <a:buNone/>
            </a:pPr>
            <a:r>
              <a:rPr lang="en-US" sz="2200" b="1" spc="-67" kern="0" dirty="0">
                <a:solidFill>
                  <a:srgbClr val="E5E0DF"/>
                </a:solidFill>
                <a:latin typeface="Inter Bold" pitchFamily="34" charset="0"/>
                <a:ea typeface="Inter Bold" pitchFamily="34" charset="-122"/>
                <a:cs typeface="Inter Bold" pitchFamily="34" charset="-120"/>
              </a:rPr>
              <a:t>Seat Booking</a:t>
            </a:r>
            <a:endParaRPr lang="en-US" sz="2200" dirty="0"/>
          </a:p>
        </p:txBody>
      </p:sp>
      <p:sp>
        <p:nvSpPr>
          <p:cNvPr id="9" name="Text 6"/>
          <p:cNvSpPr/>
          <p:nvPr/>
        </p:nvSpPr>
        <p:spPr>
          <a:xfrm>
            <a:off x="7485221" y="6511766"/>
            <a:ext cx="6351389" cy="725805"/>
          </a:xfrm>
          <a:prstGeom prst="rect">
            <a:avLst/>
          </a:prstGeom>
          <a:noFill/>
          <a:ln/>
        </p:spPr>
        <p:txBody>
          <a:bodyPr wrap="square" lIns="0" tIns="0" rIns="0" bIns="0" rtlCol="0" anchor="t"/>
          <a:lstStyle/>
          <a:p>
            <a:pPr algn="ct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The program again utilizes </a:t>
            </a:r>
            <a:pPr algn="ctr" indent="0" marL="0">
              <a:lnSpc>
                <a:spcPts val="2850"/>
              </a:lnSpc>
              <a:buNone/>
            </a:pPr>
            <a:r>
              <a:rPr lang="en-US" sz="1750" b="1" spc="-36" kern="0" dirty="0">
                <a:solidFill>
                  <a:srgbClr val="E5E0DF"/>
                </a:solidFill>
                <a:latin typeface="Inter" pitchFamily="34" charset="0"/>
                <a:ea typeface="Inter" pitchFamily="34" charset="-122"/>
                <a:cs typeface="Inter" pitchFamily="34" charset="-120"/>
              </a:rPr>
              <a:t>cin</a:t>
            </a:r>
            <a:pPr algn="ctr" indent="0" marL="0">
              <a:lnSpc>
                <a:spcPts val="2850"/>
              </a:lnSpc>
              <a:buNone/>
            </a:pPr>
            <a:r>
              <a:rPr lang="en-US" sz="1750" spc="-36" kern="0" dirty="0">
                <a:solidFill>
                  <a:srgbClr val="E5E0DF"/>
                </a:solidFill>
                <a:latin typeface="Inter" pitchFamily="34" charset="0"/>
                <a:ea typeface="Inter" pitchFamily="34" charset="-122"/>
                <a:cs typeface="Inter" pitchFamily="34" charset="-120"/>
              </a:rPr>
              <a:t> to receive user input for the desired row and column numbers for seat booking.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2025-01-29T18:22:16Z</dcterms:created>
  <dcterms:modified xsi:type="dcterms:W3CDTF">2025-01-29T18:22:16Z</dcterms:modified>
</cp:coreProperties>
</file>