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80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49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23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24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050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57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075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92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28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62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6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51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42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3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64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5271CC-A004-4880-A7AA-FD286B4D1740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115CD2-92D9-4AE7-BFDD-9E30587E8E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45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lke55170.2022.00013" TargetMode="External"/><Relationship Id="rId2" Type="http://schemas.openxmlformats.org/officeDocument/2006/relationships/hyperlink" Target="https://doi.org/10.1109/tg.2022.315308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b978-0-12-416602-8.00009-1" TargetMode="External"/><Relationship Id="rId5" Type="http://schemas.openxmlformats.org/officeDocument/2006/relationships/hyperlink" Target="https://eprints.whiterose.ac.uk/132541/1/predicting/_skill/_learning.pdf" TargetMode="External"/><Relationship Id="rId4" Type="http://schemas.openxmlformats.org/officeDocument/2006/relationships/hyperlink" Target="https://doi.org/10.1109/iccs45141.2019.90657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7EC6-AA22-53C0-FEFD-3A20E72FF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Predictive Analysis and Machine Learning in MOBA Games: Forecasting League of Legends Game Outcomes </a:t>
            </a:r>
            <a:endParaRPr lang="en-GB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9CA6F-FABF-D61D-37AD-E16B36428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Study on Early Game Metrics and Logistic Regression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7247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1B22-4E76-C501-6FD5-5DECF822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2F91-F082-99CE-945A-74DF97550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Overview of eSports and MOBAs</a:t>
            </a:r>
          </a:p>
          <a:p>
            <a:pPr lvl="1"/>
            <a:r>
              <a:rPr lang="en-GB" dirty="0"/>
              <a:t>Fast-paced, strategy rich environments</a:t>
            </a:r>
          </a:p>
          <a:p>
            <a:pPr lvl="1"/>
            <a:r>
              <a:rPr lang="en-GB" dirty="0"/>
              <a:t>Importance of predicting match outcomes</a:t>
            </a:r>
          </a:p>
          <a:p>
            <a:pPr lvl="1"/>
            <a:endParaRPr lang="en-GB" dirty="0"/>
          </a:p>
          <a:p>
            <a:r>
              <a:rPr lang="en-GB" dirty="0"/>
              <a:t>Purpose of study</a:t>
            </a:r>
          </a:p>
          <a:p>
            <a:pPr lvl="1"/>
            <a:r>
              <a:rPr lang="en-GB" dirty="0"/>
              <a:t>Use machine learning to predict match outcomes</a:t>
            </a:r>
          </a:p>
          <a:p>
            <a:pPr lvl="1"/>
            <a:r>
              <a:rPr lang="en-GB" dirty="0"/>
              <a:t>Focus on early game metrics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70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61384-02C8-FE37-DD48-8DBCD5AE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Aim, Hypothesis, and 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28D32-4172-D33B-4B44-24AF473F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Research Aim</a:t>
            </a:r>
          </a:p>
          <a:p>
            <a:pPr lvl="1"/>
            <a:r>
              <a:rPr lang="en-US" dirty="0"/>
              <a:t>Determine how early game statistics can predict match results</a:t>
            </a:r>
          </a:p>
          <a:p>
            <a:r>
              <a:rPr lang="en-US" dirty="0"/>
              <a:t>Hypothesis</a:t>
            </a:r>
          </a:p>
          <a:p>
            <a:pPr lvl="1"/>
            <a:r>
              <a:rPr lang="en-US" dirty="0"/>
              <a:t>Early performance indicators like first kill, gold lead, and objectives predict match outcomes</a:t>
            </a:r>
          </a:p>
          <a:p>
            <a:r>
              <a:rPr lang="en-US" dirty="0"/>
              <a:t>Research Questions</a:t>
            </a:r>
          </a:p>
          <a:p>
            <a:pPr lvl="1"/>
            <a:r>
              <a:rPr lang="en-US" dirty="0"/>
              <a:t>Which early game metrics are most predictive of match outcomes?</a:t>
            </a:r>
          </a:p>
          <a:p>
            <a:pPr lvl="1"/>
            <a:r>
              <a:rPr lang="en-US" dirty="0"/>
              <a:t>How effective are machine learning models in analyzing early game data?</a:t>
            </a:r>
          </a:p>
          <a:p>
            <a:pPr lvl="1"/>
            <a:r>
              <a:rPr lang="en-US" dirty="0"/>
              <a:t>What specific data features are necessary for effective training of these models?</a:t>
            </a:r>
          </a:p>
        </p:txBody>
      </p:sp>
    </p:spTree>
    <p:extLst>
      <p:ext uri="{BB962C8B-B14F-4D97-AF65-F5344CB8AC3E}">
        <p14:creationId xmlns:p14="http://schemas.microsoft.com/office/powerpoint/2010/main" val="409621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7AB-E77F-72C7-2D9B-EB7831E1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797" y="1003033"/>
            <a:ext cx="6660090" cy="965200"/>
          </a:xfrm>
        </p:spPr>
        <p:txBody>
          <a:bodyPr>
            <a:normAutofit/>
          </a:bodyPr>
          <a:lstStyle/>
          <a:p>
            <a:r>
              <a:rPr lang="en-GB" dirty="0"/>
              <a:t>Literature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E7F5A-1905-407E-266E-CACFDC980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493" y="2031822"/>
            <a:ext cx="4144280" cy="345011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8BBC-6C99-8784-7B80-CC90794F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174" y="2159000"/>
            <a:ext cx="6660090" cy="37930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dirty="0"/>
              <a:t>Key Studies</a:t>
            </a:r>
          </a:p>
          <a:p>
            <a:pPr lvl="1">
              <a:lnSpc>
                <a:spcPct val="90000"/>
              </a:lnSpc>
            </a:pPr>
            <a:r>
              <a:rPr lang="en-GB" sz="1700" dirty="0" err="1"/>
              <a:t>Hitar</a:t>
            </a:r>
            <a:r>
              <a:rPr lang="en-GB" sz="1700" dirty="0"/>
              <a:t>-Garcia et al. (2023): Focus on early game data using AdaBoost</a:t>
            </a:r>
          </a:p>
          <a:p>
            <a:pPr lvl="1">
              <a:lnSpc>
                <a:spcPct val="90000"/>
              </a:lnSpc>
            </a:pPr>
            <a:r>
              <a:rPr lang="en-GB" sz="1700" dirty="0"/>
              <a:t>Shen (2022): Utilizes Random Forest and Gradient Boosting</a:t>
            </a:r>
          </a:p>
          <a:p>
            <a:pPr lvl="1">
              <a:lnSpc>
                <a:spcPct val="90000"/>
              </a:lnSpc>
            </a:pPr>
            <a:r>
              <a:rPr lang="en-GB" sz="1700" dirty="0"/>
              <a:t>Ani R et al. (2019): Feature selection and ensemble methods</a:t>
            </a:r>
          </a:p>
          <a:p>
            <a:pPr lvl="1">
              <a:lnSpc>
                <a:spcPct val="90000"/>
              </a:lnSpc>
            </a:pPr>
            <a:r>
              <a:rPr lang="en-GB" sz="1700" dirty="0" err="1"/>
              <a:t>Tuzcu</a:t>
            </a:r>
            <a:r>
              <a:rPr lang="en-GB" sz="1700" dirty="0"/>
              <a:t> et al. (2022): Post-feature selection with AdaBoost and Gradient Boosting</a:t>
            </a:r>
          </a:p>
          <a:p>
            <a:pPr lvl="1">
              <a:lnSpc>
                <a:spcPct val="90000"/>
              </a:lnSpc>
            </a:pPr>
            <a:r>
              <a:rPr lang="en-GB" sz="1700" dirty="0"/>
              <a:t>Aung et al. (2018): Skill growth using Random Forest and Logistic Regression</a:t>
            </a:r>
          </a:p>
          <a:p>
            <a:pPr>
              <a:lnSpc>
                <a:spcPct val="90000"/>
              </a:lnSpc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82487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3AE4-82F7-1B90-1C16-471F0F09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F3F3-0DAC-B430-7B89-E8A8F5FF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Collection</a:t>
            </a:r>
          </a:p>
          <a:p>
            <a:pPr lvl="1"/>
            <a:r>
              <a:rPr lang="en-GB" dirty="0"/>
              <a:t>Match data from game APIs and existing datasets</a:t>
            </a:r>
          </a:p>
          <a:p>
            <a:pPr lvl="1"/>
            <a:r>
              <a:rPr lang="en-GB" dirty="0"/>
              <a:t>Focus on early game events (e.g., first blood, gold gained, objectives)</a:t>
            </a:r>
          </a:p>
          <a:p>
            <a:r>
              <a:rPr lang="en-GB" dirty="0"/>
              <a:t>Data Preprocessing</a:t>
            </a:r>
          </a:p>
          <a:p>
            <a:pPr lvl="1"/>
            <a:r>
              <a:rPr lang="en-GB" dirty="0"/>
              <a:t>Cleaning, normalizing, and organizing data</a:t>
            </a:r>
          </a:p>
          <a:p>
            <a:pPr lvl="1"/>
            <a:r>
              <a:rPr lang="en-GB" dirty="0"/>
              <a:t>Feature selection using statistical methods (e.g., correlation analysis)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926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7F4F-DC73-9648-F838-7B0D2F7B9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3A55-4169-EE79-68C3-47EC5D3BF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Machine Learning Algorithm</a:t>
            </a:r>
          </a:p>
          <a:p>
            <a:pPr lvl="1"/>
            <a:r>
              <a:rPr lang="en-GB" dirty="0"/>
              <a:t>Logistic Regression for binary outcomes (win/loss)</a:t>
            </a:r>
          </a:p>
          <a:p>
            <a:r>
              <a:rPr lang="en-GB" dirty="0"/>
              <a:t>Feature Scaling</a:t>
            </a:r>
          </a:p>
          <a:p>
            <a:pPr lvl="1"/>
            <a:r>
              <a:rPr lang="en-GB" dirty="0"/>
              <a:t>Applied </a:t>
            </a:r>
            <a:r>
              <a:rPr lang="en-GB" dirty="0" err="1"/>
              <a:t>RobustScaler</a:t>
            </a:r>
            <a:r>
              <a:rPr lang="en-GB" dirty="0"/>
              <a:t> for normalization</a:t>
            </a:r>
          </a:p>
          <a:p>
            <a:r>
              <a:rPr lang="en-GB" dirty="0"/>
              <a:t>Evaluation Metrics</a:t>
            </a:r>
          </a:p>
          <a:p>
            <a:pPr lvl="1"/>
            <a:r>
              <a:rPr lang="en-GB" dirty="0"/>
              <a:t>Accuracy, ROC score</a:t>
            </a:r>
          </a:p>
          <a:p>
            <a:r>
              <a:rPr lang="en-GB" dirty="0"/>
              <a:t>Results</a:t>
            </a:r>
          </a:p>
          <a:p>
            <a:pPr lvl="1"/>
            <a:r>
              <a:rPr lang="en-GB" dirty="0"/>
              <a:t>Logistic Regression model achieved satisfactory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FD19D-67C1-2B24-C10D-BCCCB4B7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431" y="1957603"/>
            <a:ext cx="4400576" cy="32631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4249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F4421-9629-5056-C7E4-B63F5806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3F90F-CEB2-BCC4-825F-2BC88092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  <a:p>
            <a:pPr lvl="1"/>
            <a:r>
              <a:rPr lang="en-US" dirty="0"/>
              <a:t>Early game metrics are significant predictors of match outcomes</a:t>
            </a:r>
          </a:p>
          <a:p>
            <a:pPr lvl="1"/>
            <a:r>
              <a:rPr lang="en-US" dirty="0"/>
              <a:t>Logistic Regression effectively interprets early game data</a:t>
            </a:r>
          </a:p>
          <a:p>
            <a:r>
              <a:rPr lang="en-US" dirty="0"/>
              <a:t>Comparison with Literature</a:t>
            </a:r>
          </a:p>
          <a:p>
            <a:pPr lvl="1"/>
            <a:r>
              <a:rPr lang="en-US" dirty="0"/>
              <a:t>Consistent with findings from </a:t>
            </a:r>
            <a:r>
              <a:rPr lang="en-US" dirty="0" err="1"/>
              <a:t>Hitar</a:t>
            </a:r>
            <a:r>
              <a:rPr lang="en-US" dirty="0"/>
              <a:t>-Garcia et al. and Shen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7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A1D6-2D32-35E6-EDC4-B38FBF74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8E4F-2AEF-2BDF-EEDF-A9D348E7F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Summary of Results</a:t>
            </a:r>
          </a:p>
          <a:p>
            <a:pPr lvl="1"/>
            <a:r>
              <a:rPr lang="en-US" dirty="0"/>
              <a:t>Successful prediction of match outcomes using early game metrics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Static nature of dataset</a:t>
            </a:r>
          </a:p>
          <a:p>
            <a:pPr lvl="1"/>
            <a:r>
              <a:rPr lang="en-US" dirty="0"/>
              <a:t>Potential for integrating real-time data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Explore additional machine learning models</a:t>
            </a:r>
          </a:p>
          <a:p>
            <a:pPr lvl="1"/>
            <a:r>
              <a:rPr lang="en-US" dirty="0"/>
              <a:t>Incorporate dynamic and real-time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5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01BF-390F-046E-ACA8-C0227210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9" y="188976"/>
            <a:ext cx="10018713" cy="795527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BB46-05B8-D831-A184-6180E1564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5881"/>
            <a:ext cx="10018713" cy="44653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[1] Juan-Agustin </a:t>
            </a:r>
            <a:r>
              <a:rPr lang="en-GB" dirty="0" err="1"/>
              <a:t>Hitar</a:t>
            </a:r>
            <a:r>
              <a:rPr lang="en-GB" dirty="0"/>
              <a:t>-Garcia, L. Moran-Fernandez, and V. Bolon-</a:t>
            </a:r>
            <a:r>
              <a:rPr lang="en-GB" dirty="0" err="1"/>
              <a:t>Canedo</a:t>
            </a:r>
            <a:r>
              <a:rPr lang="en-GB" dirty="0"/>
              <a:t>, “Machine Learning Methods for Predicting League of Legends Game Outcome,” IEEE transactions on games, vol. 15, no. 2, pp. 171–181, Jun. 2023,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https://doi.org/10.1109/tg.2022.3153086</a:t>
            </a:r>
            <a:r>
              <a:rPr lang="en-GB" dirty="0"/>
              <a:t>  </a:t>
            </a:r>
          </a:p>
          <a:p>
            <a:r>
              <a:rPr lang="en-GB" dirty="0"/>
              <a:t>[2] Q. Shen, “A machine learning approach to predict the result of League of Legends,” Feb. 2022,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https://doi.org/10.1109/mlke55170.2022.00013</a:t>
            </a:r>
            <a:endParaRPr lang="en-GB" dirty="0"/>
          </a:p>
          <a:p>
            <a:r>
              <a:rPr lang="en-GB" dirty="0"/>
              <a:t>[3] Ani R, Vishnu </a:t>
            </a:r>
            <a:r>
              <a:rPr lang="en-GB" dirty="0" err="1"/>
              <a:t>Harikumar</a:t>
            </a:r>
            <a:r>
              <a:rPr lang="en-GB" dirty="0"/>
              <a:t>, A. K. Devan, and O.S. Deepa, “Victory prediction in League of Legends using Feature Selection and Ensemble methods,” May 2019,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4"/>
              </a:rPr>
              <a:t>https://doi.org/10.1109/iccs45141.2019.9065758</a:t>
            </a:r>
            <a:r>
              <a:rPr lang="en-GB" dirty="0"/>
              <a:t> </a:t>
            </a:r>
          </a:p>
          <a:p>
            <a:r>
              <a:rPr lang="en-GB" dirty="0"/>
              <a:t>[4] A. </a:t>
            </a:r>
            <a:r>
              <a:rPr lang="en-GB" dirty="0" err="1"/>
              <a:t>Tuzcu</a:t>
            </a:r>
            <a:r>
              <a:rPr lang="en-GB" dirty="0"/>
              <a:t>, G. Ay, A. </a:t>
            </a:r>
            <a:r>
              <a:rPr lang="en-GB" dirty="0" err="1"/>
              <a:t>Umay</a:t>
            </a:r>
            <a:r>
              <a:rPr lang="en-GB" dirty="0"/>
              <a:t> </a:t>
            </a:r>
            <a:r>
              <a:rPr lang="en-GB" dirty="0" err="1"/>
              <a:t>Uçar</a:t>
            </a:r>
            <a:r>
              <a:rPr lang="en-GB" dirty="0"/>
              <a:t>, and D. </a:t>
            </a:r>
            <a:r>
              <a:rPr lang="en-GB" dirty="0" err="1"/>
              <a:t>Kılınç</a:t>
            </a:r>
            <a:r>
              <a:rPr lang="en-GB" dirty="0"/>
              <a:t>, “A Machine Learning Based Predictive Analysis Use Case For eSports Games.” Available:\newlinehttps://dergipark.org.tr/en/download/article-file/2990904</a:t>
            </a:r>
          </a:p>
          <a:p>
            <a:r>
              <a:rPr lang="en-GB" dirty="0"/>
              <a:t>[5] M. Aung et al., “Predicting Skill Learning in a Large, Longitudinal MOBA Dataset.” Available: </a:t>
            </a:r>
            <a:r>
              <a:rPr lang="en-GB" dirty="0">
                <a:hlinkClick r:id="rId5"/>
              </a:rPr>
              <a:t>https://eprints.whiterose.ac.uk/132541/1/predicting\_skill\_learning.pdf</a:t>
            </a:r>
            <a:endParaRPr lang="en-GB" dirty="0"/>
          </a:p>
          <a:p>
            <a:r>
              <a:rPr lang="en-GB" dirty="0"/>
              <a:t>[6] D. Nettleton, “Data </a:t>
            </a:r>
            <a:r>
              <a:rPr lang="en-GB" dirty="0" err="1"/>
              <a:t>Modeling</a:t>
            </a:r>
            <a:r>
              <a:rPr lang="en-GB" dirty="0"/>
              <a:t>,” Elsevier eBooks, pp. 137–157, Jan. 2014,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6"/>
              </a:rPr>
              <a:t>https://doi.org/10.1016/b978-0-12-416602-8.00009-1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1194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8B3926B8F0ED4389EFD66D75D29983" ma:contentTypeVersion="16" ma:contentTypeDescription="Create a new document." ma:contentTypeScope="" ma:versionID="f0afa3499f8264fa053b57ed61336896">
  <xsd:schema xmlns:xsd="http://www.w3.org/2001/XMLSchema" xmlns:xs="http://www.w3.org/2001/XMLSchema" xmlns:p="http://schemas.microsoft.com/office/2006/metadata/properties" xmlns:ns3="4ce47b05-fc36-4a98-a212-ddcfeac99cf0" xmlns:ns4="6f96cf62-2954-47b2-875b-d78c396d27b0" targetNamespace="http://schemas.microsoft.com/office/2006/metadata/properties" ma:root="true" ma:fieldsID="69bef1dafea5d8b5bef0d0704f353779" ns3:_="" ns4:_="">
    <xsd:import namespace="4ce47b05-fc36-4a98-a212-ddcfeac99cf0"/>
    <xsd:import namespace="6f96cf62-2954-47b2-875b-d78c396d27b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47b05-fc36-4a98-a212-ddcfeac99c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6cf62-2954-47b2-875b-d78c396d27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f96cf62-2954-47b2-875b-d78c396d27b0" xsi:nil="true"/>
  </documentManagement>
</p:properties>
</file>

<file path=customXml/itemProps1.xml><?xml version="1.0" encoding="utf-8"?>
<ds:datastoreItem xmlns:ds="http://schemas.openxmlformats.org/officeDocument/2006/customXml" ds:itemID="{B879CA0C-6058-4A81-9243-FDF7DCBB4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e47b05-fc36-4a98-a212-ddcfeac99cf0"/>
    <ds:schemaRef ds:uri="6f96cf62-2954-47b2-875b-d78c396d2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5D211-F3BC-47F1-833C-506C9E6E1D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78E2B-A538-4F8E-AE04-69D41A2C2070}">
  <ds:schemaRefs>
    <ds:schemaRef ds:uri="http://purl.org/dc/dcmitype/"/>
    <ds:schemaRef ds:uri="6f96cf62-2954-47b2-875b-d78c396d27b0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4ce47b05-fc36-4a98-a212-ddcfeac99cf0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</TotalTime>
  <Words>630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Predictive Analysis and Machine Learning in MOBA Games: Forecasting League of Legends Game Outcomes </vt:lpstr>
      <vt:lpstr>Introduction</vt:lpstr>
      <vt:lpstr>Research Aim, Hypothesis, and Questions</vt:lpstr>
      <vt:lpstr>Literature</vt:lpstr>
      <vt:lpstr>Research Methodology</vt:lpstr>
      <vt:lpstr>Model Training and Evaluation</vt:lpstr>
      <vt:lpstr>Findings and Comparison</vt:lpstr>
      <vt:lpstr>Conclusion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and Machine Learning in MOBA Games: Forecasting League of Legends Game Outcomes</dc:title>
  <dc:creator>Ali Hajjar</dc:creator>
  <cp:lastModifiedBy>Ali Hajjar</cp:lastModifiedBy>
  <cp:revision>6</cp:revision>
  <dcterms:created xsi:type="dcterms:W3CDTF">2024-05-20T00:26:55Z</dcterms:created>
  <dcterms:modified xsi:type="dcterms:W3CDTF">2024-05-20T01:14:26Z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0x0101006D8B3926B8F0ED4389EFD66D75D29983</vt:lpwstr>
  </property>
</Properties>
</file>