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54C1-FC69-499C-B244-7D8F2307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075DA-D90A-47B9-AE3C-C94907A63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17B40-0F22-475D-B23F-C2B13E45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8CFE-C144-45F0-BBAF-6F20A0CE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448C-4739-43C6-A8D4-686AC776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6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8FDA-58A8-48B0-9441-B72311C0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1A5D-D65F-4FD9-9465-428C15467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A5F1-BCD5-456B-8ED9-40F85C2B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7A5FF-0AA5-4A3D-B5B2-CE3A817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A3AFB-59DA-4650-8123-9E954AB3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0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FD3B-6C61-4801-90B2-542D6567C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ECC9-0412-473E-8EFF-83A55E5EC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A657-DD2E-44BE-BA6F-702AF700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ADDF-3208-43B9-B483-2061D471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051C2-CB6C-4B5F-966B-DE4247B7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01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1FB-7D59-4560-910C-F67C5090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B8895-D4A1-44B1-AA9E-8D0CF3490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9ABF-58A3-425A-BBE4-17B008D6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20F52-555F-490E-8726-C85B6479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CA02-5FB1-4CAC-A863-42D6637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2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FDB8-1B7C-418E-A276-17FF8C1C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567FA-B842-4556-BF24-09745BD7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E2F9-E12C-44DD-8545-C796ABD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5F7A2-E96D-40E2-A304-353FD538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60401-2734-43E3-8EEA-791F1EEEE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58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9114-3553-4878-870F-F99B0D85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EE49-FE2B-4E49-B573-1C60A5A0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8E3E0-B49F-4073-B1D3-1B9F25CA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3750-CBA8-4609-A465-6EE812F6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5912-9193-4ED5-9CF2-3566BA62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1E256-6D87-4E60-8CBC-ABDAD55B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97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C4AE-B3DD-4ABC-976F-205643DA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200B7-E366-46A3-80F4-A3BA7F172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7BA43-9FB8-4505-83E1-06D8E8AE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56BF2-4E71-4E88-9938-82D2B68B4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AA100-6232-4342-9EDF-442CE9C5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A7D59B-48F7-402A-A7A9-BDB5E4A9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0578A-3523-4A87-A272-0B72C2D1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BBEBC-AF0F-4FAC-84B4-3FE56249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3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3CFD-F1F7-458F-BED6-CF3EC63E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0DE0C-0D83-45EC-A2A7-4507ED34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6AAD0-A33F-48FD-B460-8F5B02A3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B0B4-D67F-466C-A1F0-EFB90745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7261-700F-48D7-9DE3-022A4303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E05D4-7C3B-426B-84BD-5E6A7961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17984-182F-4E5D-84DC-DB5B84BA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4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29D4-B4A9-401C-A452-FBEA4595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F6B02-B135-4269-B954-9CC79B36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BE85E-3A8C-4097-A355-26522E9F6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08D6D-43E3-480A-A6BB-716363AD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EFF7-8F79-4345-B9FA-3AAD2DB1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A9726-22C1-4E34-B854-C192447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7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C961-D95D-42C7-B5A8-0079FEB2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48DD9-7CE5-4616-8D4E-C11B78844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B96BF-45B0-4766-9A37-1681D833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7926F-DA03-4B7C-AD7F-107F9896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955F-33F3-4F45-B259-AD3593A3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CDCF-3362-4D4C-BE64-1B27B7B3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8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67638-6800-4EE2-AFD7-8AA970E7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C640-D3AC-466C-B202-6AC85EAC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1141A-A374-42F4-9E68-4D712E763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E7F2-79BD-4B6C-A7B3-3394B496D35A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A7CA-28E0-41F5-AA25-2D6B0D910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630C-A648-4F7F-9298-C7CEA53E4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B3F54-1DD0-43C4-8639-99A7767C4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4134-37C6-457F-A3E4-1A069296A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6281"/>
            <a:ext cx="9144000" cy="1157288"/>
          </a:xfrm>
        </p:spPr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46B65-8E98-4110-B7F3-0C00767BE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53569"/>
            <a:ext cx="9144000" cy="1655762"/>
          </a:xfrm>
        </p:spPr>
        <p:txBody>
          <a:bodyPr/>
          <a:lstStyle/>
          <a:p>
            <a:r>
              <a:rPr lang="en-US" dirty="0"/>
              <a:t>Frontend Overview | JS vs TS | React vs Angular | Installation and Setup | Create a new Project and Run| Why so many Files?| Basics (Components, String interpolation, Inputs, Outputs, Event and Property Binding, Control Flow Statements, Life Cycle Hooks) | Self Study Topics </a:t>
            </a:r>
          </a:p>
        </p:txBody>
      </p:sp>
    </p:spTree>
    <p:extLst>
      <p:ext uri="{BB962C8B-B14F-4D97-AF65-F5344CB8AC3E}">
        <p14:creationId xmlns:p14="http://schemas.microsoft.com/office/powerpoint/2010/main" val="359127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Control Flow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Angular templates support control flow blocks that let you conditionally show, hide, and repeat elements.</a:t>
            </a:r>
            <a:endParaRPr lang="en-US" b="0" i="0" dirty="0">
              <a:solidFill>
                <a:srgbClr val="273239"/>
              </a:solidFill>
              <a:effectLst/>
              <a:latin typeface="Inter"/>
            </a:endParaRPr>
          </a:p>
          <a:p>
            <a:pPr lvl="1"/>
            <a:r>
              <a:rPr lang="en-US" dirty="0">
                <a:solidFill>
                  <a:srgbClr val="273239"/>
                </a:solidFill>
                <a:latin typeface="Inter"/>
              </a:rPr>
              <a:t>@if , @else-if , @else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Inter"/>
              </a:rPr>
              <a:t>@for and @empty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Inter"/>
              </a:rPr>
              <a:t>@switch, @case, @default</a:t>
            </a:r>
            <a:endParaRPr lang="en-US" dirty="0">
              <a:solidFill>
                <a:srgbClr val="27323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59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Lifecycle 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73239"/>
                </a:solidFill>
              </a:rPr>
              <a:t>Angular Components have their life cycle, which starts from components creation to their destruction.</a:t>
            </a:r>
          </a:p>
          <a:p>
            <a:r>
              <a:rPr lang="en-US" dirty="0">
                <a:solidFill>
                  <a:srgbClr val="273239"/>
                </a:solidFill>
              </a:rPr>
              <a:t>Angular allows us to tap in some phases of life cycle by using these hooks. </a:t>
            </a:r>
          </a:p>
          <a:p>
            <a:r>
              <a:rPr lang="en-US" dirty="0">
                <a:solidFill>
                  <a:srgbClr val="273239"/>
                </a:solidFill>
              </a:rPr>
              <a:t>Currently, component life cycle has 4 phases and these phases have multiple hooks</a:t>
            </a:r>
          </a:p>
          <a:p>
            <a:r>
              <a:rPr lang="en-US" dirty="0">
                <a:solidFill>
                  <a:srgbClr val="273239"/>
                </a:solidFill>
              </a:rPr>
              <a:t>These phases are: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Creation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Change Detection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Rendering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Destruction</a:t>
            </a:r>
          </a:p>
        </p:txBody>
      </p:sp>
    </p:spTree>
    <p:extLst>
      <p:ext uri="{BB962C8B-B14F-4D97-AF65-F5344CB8AC3E}">
        <p14:creationId xmlns:p14="http://schemas.microsoft.com/office/powerpoint/2010/main" val="2653625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Self Study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73239"/>
                </a:solidFill>
              </a:rPr>
              <a:t>What is a decorator? Where can you find decorator in a Component?</a:t>
            </a:r>
          </a:p>
          <a:p>
            <a:r>
              <a:rPr lang="en-US" dirty="0">
                <a:solidFill>
                  <a:srgbClr val="273239"/>
                </a:solidFill>
              </a:rPr>
              <a:t>What is View Encapsulation, Its Types and Impact</a:t>
            </a:r>
          </a:p>
          <a:p>
            <a:r>
              <a:rPr lang="en-US" dirty="0">
                <a:solidFill>
                  <a:srgbClr val="273239"/>
                </a:solidFill>
              </a:rPr>
              <a:t>How Angular know it has to start with </a:t>
            </a:r>
            <a:r>
              <a:rPr lang="en-US" dirty="0" err="1">
                <a:solidFill>
                  <a:srgbClr val="273239"/>
                </a:solidFill>
              </a:rPr>
              <a:t>AppComponent</a:t>
            </a:r>
            <a:r>
              <a:rPr lang="en-US" dirty="0">
                <a:solidFill>
                  <a:srgbClr val="273239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6861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Frontend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190065"/>
            <a:ext cx="10515600" cy="5057776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</a:rPr>
              <a:t>Frontend Comprises of 3 main things: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HTML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</a:rPr>
              <a:t>CSS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JS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r>
              <a:rPr lang="en-US" dirty="0">
                <a:solidFill>
                  <a:srgbClr val="273239"/>
                </a:solidFill>
              </a:rPr>
              <a:t>HTML (Hyper Text Markup language): Gives basic structure of a web page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</a:rPr>
              <a:t>CSS (Cascading Style Sheets): Adds styles and appeal to a web page</a:t>
            </a:r>
          </a:p>
          <a:p>
            <a:r>
              <a:rPr lang="en-US" dirty="0">
                <a:solidFill>
                  <a:srgbClr val="273239"/>
                </a:solidFill>
              </a:rPr>
              <a:t>JS (JavaScript): Adds Functionality of a web page</a:t>
            </a:r>
            <a:endParaRPr lang="en-US" b="0" i="0" dirty="0">
              <a:solidFill>
                <a:srgbClr val="27323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4841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JS (JavaScript) vs TS (TypeScript)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JavaScript: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A dynamically typed, interpreted language that runs in browsers and on Node.js.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Types exist at runtime only; mistakes like wrong argument shapes or misspelled props surface when the code runs.</a:t>
            </a:r>
          </a:p>
          <a:p>
            <a:r>
              <a:rPr lang="en-US" dirty="0">
                <a:solidFill>
                  <a:srgbClr val="273239"/>
                </a:solidFill>
              </a:rPr>
              <a:t>TypeScript: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superset of JavaScript</a:t>
            </a:r>
            <a:r>
              <a:rPr lang="en-US" dirty="0"/>
              <a:t> that adds a </a:t>
            </a:r>
            <a:r>
              <a:rPr lang="en-US" b="1" dirty="0"/>
              <a:t>static type system</a:t>
            </a:r>
            <a:r>
              <a:rPr lang="en-US" dirty="0"/>
              <a:t> and a compiler.</a:t>
            </a:r>
            <a:endParaRPr lang="en-US" dirty="0">
              <a:solidFill>
                <a:srgbClr val="273239"/>
              </a:solidFill>
            </a:endParaRPr>
          </a:p>
          <a:p>
            <a:pPr lvl="1"/>
            <a:r>
              <a:rPr lang="en-US" dirty="0">
                <a:solidFill>
                  <a:srgbClr val="273239"/>
                </a:solidFill>
              </a:rPr>
              <a:t>You write .</a:t>
            </a:r>
            <a:r>
              <a:rPr lang="en-US" dirty="0" err="1">
                <a:solidFill>
                  <a:srgbClr val="273239"/>
                </a:solidFill>
              </a:rPr>
              <a:t>ts</a:t>
            </a:r>
            <a:r>
              <a:rPr lang="en-US" dirty="0">
                <a:solidFill>
                  <a:srgbClr val="273239"/>
                </a:solidFill>
              </a:rPr>
              <a:t> (or .</a:t>
            </a:r>
            <a:r>
              <a:rPr lang="en-US" dirty="0" err="1">
                <a:solidFill>
                  <a:srgbClr val="273239"/>
                </a:solidFill>
              </a:rPr>
              <a:t>tsx</a:t>
            </a:r>
            <a:r>
              <a:rPr lang="en-US" dirty="0">
                <a:solidFill>
                  <a:srgbClr val="273239"/>
                </a:solidFill>
              </a:rPr>
              <a:t>), the TypeScript compiler </a:t>
            </a:r>
            <a:r>
              <a:rPr lang="en-US" dirty="0" err="1">
                <a:solidFill>
                  <a:srgbClr val="273239"/>
                </a:solidFill>
              </a:rPr>
              <a:t>transpiles</a:t>
            </a:r>
            <a:r>
              <a:rPr lang="en-US" dirty="0">
                <a:solidFill>
                  <a:srgbClr val="273239"/>
                </a:solidFill>
              </a:rPr>
              <a:t> to plain JS that runs anywhere JS runs.</a:t>
            </a:r>
          </a:p>
          <a:p>
            <a:r>
              <a:rPr lang="en-US" dirty="0"/>
              <a:t>TypeScript is just JavaScript + types + tooling. It helps Devs write clearer, safer code and makes large projects much easier to maintain.</a:t>
            </a:r>
          </a:p>
          <a:p>
            <a:r>
              <a:rPr lang="en-US" dirty="0"/>
              <a:t>It </a:t>
            </a:r>
            <a:r>
              <a:rPr lang="en-US" b="1" dirty="0"/>
              <a:t>doesn’t enforce types at runtime</a:t>
            </a:r>
            <a:r>
              <a:rPr lang="en-US" dirty="0"/>
              <a:t> (types are erased).</a:t>
            </a:r>
            <a:endParaRPr lang="en-US" dirty="0">
              <a:solidFill>
                <a:srgbClr val="27323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</a:endParaRPr>
          </a:p>
          <a:p>
            <a:pPr lvl="1"/>
            <a:endParaRPr lang="en-US" dirty="0">
              <a:solidFill>
                <a:srgbClr val="273239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925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pPr algn="ctr"/>
            <a:r>
              <a:rPr lang="en-US" dirty="0"/>
              <a:t>React vs Angular</a:t>
            </a:r>
          </a:p>
        </p:txBody>
      </p:sp>
      <p:pic>
        <p:nvPicPr>
          <p:cNvPr id="2050" name="Picture 2" descr="React vs Angular: which one is best for your project? - Academy SMART">
            <a:extLst>
              <a:ext uri="{FF2B5EF4-FFF2-40B4-BE49-F238E27FC236}">
                <a16:creationId xmlns:a16="http://schemas.microsoft.com/office/drawing/2014/main" id="{8CCC86A6-D654-4B9C-89B7-D378DDD68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11504"/>
          <a:stretch/>
        </p:blipFill>
        <p:spPr bwMode="auto">
          <a:xfrm>
            <a:off x="1528762" y="1181100"/>
            <a:ext cx="9134475" cy="51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24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273239"/>
                </a:solidFill>
              </a:rPr>
              <a:t>Pre-Requisites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Node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VS Code</a:t>
            </a:r>
          </a:p>
          <a:p>
            <a:r>
              <a:rPr lang="en-US" dirty="0">
                <a:solidFill>
                  <a:srgbClr val="273239"/>
                </a:solidFill>
              </a:rPr>
              <a:t>Command to Check if node is installed: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node -v</a:t>
            </a:r>
          </a:p>
          <a:p>
            <a:r>
              <a:rPr lang="en-US" dirty="0">
                <a:solidFill>
                  <a:srgbClr val="273239"/>
                </a:solidFill>
              </a:rPr>
              <a:t>Command to install Angular (Below Command installs latest version 20)</a:t>
            </a:r>
          </a:p>
          <a:p>
            <a:pPr lvl="1"/>
            <a:r>
              <a:rPr lang="en-US" dirty="0" err="1">
                <a:solidFill>
                  <a:srgbClr val="273239"/>
                </a:solidFill>
              </a:rPr>
              <a:t>npm</a:t>
            </a:r>
            <a:r>
              <a:rPr lang="en-US" dirty="0">
                <a:solidFill>
                  <a:srgbClr val="273239"/>
                </a:solidFill>
              </a:rPr>
              <a:t> install -g @angular/cli</a:t>
            </a:r>
          </a:p>
          <a:p>
            <a:r>
              <a:rPr lang="en-US" dirty="0">
                <a:solidFill>
                  <a:srgbClr val="273239"/>
                </a:solidFill>
              </a:rPr>
              <a:t>Command to Check if angular is installed: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ng v</a:t>
            </a:r>
          </a:p>
          <a:p>
            <a:r>
              <a:rPr lang="en-US" dirty="0">
                <a:solidFill>
                  <a:srgbClr val="273239"/>
                </a:solidFill>
              </a:rPr>
              <a:t>A bit about versions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We’ll be studying version 17</a:t>
            </a:r>
          </a:p>
        </p:txBody>
      </p:sp>
    </p:spTree>
    <p:extLst>
      <p:ext uri="{BB962C8B-B14F-4D97-AF65-F5344CB8AC3E}">
        <p14:creationId xmlns:p14="http://schemas.microsoft.com/office/powerpoint/2010/main" val="2696225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Create a new Project and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/>
          <a:lstStyle/>
          <a:p>
            <a:r>
              <a:rPr lang="en-US" dirty="0">
                <a:solidFill>
                  <a:srgbClr val="273239"/>
                </a:solidFill>
              </a:rPr>
              <a:t>Command to create a new Project: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ng new &lt;project-name&gt;</a:t>
            </a:r>
          </a:p>
          <a:p>
            <a:r>
              <a:rPr lang="en-US" dirty="0">
                <a:solidFill>
                  <a:srgbClr val="273239"/>
                </a:solidFill>
              </a:rPr>
              <a:t>Command to Run and see what’s inside the new Project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ng serve</a:t>
            </a:r>
          </a:p>
        </p:txBody>
      </p:sp>
    </p:spTree>
    <p:extLst>
      <p:ext uri="{BB962C8B-B14F-4D97-AF65-F5344CB8AC3E}">
        <p14:creationId xmlns:p14="http://schemas.microsoft.com/office/powerpoint/2010/main" val="1191188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AC58A146-54C4-42F0-939C-D9F421DDF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484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73239"/>
                </a:solidFill>
              </a:rPr>
              <a:t>Components: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The basic building block in angular.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Can be created by the either of the following command: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ng generate component &lt;component- name&gt;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ng g c &lt;component- name&gt;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Each component comprises of 4 files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sample-component.html (HTML file)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sample-</a:t>
            </a:r>
            <a:r>
              <a:rPr lang="en-US" dirty="0" err="1">
                <a:solidFill>
                  <a:srgbClr val="273239"/>
                </a:solidFill>
              </a:rPr>
              <a:t>component.ts</a:t>
            </a:r>
            <a:r>
              <a:rPr lang="en-US" dirty="0">
                <a:solidFill>
                  <a:srgbClr val="273239"/>
                </a:solidFill>
              </a:rPr>
              <a:t> (TS file)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sample-</a:t>
            </a:r>
            <a:r>
              <a:rPr lang="en-US" dirty="0" err="1">
                <a:solidFill>
                  <a:srgbClr val="273239"/>
                </a:solidFill>
              </a:rPr>
              <a:t>component.scss</a:t>
            </a:r>
            <a:r>
              <a:rPr lang="en-US" dirty="0">
                <a:solidFill>
                  <a:srgbClr val="273239"/>
                </a:solidFill>
              </a:rPr>
              <a:t> (</a:t>
            </a:r>
            <a:r>
              <a:rPr lang="en-US" dirty="0" err="1">
                <a:solidFill>
                  <a:srgbClr val="273239"/>
                </a:solidFill>
              </a:rPr>
              <a:t>Styleing</a:t>
            </a:r>
            <a:r>
              <a:rPr lang="en-US" dirty="0">
                <a:solidFill>
                  <a:srgbClr val="273239"/>
                </a:solidFill>
              </a:rPr>
              <a:t> file)</a:t>
            </a:r>
          </a:p>
          <a:p>
            <a:pPr lvl="2"/>
            <a:r>
              <a:rPr lang="en-US" dirty="0">
                <a:solidFill>
                  <a:srgbClr val="273239"/>
                </a:solidFill>
              </a:rPr>
              <a:t>sample-</a:t>
            </a:r>
            <a:r>
              <a:rPr lang="en-US" dirty="0" err="1">
                <a:solidFill>
                  <a:srgbClr val="273239"/>
                </a:solidFill>
              </a:rPr>
              <a:t>component.spec.ts</a:t>
            </a:r>
            <a:r>
              <a:rPr lang="en-US" dirty="0">
                <a:solidFill>
                  <a:srgbClr val="273239"/>
                </a:solidFill>
              </a:rPr>
              <a:t> (Testing file)</a:t>
            </a:r>
          </a:p>
          <a:p>
            <a:r>
              <a:rPr lang="en-US" dirty="0">
                <a:solidFill>
                  <a:srgbClr val="273239"/>
                </a:solidFill>
              </a:rPr>
              <a:t>String Interpolation: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Method to refer code (TS) variables in template (HTML)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Syntax: {{</a:t>
            </a:r>
            <a:r>
              <a:rPr lang="en-US" dirty="0" err="1">
                <a:solidFill>
                  <a:srgbClr val="273239"/>
                </a:solidFill>
              </a:rPr>
              <a:t>myVariable</a:t>
            </a:r>
            <a:r>
              <a:rPr lang="en-US" dirty="0">
                <a:solidFill>
                  <a:srgbClr val="273239"/>
                </a:solidFill>
              </a:rPr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2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ADA3-3342-45D9-AC74-1C43FA54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701675"/>
          </a:xfrm>
        </p:spPr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0500-8331-4020-BF82-90589F579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5057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73239"/>
                </a:solidFill>
              </a:rPr>
              <a:t>Inputs: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Angular Components have a method of taking in inputs to make then reusable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Any input from parent can be used inside the component in any logic</a:t>
            </a:r>
          </a:p>
          <a:p>
            <a:r>
              <a:rPr lang="en-US" dirty="0">
                <a:solidFill>
                  <a:srgbClr val="273239"/>
                </a:solidFill>
              </a:rPr>
              <a:t>Outputs: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Angular components can emit inputs to their parent after doing some task or after user interactions</a:t>
            </a:r>
          </a:p>
          <a:p>
            <a:r>
              <a:rPr lang="en-US" dirty="0">
                <a:solidFill>
                  <a:srgbClr val="273239"/>
                </a:solidFill>
              </a:rPr>
              <a:t>Property Binding: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Just as in HTML we can bind code variables to template using angular's property binding</a:t>
            </a:r>
          </a:p>
          <a:p>
            <a:r>
              <a:rPr lang="en-US" dirty="0">
                <a:solidFill>
                  <a:srgbClr val="273239"/>
                </a:solidFill>
              </a:rPr>
              <a:t>Events handling: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Output events can bind to functions  that can do required tasks</a:t>
            </a:r>
          </a:p>
          <a:p>
            <a:pPr marL="0" indent="0">
              <a:buNone/>
            </a:pPr>
            <a:endParaRPr lang="en-US" dirty="0">
              <a:solidFill>
                <a:srgbClr val="273239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308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624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Office Theme</vt:lpstr>
      <vt:lpstr>Angular</vt:lpstr>
      <vt:lpstr>Frontend Overview</vt:lpstr>
      <vt:lpstr>JS (JavaScript) vs TS (TypeScript)</vt:lpstr>
      <vt:lpstr>React vs Angular</vt:lpstr>
      <vt:lpstr>Installation and Setup</vt:lpstr>
      <vt:lpstr>Create a new Project and Run</vt:lpstr>
      <vt:lpstr>PowerPoint Presentation</vt:lpstr>
      <vt:lpstr>Basics</vt:lpstr>
      <vt:lpstr>Basics</vt:lpstr>
      <vt:lpstr>Control Flow Statements</vt:lpstr>
      <vt:lpstr>Lifecycle Hooks</vt:lpstr>
      <vt:lpstr>Self Study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Abdul Hadi</dc:creator>
  <cp:lastModifiedBy>Abdul Hadi</cp:lastModifiedBy>
  <cp:revision>47</cp:revision>
  <dcterms:created xsi:type="dcterms:W3CDTF">2025-08-07T04:48:43Z</dcterms:created>
  <dcterms:modified xsi:type="dcterms:W3CDTF">2025-08-15T13:23:40Z</dcterms:modified>
</cp:coreProperties>
</file>