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22"/>
  </p:normalViewPr>
  <p:slideViewPr>
    <p:cSldViewPr snapToGrid="0" snapToObjects="1">
      <p:cViewPr varScale="1">
        <p:scale>
          <a:sx n="104" d="100"/>
          <a:sy n="104" d="100"/>
        </p:scale>
        <p:origin x="23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CB71-B2AD-574F-A7DC-204531A2B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8EA61-F122-5643-837B-7B4800F0BB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B1EAD0-8833-6743-A941-DA76FB0A3D9B}"/>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DF48897D-B7DF-D14C-8DCF-DA5002C86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F4357-DC7C-8549-8D7F-A752FF76C930}"/>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52345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CBF7-5218-0743-B5C7-B1791699F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5C22FE-E908-3C46-9042-5BE48B58B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20CE3-51E3-3F48-B9D0-37DFE04FF556}"/>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5C3E5138-A8A9-1A47-89F8-6578E64A9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6A26A-5958-2C4A-B739-58DC29CA3FB2}"/>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54351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0EFE7-4466-6748-9634-BC1BC0B0FE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E5BF4-B31E-084A-9C68-91671A88B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94AAD-6DC3-004F-B6A9-7617B7A49D98}"/>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A777AEF8-B495-474D-B96E-2D4A52635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59C20-E7D6-484F-B8C4-F0A50E1F2EC7}"/>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83412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BB21-143A-9646-AFD5-162D3AC48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2C659-FBDB-2B4E-A7A2-29C72B596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700C9-77FD-984C-BEBE-48AEF9A89130}"/>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3CA06206-85B2-7B4B-8230-6C4AABD5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F7BB4-4FEC-784C-99FF-0B7F8427DF12}"/>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41207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0FFC-7B89-C047-9406-59D1817EA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02E71-1C64-D046-BBF8-53D843AAF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9EA59-8A59-0A42-92DE-3B095BC00E01}"/>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7C7B4F7E-64BF-4F44-81EE-6AAC20C19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60842-FFD1-5545-97E6-F585CD9CEDD3}"/>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275986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BD75-D56F-6443-893E-ABFA848E0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4E31-B0E7-F64D-9676-02131FE55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288688-1636-F84F-A6A9-96B5EAB89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B27B1-41C8-C44F-A7AC-D9E0147AFAB5}"/>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6" name="Footer Placeholder 5">
            <a:extLst>
              <a:ext uri="{FF2B5EF4-FFF2-40B4-BE49-F238E27FC236}">
                <a16:creationId xmlns:a16="http://schemas.microsoft.com/office/drawing/2014/main" id="{A891F082-D0A8-574A-A6AD-19548B845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01395-5B48-8A45-9D9B-61AF86943776}"/>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314816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EECC-F18B-B845-BDFB-47DFB3FF4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625E37-E5C1-6544-8957-410A52768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DF3B6-9DE0-2B44-8134-81D748E48F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3DA88-06C9-D942-8D86-D824AB3E5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527E8-B07A-F54D-89DA-7E28888E5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18251E-EA45-AC47-95B7-0BF4776ACCD1}"/>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8" name="Footer Placeholder 7">
            <a:extLst>
              <a:ext uri="{FF2B5EF4-FFF2-40B4-BE49-F238E27FC236}">
                <a16:creationId xmlns:a16="http://schemas.microsoft.com/office/drawing/2014/main" id="{7E476EB6-C323-8A41-8E7C-E0E43CC56C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F24D9-75A3-3840-99DC-40037468C863}"/>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26189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7036-4FC7-F44F-B4AC-16F46659E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40F227-4DB8-F549-B928-C14D8BF6CEC9}"/>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4" name="Footer Placeholder 3">
            <a:extLst>
              <a:ext uri="{FF2B5EF4-FFF2-40B4-BE49-F238E27FC236}">
                <a16:creationId xmlns:a16="http://schemas.microsoft.com/office/drawing/2014/main" id="{98443C29-CC75-EB41-97BA-42449EEC0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F233C-313A-0748-A47F-78AFE96C1631}"/>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1628395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D515A-A670-5146-A9C6-9C8A2E6C31C7}"/>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3" name="Footer Placeholder 2">
            <a:extLst>
              <a:ext uri="{FF2B5EF4-FFF2-40B4-BE49-F238E27FC236}">
                <a16:creationId xmlns:a16="http://schemas.microsoft.com/office/drawing/2014/main" id="{E0B7E22D-5897-1F47-BCE4-5DDD4AC2D0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2B3E6-A2DF-C748-9145-9107A6410A20}"/>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268787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0FF2-D6B9-2049-8A3B-6EACA706B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55D6C2-1611-2C4B-BA3C-212DE4E0F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A7807-D82F-0B40-8EAC-01BDA4AB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05A2B-4C94-804A-BFC8-27B22DC3C0A0}"/>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6" name="Footer Placeholder 5">
            <a:extLst>
              <a:ext uri="{FF2B5EF4-FFF2-40B4-BE49-F238E27FC236}">
                <a16:creationId xmlns:a16="http://schemas.microsoft.com/office/drawing/2014/main" id="{75CB8DEF-B71E-FF49-B640-7A29A173B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B20B5-C237-314B-AE1D-86FC6AF26B35}"/>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382302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6591-0AC9-C14A-B176-D33478DDC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2FBE49-8064-6243-B011-EDC22EF4B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CBBDB4-3233-264B-9900-A1A5DE869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EBFA8-9329-184E-83CE-0AF58DB04DEF}"/>
              </a:ext>
            </a:extLst>
          </p:cNvPr>
          <p:cNvSpPr>
            <a:spLocks noGrp="1"/>
          </p:cNvSpPr>
          <p:nvPr>
            <p:ph type="dt" sz="half" idx="10"/>
          </p:nvPr>
        </p:nvSpPr>
        <p:spPr/>
        <p:txBody>
          <a:bodyPr/>
          <a:lstStyle/>
          <a:p>
            <a:fld id="{14C1A914-13C1-7A4C-90EF-0A7FF079188A}" type="datetimeFigureOut">
              <a:rPr lang="en-US" smtClean="0"/>
              <a:t>12/16/22</a:t>
            </a:fld>
            <a:endParaRPr lang="en-US"/>
          </a:p>
        </p:txBody>
      </p:sp>
      <p:sp>
        <p:nvSpPr>
          <p:cNvPr id="6" name="Footer Placeholder 5">
            <a:extLst>
              <a:ext uri="{FF2B5EF4-FFF2-40B4-BE49-F238E27FC236}">
                <a16:creationId xmlns:a16="http://schemas.microsoft.com/office/drawing/2014/main" id="{6CB5C8B9-32CF-AB47-B432-FB0085D8D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5A3EF-DB69-2D46-9231-6206E6FCC5B1}"/>
              </a:ext>
            </a:extLst>
          </p:cNvPr>
          <p:cNvSpPr>
            <a:spLocks noGrp="1"/>
          </p:cNvSpPr>
          <p:nvPr>
            <p:ph type="sldNum" sz="quarter" idx="12"/>
          </p:nvPr>
        </p:nvSpPr>
        <p:spPr/>
        <p:txBody>
          <a:bodyPr/>
          <a:lstStyle/>
          <a:p>
            <a:fld id="{278AE024-7D2E-8E43-BA8F-1544E2ECA4FF}" type="slidenum">
              <a:rPr lang="en-US" smtClean="0"/>
              <a:t>‹#›</a:t>
            </a:fld>
            <a:endParaRPr lang="en-US"/>
          </a:p>
        </p:txBody>
      </p:sp>
    </p:spTree>
    <p:extLst>
      <p:ext uri="{BB962C8B-B14F-4D97-AF65-F5344CB8AC3E}">
        <p14:creationId xmlns:p14="http://schemas.microsoft.com/office/powerpoint/2010/main" val="228505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EC893-C39F-654F-8B6A-A182A4DD3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098271-9641-924E-B4B5-B65B4F0E6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09B67-0D1A-4845-9414-1C424BCC2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1A914-13C1-7A4C-90EF-0A7FF079188A}" type="datetimeFigureOut">
              <a:rPr lang="en-US" smtClean="0"/>
              <a:t>12/16/22</a:t>
            </a:fld>
            <a:endParaRPr lang="en-US"/>
          </a:p>
        </p:txBody>
      </p:sp>
      <p:sp>
        <p:nvSpPr>
          <p:cNvPr id="5" name="Footer Placeholder 4">
            <a:extLst>
              <a:ext uri="{FF2B5EF4-FFF2-40B4-BE49-F238E27FC236}">
                <a16:creationId xmlns:a16="http://schemas.microsoft.com/office/drawing/2014/main" id="{1339CC68-5F0A-8548-8A0F-5B85ADD85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98409-0C55-C340-A2A6-080475D6C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AE024-7D2E-8E43-BA8F-1544E2ECA4FF}" type="slidenum">
              <a:rPr lang="en-US" smtClean="0"/>
              <a:t>‹#›</a:t>
            </a:fld>
            <a:endParaRPr lang="en-US"/>
          </a:p>
        </p:txBody>
      </p:sp>
    </p:spTree>
    <p:extLst>
      <p:ext uri="{BB962C8B-B14F-4D97-AF65-F5344CB8AC3E}">
        <p14:creationId xmlns:p14="http://schemas.microsoft.com/office/powerpoint/2010/main" val="3659573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3A8E-9987-B746-8CBE-F44CDCECD01E}"/>
              </a:ext>
            </a:extLst>
          </p:cNvPr>
          <p:cNvSpPr>
            <a:spLocks noGrp="1"/>
          </p:cNvSpPr>
          <p:nvPr>
            <p:ph type="ctrTitle"/>
          </p:nvPr>
        </p:nvSpPr>
        <p:spPr/>
        <p:txBody>
          <a:bodyPr/>
          <a:lstStyle/>
          <a:p>
            <a:r>
              <a:rPr lang="en-US" dirty="0"/>
              <a:t>Zonotope-Based Control</a:t>
            </a:r>
          </a:p>
        </p:txBody>
      </p:sp>
      <p:sp>
        <p:nvSpPr>
          <p:cNvPr id="3" name="Subtitle 2">
            <a:extLst>
              <a:ext uri="{FF2B5EF4-FFF2-40B4-BE49-F238E27FC236}">
                <a16:creationId xmlns:a16="http://schemas.microsoft.com/office/drawing/2014/main" id="{2C2E8A0B-1D0C-FF45-A682-9E6DAFAEA1B2}"/>
              </a:ext>
            </a:extLst>
          </p:cNvPr>
          <p:cNvSpPr>
            <a:spLocks noGrp="1"/>
          </p:cNvSpPr>
          <p:nvPr>
            <p:ph type="subTitle" idx="1"/>
          </p:nvPr>
        </p:nvSpPr>
        <p:spPr/>
        <p:txBody>
          <a:bodyPr/>
          <a:lstStyle/>
          <a:p>
            <a:r>
              <a:rPr lang="en-US" dirty="0"/>
              <a:t>Ali Jnadi</a:t>
            </a:r>
          </a:p>
        </p:txBody>
      </p:sp>
    </p:spTree>
    <p:extLst>
      <p:ext uri="{BB962C8B-B14F-4D97-AF65-F5344CB8AC3E}">
        <p14:creationId xmlns:p14="http://schemas.microsoft.com/office/powerpoint/2010/main" val="112672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03DA-CBC0-7442-98C3-B2FAD2160BF6}"/>
              </a:ext>
            </a:extLst>
          </p:cNvPr>
          <p:cNvSpPr>
            <a:spLocks noGrp="1"/>
          </p:cNvSpPr>
          <p:nvPr>
            <p:ph type="title"/>
          </p:nvPr>
        </p:nvSpPr>
        <p:spPr/>
        <p:txBody>
          <a:bodyPr/>
          <a:lstStyle/>
          <a:p>
            <a:r>
              <a:rPr lang="en-US" dirty="0"/>
              <a:t>What is Zonotope!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355CE0-EF42-454E-B760-80F62694D20C}"/>
                  </a:ext>
                </a:extLst>
              </p:cNvPr>
              <p:cNvSpPr>
                <a:spLocks noGrp="1"/>
              </p:cNvSpPr>
              <p:nvPr>
                <p:ph idx="1"/>
              </p:nvPr>
            </p:nvSpPr>
            <p:spPr/>
            <p:txBody>
              <a:bodyPr/>
              <a:lstStyle/>
              <a:p>
                <a:r>
                  <a:rPr lang="en-US" dirty="0"/>
                  <a:t>It is a symmetric polytope.</a:t>
                </a:r>
              </a:p>
              <a:p>
                <a:r>
                  <a:rPr lang="en-US" dirty="0"/>
                  <a:t>Consist of center c and Generator G.</a:t>
                </a:r>
              </a:p>
              <a:p>
                <a:r>
                  <a:rPr lang="en-US" dirty="0"/>
                  <a:t>Any we can define the any point of Zonotope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𝛽</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𝛽</m:t>
                                        </m:r>
                                      </m:e>
                                    </m:mr>
                                  </m:m>
                                </m:e>
                              </m:d>
                            </m:e>
                            <m:sub>
                              <m:r>
                                <a:rPr lang="en-US" b="0" i="1" smtClean="0">
                                  <a:latin typeface="Cambria Math" panose="02040503050406030204" pitchFamily="18" charset="0"/>
                                </a:rPr>
                                <m:t>∞</m:t>
                              </m:r>
                            </m:sub>
                          </m:sSub>
                          <m:r>
                            <a:rPr lang="en-US" b="0" i="1" smtClean="0">
                              <a:latin typeface="Cambria Math" panose="02040503050406030204" pitchFamily="18" charset="0"/>
                            </a:rPr>
                            <m:t>≤1</m:t>
                          </m:r>
                        </m:e>
                      </m:d>
                    </m:oMath>
                  </m:oMathPara>
                </a14:m>
                <a:endParaRPr lang="en-US" b="0" dirty="0"/>
              </a:p>
              <a:p>
                <a:r>
                  <a:rPr lang="en-US" dirty="0"/>
                  <a:t>Zonotopes are convex.</a:t>
                </a:r>
              </a:p>
            </p:txBody>
          </p:sp>
        </mc:Choice>
        <mc:Fallback>
          <p:sp>
            <p:nvSpPr>
              <p:cNvPr id="3" name="Content Placeholder 2">
                <a:extLst>
                  <a:ext uri="{FF2B5EF4-FFF2-40B4-BE49-F238E27FC236}">
                    <a16:creationId xmlns:a16="http://schemas.microsoft.com/office/drawing/2014/main" id="{57355CE0-EF42-454E-B760-80F62694D20C}"/>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4766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1C6D-9692-6B41-8E78-71B0A1FF1F3B}"/>
              </a:ext>
            </a:extLst>
          </p:cNvPr>
          <p:cNvSpPr>
            <a:spLocks noGrp="1"/>
          </p:cNvSpPr>
          <p:nvPr>
            <p:ph type="title"/>
          </p:nvPr>
        </p:nvSpPr>
        <p:spPr/>
        <p:txBody>
          <a:bodyPr/>
          <a:lstStyle/>
          <a:p>
            <a:r>
              <a:rPr lang="en-US" dirty="0"/>
              <a:t>Zonotope properties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8E485C-B44E-BD40-A92A-6D1B0D41477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𝐺</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𝐴𝑐</m:t>
                          </m:r>
                          <m:r>
                            <a:rPr lang="en-US" b="0" i="1" smtClean="0">
                              <a:latin typeface="Cambria Math" panose="02040503050406030204" pitchFamily="18" charset="0"/>
                            </a:rPr>
                            <m:t>, </m:t>
                          </m:r>
                          <m:r>
                            <a:rPr lang="en-US" b="0" i="1" smtClean="0">
                              <a:latin typeface="Cambria Math" panose="02040503050406030204" pitchFamily="18" charset="0"/>
                            </a:rPr>
                            <m:t>𝐴𝐺</m:t>
                          </m:r>
                        </m:e>
                      </m:d>
                    </m:oMath>
                  </m:oMathPara>
                </a14:m>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1C8E485C-B44E-BD40-A92A-6D1B0D41477D}"/>
                  </a:ext>
                </a:extLst>
              </p:cNvPr>
              <p:cNvSpPr>
                <a:spLocks noGrp="1" noRot="1" noChangeAspect="1" noMove="1" noResize="1" noEditPoints="1" noAdjustHandles="1" noChangeArrowheads="1" noChangeShapeType="1" noTextEdit="1"/>
              </p:cNvSpPr>
              <p:nvPr>
                <p:ph idx="1"/>
              </p:nvPr>
            </p:nvSpPr>
            <p:spPr>
              <a:blipFill>
                <a:blip r:embed="rId2"/>
                <a:stretch>
                  <a:fillRect t="-581"/>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019C2966-5032-3841-81F5-B96A4952F2A9}"/>
              </a:ext>
            </a:extLst>
          </p:cNvPr>
          <p:cNvPicPr>
            <a:picLocks noChangeAspect="1"/>
          </p:cNvPicPr>
          <p:nvPr/>
        </p:nvPicPr>
        <p:blipFill>
          <a:blip r:embed="rId3"/>
          <a:stretch>
            <a:fillRect/>
          </a:stretch>
        </p:blipFill>
        <p:spPr>
          <a:xfrm>
            <a:off x="2876037" y="2651108"/>
            <a:ext cx="6439926" cy="3660792"/>
          </a:xfrm>
          <a:prstGeom prst="rect">
            <a:avLst/>
          </a:prstGeom>
        </p:spPr>
      </p:pic>
    </p:spTree>
    <p:extLst>
      <p:ext uri="{BB962C8B-B14F-4D97-AF65-F5344CB8AC3E}">
        <p14:creationId xmlns:p14="http://schemas.microsoft.com/office/powerpoint/2010/main" val="419140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linds(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C98C-1957-FC43-9EB4-4158A2BB031E}"/>
              </a:ext>
            </a:extLst>
          </p:cNvPr>
          <p:cNvSpPr>
            <a:spLocks noGrp="1"/>
          </p:cNvSpPr>
          <p:nvPr>
            <p:ph type="title"/>
          </p:nvPr>
        </p:nvSpPr>
        <p:spPr/>
        <p:txBody>
          <a:bodyPr/>
          <a:lstStyle/>
          <a:p>
            <a:r>
              <a:rPr lang="en-US" dirty="0"/>
              <a:t>Zonotope properties</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953C4F2B-4F60-664A-B074-07D056643A4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oMath>
                  </m:oMathPara>
                </a14:m>
                <a:endParaRPr lang="en-US" dirty="0"/>
              </a:p>
              <a:p>
                <a:pPr marL="0" indent="0">
                  <a:buNone/>
                </a:pPr>
                <a:endParaRPr lang="en-US" dirty="0"/>
              </a:p>
            </p:txBody>
          </p:sp>
        </mc:Choice>
        <mc:Fallback>
          <p:sp>
            <p:nvSpPr>
              <p:cNvPr id="7" name="Content Placeholder 6">
                <a:extLst>
                  <a:ext uri="{FF2B5EF4-FFF2-40B4-BE49-F238E27FC236}">
                    <a16:creationId xmlns:a16="http://schemas.microsoft.com/office/drawing/2014/main" id="{953C4F2B-4F60-664A-B074-07D056643A4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98E1B6B0-C713-A34B-8F15-AE40ECF0C6EE}"/>
              </a:ext>
            </a:extLst>
          </p:cNvPr>
          <p:cNvPicPr>
            <a:picLocks noChangeAspect="1"/>
          </p:cNvPicPr>
          <p:nvPr/>
        </p:nvPicPr>
        <p:blipFill>
          <a:blip r:embed="rId3"/>
          <a:stretch>
            <a:fillRect/>
          </a:stretch>
        </p:blipFill>
        <p:spPr>
          <a:xfrm>
            <a:off x="1996788" y="2445106"/>
            <a:ext cx="7762996" cy="4412894"/>
          </a:xfrm>
          <a:prstGeom prst="rect">
            <a:avLst/>
          </a:prstGeom>
        </p:spPr>
      </p:pic>
    </p:spTree>
    <p:extLst>
      <p:ext uri="{BB962C8B-B14F-4D97-AF65-F5344CB8AC3E}">
        <p14:creationId xmlns:p14="http://schemas.microsoft.com/office/powerpoint/2010/main" val="84339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6808-5D67-5F4A-8CE7-A7E6A9B3075B}"/>
              </a:ext>
            </a:extLst>
          </p:cNvPr>
          <p:cNvSpPr>
            <a:spLocks noGrp="1"/>
          </p:cNvSpPr>
          <p:nvPr>
            <p:ph type="title"/>
          </p:nvPr>
        </p:nvSpPr>
        <p:spPr/>
        <p:txBody>
          <a:bodyPr/>
          <a:lstStyle/>
          <a:p>
            <a:r>
              <a:rPr lang="en-US" dirty="0"/>
              <a:t>Zonotope properties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2DE9DC-5EAB-5E4F-BFEC-EC2C4A1671F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𝑌</m:t>
                          </m:r>
                        </m:e>
                      </m:d>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e>
                      </m:d>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92DE9DC-5EAB-5E4F-BFEC-EC2C4A1671F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D9221DA-5589-D242-9B2A-0A4815551C62}"/>
              </a:ext>
            </a:extLst>
          </p:cNvPr>
          <p:cNvPicPr>
            <a:picLocks noChangeAspect="1"/>
          </p:cNvPicPr>
          <p:nvPr/>
        </p:nvPicPr>
        <p:blipFill>
          <a:blip r:embed="rId3"/>
          <a:stretch>
            <a:fillRect/>
          </a:stretch>
        </p:blipFill>
        <p:spPr>
          <a:xfrm>
            <a:off x="2486645" y="2389382"/>
            <a:ext cx="7218710" cy="4103493"/>
          </a:xfrm>
          <a:prstGeom prst="rect">
            <a:avLst/>
          </a:prstGeom>
        </p:spPr>
      </p:pic>
    </p:spTree>
    <p:extLst>
      <p:ext uri="{BB962C8B-B14F-4D97-AF65-F5344CB8AC3E}">
        <p14:creationId xmlns:p14="http://schemas.microsoft.com/office/powerpoint/2010/main" val="38074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59A3-BAFB-FA42-8C8E-CA6D511AA19F}"/>
              </a:ext>
            </a:extLst>
          </p:cNvPr>
          <p:cNvSpPr>
            <a:spLocks noGrp="1"/>
          </p:cNvSpPr>
          <p:nvPr>
            <p:ph type="title"/>
          </p:nvPr>
        </p:nvSpPr>
        <p:spPr/>
        <p:txBody>
          <a:bodyPr/>
          <a:lstStyle/>
          <a:p>
            <a:r>
              <a:rPr lang="en-US" dirty="0"/>
              <a:t>Zonotope containment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8B3EAC-A78E-7246-8903-8C784120365A}"/>
                  </a:ext>
                </a:extLst>
              </p:cNvPr>
              <p:cNvSpPr>
                <a:spLocks noGrp="1"/>
              </p:cNvSpPr>
              <p:nvPr>
                <p:ph idx="1"/>
              </p:nvPr>
            </p:nvSpPr>
            <p:spPr/>
            <p:txBody>
              <a:bodyPr/>
              <a:lstStyle/>
              <a:p>
                <a:r>
                  <a:rPr lang="en-US" dirty="0"/>
                  <a:t>If we have two Zonotopes </a:t>
                </a:r>
                <a14:m>
                  <m:oMath xmlns:m="http://schemas.openxmlformats.org/officeDocument/2006/math">
                    <m:r>
                      <a:rPr lang="en-US" i="1" smtClean="0">
                        <a:latin typeface="Cambria Math" panose="02040503050406030204" pitchFamily="18" charset="0"/>
                        <a:ea typeface="Cambria Math" panose="02040503050406030204" pitchFamily="18" charset="0"/>
                      </a:rPr>
                      <m:t>𝕏</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𝕐</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𝑌</m:t>
                        </m:r>
                      </m:e>
                    </m:d>
                  </m:oMath>
                </a14:m>
                <a:r>
                  <a:rPr lang="en-US" dirty="0"/>
                  <a:t>, we said that </a:t>
                </a:r>
                <a14:m>
                  <m:oMath xmlns:m="http://schemas.openxmlformats.org/officeDocument/2006/math">
                    <m:r>
                      <a:rPr lang="en-US" i="1" smtClean="0">
                        <a:latin typeface="Cambria Math" panose="02040503050406030204" pitchFamily="18" charset="0"/>
                        <a:ea typeface="Cambria Math" panose="02040503050406030204" pitchFamily="18" charset="0"/>
                      </a:rPr>
                      <m:t>𝕏</m:t>
                    </m:r>
                  </m:oMath>
                </a14:m>
                <a:r>
                  <a:rPr lang="en-US" dirty="0"/>
                  <a:t> is contained in </a:t>
                </a:r>
                <a14:m>
                  <m:oMath xmlns:m="http://schemas.openxmlformats.org/officeDocument/2006/math">
                    <m:r>
                      <a:rPr lang="en-US" i="1" smtClean="0">
                        <a:latin typeface="Cambria Math" panose="02040503050406030204" pitchFamily="18" charset="0"/>
                        <a:ea typeface="Cambria Math" panose="02040503050406030204" pitchFamily="18" charset="0"/>
                      </a:rPr>
                      <m:t>𝕐</m:t>
                    </m:r>
                  </m:oMath>
                </a14:m>
                <a:r>
                  <a:rPr lang="en-US" dirty="0"/>
                  <a:t> if we could find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𝛾</m:t>
                    </m:r>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𝛾</m:t>
                      </m:r>
                      <m:r>
                        <a:rPr lang="en-US" b="0" i="1" smtClean="0">
                          <a:latin typeface="Cambria Math" panose="02040503050406030204" pitchFamily="18" charset="0"/>
                        </a:rPr>
                        <m:t> ,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𝛽</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 </m:t>
                              </m:r>
                              <m:r>
                                <a:rPr lang="en-US" b="0" i="1" smtClean="0">
                                  <a:latin typeface="Cambria Math" panose="02040503050406030204" pitchFamily="18" charset="0"/>
                                </a:rPr>
                                <m:t>𝛽</m:t>
                              </m:r>
                            </m:e>
                          </m:d>
                        </m:e>
                        <m:sub>
                          <m:r>
                            <a:rPr lang="en-US" b="0" i="1" smtClean="0">
                              <a:latin typeface="Cambria Math" panose="02040503050406030204" pitchFamily="18" charset="0"/>
                            </a:rPr>
                            <m:t>∞</m:t>
                          </m:r>
                        </m:sub>
                      </m:sSub>
                      <m:r>
                        <a:rPr lang="en-US" b="0" i="1" smtClean="0">
                          <a:latin typeface="Cambria Math" panose="02040503050406030204" pitchFamily="18" charset="0"/>
                        </a:rPr>
                        <m:t>≤1</m:t>
                      </m:r>
                    </m:oMath>
                  </m:oMathPara>
                </a14:m>
                <a:endParaRPr lang="en-US" dirty="0"/>
              </a:p>
            </p:txBody>
          </p:sp>
        </mc:Choice>
        <mc:Fallback>
          <p:sp>
            <p:nvSpPr>
              <p:cNvPr id="3" name="Content Placeholder 2">
                <a:extLst>
                  <a:ext uri="{FF2B5EF4-FFF2-40B4-BE49-F238E27FC236}">
                    <a16:creationId xmlns:a16="http://schemas.microsoft.com/office/drawing/2014/main" id="{988B3EAC-A78E-7246-8903-8C784120365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65579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6A72-594A-D343-8910-3AE3A7053B07}"/>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52BCCFE5-B574-5A4F-992C-6406A5E5D92F}"/>
              </a:ext>
            </a:extLst>
          </p:cNvPr>
          <p:cNvSpPr>
            <a:spLocks noGrp="1"/>
          </p:cNvSpPr>
          <p:nvPr>
            <p:ph idx="1"/>
          </p:nvPr>
        </p:nvSpPr>
        <p:spPr/>
        <p:txBody>
          <a:bodyPr/>
          <a:lstStyle/>
          <a:p>
            <a:pPr marL="0" indent="0">
              <a:buNone/>
            </a:pPr>
            <a:r>
              <a:rPr lang="en-US" dirty="0"/>
              <a:t>If we have a spring-mass-damper system, we are certain about system, but we don’t know from which initial state it will start, we just know that all initial states are bounded in some region, we want to find a zonotope based control that make the system wherever it starts from, reaches a specific region.</a:t>
            </a:r>
          </a:p>
        </p:txBody>
      </p:sp>
    </p:spTree>
    <p:extLst>
      <p:ext uri="{BB962C8B-B14F-4D97-AF65-F5344CB8AC3E}">
        <p14:creationId xmlns:p14="http://schemas.microsoft.com/office/powerpoint/2010/main" val="26282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166</Words>
  <Application>Microsoft Macintosh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Zonotope-Based Control</vt:lpstr>
      <vt:lpstr>What is Zonotope!</vt:lpstr>
      <vt:lpstr>Zonotope properties</vt:lpstr>
      <vt:lpstr>Zonotope properties</vt:lpstr>
      <vt:lpstr>Zonotope properties</vt:lpstr>
      <vt:lpstr>Zonotope containment</vt:lpstr>
      <vt:lpstr>Problem formulation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Zonotope-Based Control</dc:title>
  <dc:creator>Microsoft Office User</dc:creator>
  <cp:lastModifiedBy>Microsoft Office User</cp:lastModifiedBy>
  <cp:revision>1</cp:revision>
  <dcterms:created xsi:type="dcterms:W3CDTF">2022-12-16T07:17:25Z</dcterms:created>
  <dcterms:modified xsi:type="dcterms:W3CDTF">2022-12-16T09:46:16Z</dcterms:modified>
</cp:coreProperties>
</file>