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1"/>
  </p:notesMasterIdLst>
  <p:sldIdLst>
    <p:sldId id="256" r:id="rId2"/>
    <p:sldId id="258" r:id="rId3"/>
    <p:sldId id="257" r:id="rId4"/>
    <p:sldId id="267" r:id="rId5"/>
    <p:sldId id="266" r:id="rId6"/>
    <p:sldId id="259" r:id="rId7"/>
    <p:sldId id="264" r:id="rId8"/>
    <p:sldId id="26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4575" autoAdjust="0"/>
  </p:normalViewPr>
  <p:slideViewPr>
    <p:cSldViewPr snapToGrid="0">
      <p:cViewPr>
        <p:scale>
          <a:sx n="67" d="100"/>
          <a:sy n="67" d="100"/>
        </p:scale>
        <p:origin x="12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875F9-0853-470E-81BB-F3886A0D23AE}" type="datetimeFigureOut">
              <a:rPr lang="en-CA" smtClean="0"/>
              <a:t>2023-10-03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F9AFF-B25F-4386-B51C-B84588EA17C3}" type="slidenum">
              <a:rPr lang="en-CA" smtClean="0"/>
              <a:t>‹#›</a:t>
            </a:fld>
            <a:endParaRPr lang="en-CA"/>
          </a:p>
        </p:txBody>
      </p:sp>
    </p:spTree>
    <p:extLst>
      <p:ext uri="{BB962C8B-B14F-4D97-AF65-F5344CB8AC3E}">
        <p14:creationId xmlns:p14="http://schemas.microsoft.com/office/powerpoint/2010/main" val="1532942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FF9AFF-B25F-4386-B51C-B84588EA17C3}" type="slidenum">
              <a:rPr lang="en-CA" smtClean="0"/>
              <a:t>3</a:t>
            </a:fld>
            <a:endParaRPr lang="en-CA"/>
          </a:p>
        </p:txBody>
      </p:sp>
    </p:spTree>
    <p:extLst>
      <p:ext uri="{BB962C8B-B14F-4D97-AF65-F5344CB8AC3E}">
        <p14:creationId xmlns:p14="http://schemas.microsoft.com/office/powerpoint/2010/main" val="35597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FF9AFF-B25F-4386-B51C-B84588EA17C3}" type="slidenum">
              <a:rPr lang="en-CA" smtClean="0"/>
              <a:t>7</a:t>
            </a:fld>
            <a:endParaRPr lang="en-CA"/>
          </a:p>
        </p:txBody>
      </p:sp>
    </p:spTree>
    <p:extLst>
      <p:ext uri="{BB962C8B-B14F-4D97-AF65-F5344CB8AC3E}">
        <p14:creationId xmlns:p14="http://schemas.microsoft.com/office/powerpoint/2010/main" val="3064672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81480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23200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82795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044592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67698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AE29FA-B957-4D9F-B524-E33F438B69FC}"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236484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AE29FA-B957-4D9F-B524-E33F438B69FC}" type="datetimeFigureOut">
              <a:rPr lang="en-IN" smtClean="0"/>
              <a:t>03-10-2023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506930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920446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19549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93576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28285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E29FA-B957-4D9F-B524-E33F438B69FC}"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13065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E29FA-B957-4D9F-B524-E33F438B69FC}"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48898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E29FA-B957-4D9F-B524-E33F438B69FC}"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6055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E29FA-B957-4D9F-B524-E33F438B69FC}" type="datetimeFigureOut">
              <a:rPr lang="en-IN" smtClean="0"/>
              <a:t>03-10-2023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122728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24246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10302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EAE29FA-B957-4D9F-B524-E33F438B69FC}" type="datetimeFigureOut">
              <a:rPr lang="en-IN" smtClean="0"/>
              <a:t>03-10-2023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1AF0BA-4848-44C5-B9C5-548D34721AD2}" type="slidenum">
              <a:rPr lang="en-IN" smtClean="0"/>
              <a:t>‹#›</a:t>
            </a:fld>
            <a:endParaRPr lang="en-IN"/>
          </a:p>
        </p:txBody>
      </p:sp>
    </p:spTree>
    <p:extLst>
      <p:ext uri="{BB962C8B-B14F-4D97-AF65-F5344CB8AC3E}">
        <p14:creationId xmlns:p14="http://schemas.microsoft.com/office/powerpoint/2010/main" val="65290441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4443" y="1614537"/>
            <a:ext cx="8825658" cy="651586"/>
          </a:xfrm>
        </p:spPr>
        <p:txBody>
          <a:bodyPr>
            <a:normAutofit/>
          </a:bodyPr>
          <a:lstStyle/>
          <a:p>
            <a:pPr algn="ctr"/>
            <a:r>
              <a:rPr lang="en-US" sz="3200" b="1" dirty="0"/>
              <a:t>“Fire Detection and Localization”</a:t>
            </a:r>
            <a:endParaRPr lang="en-IN" sz="4800" b="1" dirty="0"/>
          </a:p>
        </p:txBody>
      </p:sp>
      <p:sp>
        <p:nvSpPr>
          <p:cNvPr id="3" name="Subtitle 2"/>
          <p:cNvSpPr>
            <a:spLocks noGrp="1"/>
          </p:cNvSpPr>
          <p:nvPr>
            <p:ph type="subTitle" idx="1"/>
          </p:nvPr>
        </p:nvSpPr>
        <p:spPr>
          <a:xfrm>
            <a:off x="1600816" y="2885506"/>
            <a:ext cx="8825658" cy="1842361"/>
          </a:xfrm>
        </p:spPr>
        <p:txBody>
          <a:bodyPr>
            <a:normAutofit/>
          </a:bodyPr>
          <a:lstStyle/>
          <a:p>
            <a:pPr algn="ctr"/>
            <a:r>
              <a:rPr lang="en-US" sz="2000" b="1" dirty="0"/>
              <a:t>Ali </a:t>
            </a:r>
            <a:r>
              <a:rPr lang="en-US" sz="2000" b="1" dirty="0" err="1"/>
              <a:t>Istanbullu</a:t>
            </a:r>
            <a:r>
              <a:rPr lang="en-US" sz="2000" b="1" dirty="0"/>
              <a:t> (100095755)</a:t>
            </a:r>
          </a:p>
          <a:p>
            <a:pPr algn="ctr"/>
            <a:r>
              <a:rPr lang="en-US" sz="2000" b="1" dirty="0"/>
              <a:t>William Dolan (100587997)</a:t>
            </a:r>
          </a:p>
          <a:p>
            <a:pPr algn="ctr"/>
            <a:r>
              <a:rPr lang="en-US" sz="2000" b="1" dirty="0"/>
              <a:t>Andre </a:t>
            </a:r>
            <a:r>
              <a:rPr lang="en-US" sz="2000" b="1" dirty="0" err="1"/>
              <a:t>Dallaire</a:t>
            </a:r>
            <a:r>
              <a:rPr lang="en-US" sz="2000" b="1" dirty="0"/>
              <a:t> (100337151)</a:t>
            </a:r>
          </a:p>
          <a:p>
            <a:pPr algn="ctr"/>
            <a:endParaRPr lang="en-IN" sz="6200" b="1" dirty="0"/>
          </a:p>
        </p:txBody>
      </p:sp>
    </p:spTree>
    <p:extLst>
      <p:ext uri="{BB962C8B-B14F-4D97-AF65-F5344CB8AC3E}">
        <p14:creationId xmlns:p14="http://schemas.microsoft.com/office/powerpoint/2010/main" val="40909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endParaRPr lang="en-IN" dirty="0"/>
          </a:p>
        </p:txBody>
      </p:sp>
      <p:sp>
        <p:nvSpPr>
          <p:cNvPr id="7" name="Content Placeholder 2">
            <a:extLst>
              <a:ext uri="{FF2B5EF4-FFF2-40B4-BE49-F238E27FC236}">
                <a16:creationId xmlns:a16="http://schemas.microsoft.com/office/drawing/2014/main" id="{958B0344-B257-97E7-E45F-8E9A4D7E301A}"/>
              </a:ext>
            </a:extLst>
          </p:cNvPr>
          <p:cNvSpPr txBox="1">
            <a:spLocks/>
          </p:cNvSpPr>
          <p:nvPr/>
        </p:nvSpPr>
        <p:spPr>
          <a:xfrm>
            <a:off x="664271" y="2646040"/>
            <a:ext cx="10979738" cy="2937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dirty="0"/>
              <a:t>Our goal is to create a web application that can take live footage from security and </a:t>
            </a:r>
            <a:r>
              <a:rPr lang="en-US" dirty="0" err="1"/>
              <a:t>firewatch</a:t>
            </a:r>
            <a:r>
              <a:rPr lang="en-US" dirty="0"/>
              <a:t> cameras to identify and locate where the fire happens. With this information, we would like to alert our users when a fire is detected and where it is, so that it can be dealt with swiftly and efficiently. </a:t>
            </a:r>
          </a:p>
          <a:p>
            <a:pPr marL="0" indent="0">
              <a:buNone/>
            </a:pPr>
            <a:r>
              <a:rPr lang="en-US" dirty="0"/>
              <a:t>The purpose of our program is to help minimize the potential damage caused by fires by warning our users as soon as possible.</a:t>
            </a:r>
          </a:p>
          <a:p>
            <a:endParaRPr lang="en-IN" dirty="0"/>
          </a:p>
        </p:txBody>
      </p:sp>
    </p:spTree>
    <p:extLst>
      <p:ext uri="{BB962C8B-B14F-4D97-AF65-F5344CB8AC3E}">
        <p14:creationId xmlns:p14="http://schemas.microsoft.com/office/powerpoint/2010/main" val="373659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Overview</a:t>
            </a:r>
            <a:endParaRPr lang="en-IN" dirty="0"/>
          </a:p>
        </p:txBody>
      </p:sp>
      <p:sp>
        <p:nvSpPr>
          <p:cNvPr id="3" name="Content Placeholder 2"/>
          <p:cNvSpPr>
            <a:spLocks noGrp="1"/>
          </p:cNvSpPr>
          <p:nvPr>
            <p:ph idx="1"/>
          </p:nvPr>
        </p:nvSpPr>
        <p:spPr>
          <a:xfrm>
            <a:off x="609600" y="2315301"/>
            <a:ext cx="10972800" cy="4153593"/>
          </a:xfrm>
        </p:spPr>
        <p:txBody>
          <a:bodyPr>
            <a:normAutofit/>
          </a:bodyPr>
          <a:lstStyle/>
          <a:p>
            <a:pPr marL="0" indent="0">
              <a:buNone/>
            </a:pPr>
            <a:r>
              <a:rPr lang="en-IN" dirty="0"/>
              <a:t>Our software will:</a:t>
            </a:r>
          </a:p>
          <a:p>
            <a:r>
              <a:rPr lang="en-IN" dirty="0"/>
              <a:t>Analyse picture or video input and decide whether there is a fire or not.</a:t>
            </a:r>
          </a:p>
          <a:p>
            <a:r>
              <a:rPr lang="en-IN" dirty="0"/>
              <a:t>If the software detects a fire, it will use provided map coordinates as well as the camera’s height and angle to estimate where the fire is happening in real time.</a:t>
            </a:r>
          </a:p>
          <a:p>
            <a:r>
              <a:rPr lang="en-IN" dirty="0"/>
              <a:t>Alert the user when it detects a fire, returning to them a picture and the estimated location.</a:t>
            </a:r>
          </a:p>
          <a:p>
            <a:endParaRPr lang="en-IN" dirty="0"/>
          </a:p>
          <a:p>
            <a:pPr marL="0" indent="0">
              <a:buNone/>
            </a:pPr>
            <a:r>
              <a:rPr lang="en-IN" dirty="0"/>
              <a:t>With further development, it may also:</a:t>
            </a:r>
          </a:p>
          <a:p>
            <a:r>
              <a:rPr lang="en-IN" dirty="0"/>
              <a:t>Provide suggestions for how to deal with the fire based on the location.</a:t>
            </a:r>
          </a:p>
          <a:p>
            <a:r>
              <a:rPr lang="en-IN" dirty="0"/>
              <a:t>By analysing weather data from an API, offer warnings if a location is in an area that is at higher risk.</a:t>
            </a:r>
          </a:p>
          <a:p>
            <a:r>
              <a:rPr lang="en-IN" dirty="0"/>
              <a:t>Become compatible with moving cameras, such as those on drones.</a:t>
            </a:r>
          </a:p>
        </p:txBody>
      </p:sp>
    </p:spTree>
    <p:extLst>
      <p:ext uri="{BB962C8B-B14F-4D97-AF65-F5344CB8AC3E}">
        <p14:creationId xmlns:p14="http://schemas.microsoft.com/office/powerpoint/2010/main" val="305035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Functionalities and stages</a:t>
            </a:r>
            <a:endParaRPr lang="en-IN" dirty="0"/>
          </a:p>
        </p:txBody>
      </p:sp>
      <p:sp>
        <p:nvSpPr>
          <p:cNvPr id="7" name="Content Placeholder 2">
            <a:extLst>
              <a:ext uri="{FF2B5EF4-FFF2-40B4-BE49-F238E27FC236}">
                <a16:creationId xmlns:a16="http://schemas.microsoft.com/office/drawing/2014/main" id="{958B0344-B257-97E7-E45F-8E9A4D7E301A}"/>
              </a:ext>
            </a:extLst>
          </p:cNvPr>
          <p:cNvSpPr txBox="1">
            <a:spLocks/>
          </p:cNvSpPr>
          <p:nvPr/>
        </p:nvSpPr>
        <p:spPr>
          <a:xfrm>
            <a:off x="528084" y="2593837"/>
            <a:ext cx="10843550" cy="38847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IN" dirty="0"/>
          </a:p>
        </p:txBody>
      </p:sp>
      <p:graphicFrame>
        <p:nvGraphicFramePr>
          <p:cNvPr id="3" name="Table 3">
            <a:extLst>
              <a:ext uri="{FF2B5EF4-FFF2-40B4-BE49-F238E27FC236}">
                <a16:creationId xmlns:a16="http://schemas.microsoft.com/office/drawing/2014/main" id="{4566C0C8-7405-587A-F80E-448FB58A9AB1}"/>
              </a:ext>
            </a:extLst>
          </p:cNvPr>
          <p:cNvGraphicFramePr>
            <a:graphicFrameLocks noGrp="1"/>
          </p:cNvGraphicFramePr>
          <p:nvPr>
            <p:extLst>
              <p:ext uri="{D42A27DB-BD31-4B8C-83A1-F6EECF244321}">
                <p14:modId xmlns:p14="http://schemas.microsoft.com/office/powerpoint/2010/main" val="2553182582"/>
              </p:ext>
            </p:extLst>
          </p:nvPr>
        </p:nvGraphicFramePr>
        <p:xfrm>
          <a:off x="528084" y="2882070"/>
          <a:ext cx="11135832" cy="3429674"/>
        </p:xfrm>
        <a:graphic>
          <a:graphicData uri="http://schemas.openxmlformats.org/drawingml/2006/table">
            <a:tbl>
              <a:tblPr bandRow="1">
                <a:tableStyleId>{5C22544A-7EE6-4342-B048-85BDC9FD1C3A}</a:tableStyleId>
              </a:tblPr>
              <a:tblGrid>
                <a:gridCol w="2411059">
                  <a:extLst>
                    <a:ext uri="{9D8B030D-6E8A-4147-A177-3AD203B41FA5}">
                      <a16:colId xmlns:a16="http://schemas.microsoft.com/office/drawing/2014/main" val="3147119122"/>
                    </a:ext>
                  </a:extLst>
                </a:gridCol>
                <a:gridCol w="8724773">
                  <a:extLst>
                    <a:ext uri="{9D8B030D-6E8A-4147-A177-3AD203B41FA5}">
                      <a16:colId xmlns:a16="http://schemas.microsoft.com/office/drawing/2014/main" val="1860356756"/>
                    </a:ext>
                  </a:extLst>
                </a:gridCol>
              </a:tblGrid>
              <a:tr h="777914">
                <a:tc>
                  <a:txBody>
                    <a:bodyPr/>
                    <a:lstStyle/>
                    <a:p>
                      <a:r>
                        <a:rPr lang="en-CA" dirty="0"/>
                        <a:t>Minimum Viable Product</a:t>
                      </a:r>
                    </a:p>
                  </a:txBody>
                  <a:tcPr>
                    <a:solidFill>
                      <a:schemeClr val="accent2">
                        <a:lumMod val="20000"/>
                        <a:lumOff val="80000"/>
                      </a:schemeClr>
                    </a:solidFill>
                  </a:tcPr>
                </a:tc>
                <a:tc>
                  <a:txBody>
                    <a:bodyPr/>
                    <a:lstStyle/>
                    <a:p>
                      <a:r>
                        <a:rPr lang="en-CA" dirty="0"/>
                        <a:t>A simple web page that can accept an image or video file and tell the user if there is a fire and, if so, where in the image or video the fire is.</a:t>
                      </a:r>
                    </a:p>
                  </a:txBody>
                  <a:tcPr>
                    <a:solidFill>
                      <a:schemeClr val="accent2">
                        <a:lumMod val="20000"/>
                        <a:lumOff val="80000"/>
                      </a:schemeClr>
                    </a:solidFill>
                  </a:tcPr>
                </a:tc>
                <a:extLst>
                  <a:ext uri="{0D108BD9-81ED-4DB2-BD59-A6C34878D82A}">
                    <a16:rowId xmlns:a16="http://schemas.microsoft.com/office/drawing/2014/main" val="2194644074"/>
                  </a:ext>
                </a:extLst>
              </a:tr>
              <a:tr h="777914">
                <a:tc>
                  <a:txBody>
                    <a:bodyPr/>
                    <a:lstStyle/>
                    <a:p>
                      <a:r>
                        <a:rPr lang="en-CA" dirty="0"/>
                        <a:t>Minimum Marketable Product</a:t>
                      </a:r>
                    </a:p>
                  </a:txBody>
                  <a:tcPr>
                    <a:solidFill>
                      <a:schemeClr val="accent2">
                        <a:lumMod val="40000"/>
                        <a:lumOff val="60000"/>
                      </a:schemeClr>
                    </a:solidFill>
                  </a:tcPr>
                </a:tc>
                <a:tc>
                  <a:txBody>
                    <a:bodyPr/>
                    <a:lstStyle/>
                    <a:p>
                      <a:r>
                        <a:rPr lang="en-CA" dirty="0"/>
                        <a:t>A web page that accepts multiple video files or feeds and runs actively checks them for fires. If a fire is detected, the user will be alerted with a popup. The popup will describe which video the fire was detected in, and where it was relative to the camera.</a:t>
                      </a:r>
                    </a:p>
                  </a:txBody>
                  <a:tcPr>
                    <a:solidFill>
                      <a:schemeClr val="accent2">
                        <a:lumMod val="40000"/>
                        <a:lumOff val="60000"/>
                      </a:schemeClr>
                    </a:solidFill>
                  </a:tcPr>
                </a:tc>
                <a:extLst>
                  <a:ext uri="{0D108BD9-81ED-4DB2-BD59-A6C34878D82A}">
                    <a16:rowId xmlns:a16="http://schemas.microsoft.com/office/drawing/2014/main" val="2804970219"/>
                  </a:ext>
                </a:extLst>
              </a:tr>
              <a:tr h="777914">
                <a:tc>
                  <a:txBody>
                    <a:bodyPr/>
                    <a:lstStyle/>
                    <a:p>
                      <a:r>
                        <a:rPr lang="en-CA" dirty="0"/>
                        <a:t>Final Product</a:t>
                      </a:r>
                    </a:p>
                  </a:txBody>
                  <a:tcPr>
                    <a:solidFill>
                      <a:schemeClr val="accent2">
                        <a:lumMod val="60000"/>
                        <a:lumOff val="40000"/>
                      </a:schemeClr>
                    </a:solidFill>
                  </a:tcPr>
                </a:tc>
                <a:tc>
                  <a:txBody>
                    <a:bodyPr/>
                    <a:lstStyle/>
                    <a:p>
                      <a:r>
                        <a:rPr lang="en-CA" dirty="0"/>
                        <a:t>A web page that accepts multiple video files or feeds along with associated coordinates, and actively checks them for fires. If a fire is detected, the user is alerted with a notification and potentially an email or text message containing the name of the video it was detected in, an image of the fire (in an email at least), and estimated coordinates of the fire.</a:t>
                      </a:r>
                    </a:p>
                  </a:txBody>
                  <a:tcPr>
                    <a:solidFill>
                      <a:schemeClr val="accent2">
                        <a:lumMod val="60000"/>
                        <a:lumOff val="40000"/>
                      </a:schemeClr>
                    </a:solidFill>
                  </a:tcPr>
                </a:tc>
                <a:extLst>
                  <a:ext uri="{0D108BD9-81ED-4DB2-BD59-A6C34878D82A}">
                    <a16:rowId xmlns:a16="http://schemas.microsoft.com/office/drawing/2014/main" val="1367382571"/>
                  </a:ext>
                </a:extLst>
              </a:tr>
            </a:tbl>
          </a:graphicData>
        </a:graphic>
      </p:graphicFrame>
    </p:spTree>
    <p:extLst>
      <p:ext uri="{BB962C8B-B14F-4D97-AF65-F5344CB8AC3E}">
        <p14:creationId xmlns:p14="http://schemas.microsoft.com/office/powerpoint/2010/main" val="24133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A79C7F-9543-B285-1C70-E902C617E9F3}"/>
              </a:ext>
            </a:extLst>
          </p:cNvPr>
          <p:cNvSpPr/>
          <p:nvPr/>
        </p:nvSpPr>
        <p:spPr>
          <a:xfrm>
            <a:off x="8143874" y="2573926"/>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Backend</a:t>
            </a:r>
          </a:p>
        </p:txBody>
      </p:sp>
      <p:sp>
        <p:nvSpPr>
          <p:cNvPr id="4" name="Rectangle 3">
            <a:extLst>
              <a:ext uri="{FF2B5EF4-FFF2-40B4-BE49-F238E27FC236}">
                <a16:creationId xmlns:a16="http://schemas.microsoft.com/office/drawing/2014/main" id="{8D0BAC9E-0A29-F3A9-56FB-090F80D51B95}"/>
              </a:ext>
            </a:extLst>
          </p:cNvPr>
          <p:cNvSpPr/>
          <p:nvPr/>
        </p:nvSpPr>
        <p:spPr>
          <a:xfrm>
            <a:off x="4837339" y="1097824"/>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Application</a:t>
            </a:r>
          </a:p>
        </p:txBody>
      </p:sp>
      <p:sp>
        <p:nvSpPr>
          <p:cNvPr id="5" name="Rectangle 4">
            <a:extLst>
              <a:ext uri="{FF2B5EF4-FFF2-40B4-BE49-F238E27FC236}">
                <a16:creationId xmlns:a16="http://schemas.microsoft.com/office/drawing/2014/main" id="{51C85FDA-45A7-9713-C71A-1F32313AF4FA}"/>
              </a:ext>
            </a:extLst>
          </p:cNvPr>
          <p:cNvSpPr/>
          <p:nvPr/>
        </p:nvSpPr>
        <p:spPr>
          <a:xfrm>
            <a:off x="1758860" y="2573926"/>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Frontend</a:t>
            </a:r>
          </a:p>
        </p:txBody>
      </p:sp>
      <p:sp>
        <p:nvSpPr>
          <p:cNvPr id="6" name="Rectangle 5">
            <a:extLst>
              <a:ext uri="{FF2B5EF4-FFF2-40B4-BE49-F238E27FC236}">
                <a16:creationId xmlns:a16="http://schemas.microsoft.com/office/drawing/2014/main" id="{1F626A97-17E8-410D-5F31-AC41285160D2}"/>
              </a:ext>
            </a:extLst>
          </p:cNvPr>
          <p:cNvSpPr/>
          <p:nvPr/>
        </p:nvSpPr>
        <p:spPr>
          <a:xfrm>
            <a:off x="4006756" y="4494168"/>
            <a:ext cx="1741716"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Python</a:t>
            </a:r>
          </a:p>
        </p:txBody>
      </p:sp>
      <p:sp>
        <p:nvSpPr>
          <p:cNvPr id="7" name="Rectangle 6">
            <a:extLst>
              <a:ext uri="{FF2B5EF4-FFF2-40B4-BE49-F238E27FC236}">
                <a16:creationId xmlns:a16="http://schemas.microsoft.com/office/drawing/2014/main" id="{D5C80A7F-20DF-4A58-765A-D0AD713B36EC}"/>
              </a:ext>
            </a:extLst>
          </p:cNvPr>
          <p:cNvSpPr/>
          <p:nvPr/>
        </p:nvSpPr>
        <p:spPr>
          <a:xfrm>
            <a:off x="211049" y="4494168"/>
            <a:ext cx="1589314"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Html, CSS, </a:t>
            </a:r>
            <a:r>
              <a:rPr lang="en-IN" dirty="0" err="1"/>
              <a:t>Javascript</a:t>
            </a:r>
            <a:endParaRPr lang="en-IN" dirty="0"/>
          </a:p>
        </p:txBody>
      </p:sp>
      <p:sp>
        <p:nvSpPr>
          <p:cNvPr id="9" name="Rectangle 8">
            <a:extLst>
              <a:ext uri="{FF2B5EF4-FFF2-40B4-BE49-F238E27FC236}">
                <a16:creationId xmlns:a16="http://schemas.microsoft.com/office/drawing/2014/main" id="{F57488CB-C167-F142-4816-EE2E1BAEFFDF}"/>
              </a:ext>
            </a:extLst>
          </p:cNvPr>
          <p:cNvSpPr/>
          <p:nvPr/>
        </p:nvSpPr>
        <p:spPr>
          <a:xfrm>
            <a:off x="10345509" y="4498522"/>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MongoDB</a:t>
            </a:r>
          </a:p>
        </p:txBody>
      </p:sp>
      <p:sp>
        <p:nvSpPr>
          <p:cNvPr id="10" name="Rectangle 9">
            <a:extLst>
              <a:ext uri="{FF2B5EF4-FFF2-40B4-BE49-F238E27FC236}">
                <a16:creationId xmlns:a16="http://schemas.microsoft.com/office/drawing/2014/main" id="{29C0D257-0E4B-B45F-1B97-F5C5F6F752A8}"/>
              </a:ext>
            </a:extLst>
          </p:cNvPr>
          <p:cNvSpPr/>
          <p:nvPr/>
        </p:nvSpPr>
        <p:spPr>
          <a:xfrm>
            <a:off x="8426903" y="4494167"/>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Roboflow</a:t>
            </a:r>
            <a:r>
              <a:rPr lang="en-IN" dirty="0"/>
              <a:t> / YOLOv5</a:t>
            </a:r>
          </a:p>
        </p:txBody>
      </p:sp>
      <p:sp>
        <p:nvSpPr>
          <p:cNvPr id="11" name="Rectangle 10">
            <a:extLst>
              <a:ext uri="{FF2B5EF4-FFF2-40B4-BE49-F238E27FC236}">
                <a16:creationId xmlns:a16="http://schemas.microsoft.com/office/drawing/2014/main" id="{204D5F34-E24E-35FB-E2CA-C2D8955143A4}"/>
              </a:ext>
            </a:extLst>
          </p:cNvPr>
          <p:cNvSpPr/>
          <p:nvPr/>
        </p:nvSpPr>
        <p:spPr>
          <a:xfrm>
            <a:off x="6398895" y="4494168"/>
            <a:ext cx="1851116"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Python</a:t>
            </a:r>
          </a:p>
        </p:txBody>
      </p:sp>
      <p:cxnSp>
        <p:nvCxnSpPr>
          <p:cNvPr id="19" name="Connector: Elbow 18">
            <a:extLst>
              <a:ext uri="{FF2B5EF4-FFF2-40B4-BE49-F238E27FC236}">
                <a16:creationId xmlns:a16="http://schemas.microsoft.com/office/drawing/2014/main" id="{9F636065-CE9B-3BF9-9D6A-4FB3DCCEF19E}"/>
              </a:ext>
            </a:extLst>
          </p:cNvPr>
          <p:cNvCxnSpPr>
            <a:cxnSpLocks/>
            <a:stCxn id="4" idx="2"/>
            <a:endCxn id="3" idx="0"/>
          </p:cNvCxnSpPr>
          <p:nvPr/>
        </p:nvCxnSpPr>
        <p:spPr>
          <a:xfrm rot="16200000" flipH="1">
            <a:off x="7233013" y="509178"/>
            <a:ext cx="822959" cy="3306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AE360BA1-EB3D-196C-2AD7-6EF0C530227C}"/>
              </a:ext>
            </a:extLst>
          </p:cNvPr>
          <p:cNvCxnSpPr>
            <a:cxnSpLocks/>
            <a:endCxn id="5" idx="0"/>
          </p:cNvCxnSpPr>
          <p:nvPr/>
        </p:nvCxnSpPr>
        <p:spPr>
          <a:xfrm rot="10800000" flipV="1">
            <a:off x="2912746" y="2162442"/>
            <a:ext cx="3078478" cy="4114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1BC700C8-ACAF-227E-41DB-67A049E266A9}"/>
              </a:ext>
            </a:extLst>
          </p:cNvPr>
          <p:cNvCxnSpPr>
            <a:cxnSpLocks/>
            <a:stCxn id="5" idx="2"/>
            <a:endCxn id="6" idx="0"/>
          </p:cNvCxnSpPr>
          <p:nvPr/>
        </p:nvCxnSpPr>
        <p:spPr>
          <a:xfrm rot="16200000" flipH="1">
            <a:off x="3261631" y="2878184"/>
            <a:ext cx="1267099" cy="19648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10E0E1A7-7915-AD19-81D7-06FD161C7B65}"/>
              </a:ext>
            </a:extLst>
          </p:cNvPr>
          <p:cNvCxnSpPr>
            <a:cxnSpLocks/>
            <a:endCxn id="7" idx="0"/>
          </p:cNvCxnSpPr>
          <p:nvPr/>
        </p:nvCxnSpPr>
        <p:spPr>
          <a:xfrm rot="10800000" flipV="1">
            <a:off x="1005707" y="3860618"/>
            <a:ext cx="1907039" cy="63355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0B066972-BB9C-E2E5-07F5-75CD835FCDC6}"/>
              </a:ext>
            </a:extLst>
          </p:cNvPr>
          <p:cNvCxnSpPr>
            <a:cxnSpLocks/>
            <a:stCxn id="3" idx="2"/>
            <a:endCxn id="9" idx="0"/>
          </p:cNvCxnSpPr>
          <p:nvPr/>
        </p:nvCxnSpPr>
        <p:spPr>
          <a:xfrm rot="16200000" flipH="1">
            <a:off x="9621337" y="2903491"/>
            <a:ext cx="1271453" cy="19186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3E485DA-6839-992A-219D-53A3273AB4BF}"/>
              </a:ext>
            </a:extLst>
          </p:cNvPr>
          <p:cNvCxnSpPr>
            <a:cxnSpLocks/>
            <a:endCxn id="10" idx="0"/>
          </p:cNvCxnSpPr>
          <p:nvPr/>
        </p:nvCxnSpPr>
        <p:spPr>
          <a:xfrm>
            <a:off x="9297759" y="3860618"/>
            <a:ext cx="2" cy="633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10A28500-03D2-52AC-D791-4711E06EF25B}"/>
              </a:ext>
            </a:extLst>
          </p:cNvPr>
          <p:cNvCxnSpPr>
            <a:cxnSpLocks/>
            <a:stCxn id="3" idx="2"/>
            <a:endCxn id="11" idx="0"/>
          </p:cNvCxnSpPr>
          <p:nvPr/>
        </p:nvCxnSpPr>
        <p:spPr>
          <a:xfrm rot="5400000">
            <a:off x="7677558" y="2873965"/>
            <a:ext cx="1267099" cy="19733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985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Functionality and Technology.</a:t>
            </a:r>
            <a:endParaRPr lang="en-IN" dirty="0"/>
          </a:p>
        </p:txBody>
      </p:sp>
      <p:sp>
        <p:nvSpPr>
          <p:cNvPr id="7" name="Content Placeholder 2">
            <a:extLst>
              <a:ext uri="{FF2B5EF4-FFF2-40B4-BE49-F238E27FC236}">
                <a16:creationId xmlns:a16="http://schemas.microsoft.com/office/drawing/2014/main" id="{9329132B-E013-3343-F533-F6FB67082ABF}"/>
              </a:ext>
            </a:extLst>
          </p:cNvPr>
          <p:cNvSpPr>
            <a:spLocks noGrp="1"/>
          </p:cNvSpPr>
          <p:nvPr>
            <p:ph idx="1"/>
          </p:nvPr>
        </p:nvSpPr>
        <p:spPr>
          <a:xfrm>
            <a:off x="625361" y="2593836"/>
            <a:ext cx="10541991" cy="3116299"/>
          </a:xfrm>
        </p:spPr>
        <p:txBody>
          <a:bodyPr>
            <a:normAutofit/>
          </a:bodyPr>
          <a:lstStyle/>
          <a:p>
            <a:pPr marL="0" indent="0">
              <a:buNone/>
            </a:pPr>
            <a:r>
              <a:rPr lang="en-IN" dirty="0"/>
              <a:t>The frontend of the final project will include an interface to upload and manage videos and feeds. It will include a notification settings page which will give the user the option to choose whether to receive notifications via text or email as well as inputs for both addresses.</a:t>
            </a:r>
          </a:p>
        </p:txBody>
      </p:sp>
    </p:spTree>
    <p:extLst>
      <p:ext uri="{BB962C8B-B14F-4D97-AF65-F5344CB8AC3E}">
        <p14:creationId xmlns:p14="http://schemas.microsoft.com/office/powerpoint/2010/main" val="10847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Feature</a:t>
            </a:r>
            <a:endParaRPr lang="en-IN" dirty="0"/>
          </a:p>
        </p:txBody>
      </p:sp>
      <p:sp>
        <p:nvSpPr>
          <p:cNvPr id="7" name="Content Placeholder 2">
            <a:extLst>
              <a:ext uri="{FF2B5EF4-FFF2-40B4-BE49-F238E27FC236}">
                <a16:creationId xmlns:a16="http://schemas.microsoft.com/office/drawing/2014/main" id="{F0523156-0C06-9CF1-A35E-2AC8FDE4182C}"/>
              </a:ext>
            </a:extLst>
          </p:cNvPr>
          <p:cNvSpPr txBox="1">
            <a:spLocks/>
          </p:cNvSpPr>
          <p:nvPr/>
        </p:nvSpPr>
        <p:spPr>
          <a:xfrm>
            <a:off x="641839" y="2593837"/>
            <a:ext cx="11096071" cy="16703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dirty="0"/>
              <a:t>We will use </a:t>
            </a:r>
            <a:r>
              <a:rPr lang="en-US" dirty="0" err="1"/>
              <a:t>Roboflow</a:t>
            </a:r>
            <a:r>
              <a:rPr lang="en-US" dirty="0"/>
              <a:t> and YOLOv5 to train an AI algorithm that can recognize fires through machine learning.</a:t>
            </a:r>
          </a:p>
        </p:txBody>
      </p:sp>
      <p:pic>
        <p:nvPicPr>
          <p:cNvPr id="14" name="Picture 13">
            <a:extLst>
              <a:ext uri="{FF2B5EF4-FFF2-40B4-BE49-F238E27FC236}">
                <a16:creationId xmlns:a16="http://schemas.microsoft.com/office/drawing/2014/main" id="{767A2903-E904-D0BA-1702-41D57AE1B8B3}"/>
              </a:ext>
            </a:extLst>
          </p:cNvPr>
          <p:cNvPicPr>
            <a:picLocks noChangeAspect="1"/>
          </p:cNvPicPr>
          <p:nvPr/>
        </p:nvPicPr>
        <p:blipFill rotWithShape="1">
          <a:blip r:embed="rId3"/>
          <a:srcRect l="19742" r="20825"/>
          <a:stretch/>
        </p:blipFill>
        <p:spPr>
          <a:xfrm>
            <a:off x="4186756" y="3278476"/>
            <a:ext cx="3493771" cy="2605856"/>
          </a:xfrm>
          <a:prstGeom prst="rect">
            <a:avLst/>
          </a:prstGeom>
        </p:spPr>
      </p:pic>
      <p:pic>
        <p:nvPicPr>
          <p:cNvPr id="16" name="Picture 15" descr="A fire with green rectangles and numbers&#10;&#10;Description automatically generated">
            <a:extLst>
              <a:ext uri="{FF2B5EF4-FFF2-40B4-BE49-F238E27FC236}">
                <a16:creationId xmlns:a16="http://schemas.microsoft.com/office/drawing/2014/main" id="{CCE85132-8A14-6F29-2F14-27AEE818C2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734" y="4057651"/>
            <a:ext cx="3578195" cy="2464978"/>
          </a:xfrm>
          <a:prstGeom prst="rect">
            <a:avLst/>
          </a:prstGeom>
        </p:spPr>
      </p:pic>
      <p:pic>
        <p:nvPicPr>
          <p:cNvPr id="18" name="Picture 17" descr="A screenshot of a fire&#10;&#10;Description automatically generated">
            <a:extLst>
              <a:ext uri="{FF2B5EF4-FFF2-40B4-BE49-F238E27FC236}">
                <a16:creationId xmlns:a16="http://schemas.microsoft.com/office/drawing/2014/main" id="{9F2E48E4-041E-77BD-05D5-902C414D0D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1270" y="3586013"/>
            <a:ext cx="3973739" cy="2976469"/>
          </a:xfrm>
          <a:prstGeom prst="rect">
            <a:avLst/>
          </a:prstGeom>
        </p:spPr>
      </p:pic>
    </p:spTree>
    <p:extLst>
      <p:ext uri="{BB962C8B-B14F-4D97-AF65-F5344CB8AC3E}">
        <p14:creationId xmlns:p14="http://schemas.microsoft.com/office/powerpoint/2010/main" val="75300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and Database Functionality.</a:t>
            </a:r>
            <a:endParaRPr lang="en-IN" dirty="0"/>
          </a:p>
        </p:txBody>
      </p:sp>
      <p:sp>
        <p:nvSpPr>
          <p:cNvPr id="7" name="Content Placeholder 2">
            <a:extLst>
              <a:ext uri="{FF2B5EF4-FFF2-40B4-BE49-F238E27FC236}">
                <a16:creationId xmlns:a16="http://schemas.microsoft.com/office/drawing/2014/main" id="{D1718375-BFFD-AF98-A5E4-51A39E859EEA}"/>
              </a:ext>
            </a:extLst>
          </p:cNvPr>
          <p:cNvSpPr txBox="1">
            <a:spLocks/>
          </p:cNvSpPr>
          <p:nvPr/>
        </p:nvSpPr>
        <p:spPr>
          <a:xfrm>
            <a:off x="664272" y="2593836"/>
            <a:ext cx="11028375" cy="36240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dirty="0"/>
              <a:t>The backend of our product will review provided video feed to attempt to find fires using computer vision. If a fire is detected, it will take a picture from the video. With that picture, it will attempt to determine the exact location of the fire.</a:t>
            </a:r>
          </a:p>
          <a:p>
            <a:pPr marL="0" indent="0">
              <a:buNone/>
            </a:pPr>
            <a:r>
              <a:rPr lang="en-IN" dirty="0"/>
              <a:t>The program will send an alert to the user either via text or email and will include the title of the video as well as the estimated location of the fire.</a:t>
            </a:r>
          </a:p>
          <a:p>
            <a:pPr marL="0" indent="0">
              <a:buNone/>
            </a:pPr>
            <a:endParaRPr lang="en-IN" dirty="0"/>
          </a:p>
          <a:p>
            <a:pPr marL="0" indent="0">
              <a:buNone/>
            </a:pPr>
            <a:r>
              <a:rPr lang="en-IN" dirty="0"/>
              <a:t>Account information (username, a hashed password and notification settings) and associated stream and file data will be stored in a </a:t>
            </a:r>
            <a:r>
              <a:rPr lang="en-IN" dirty="0" err="1"/>
              <a:t>mongoDB</a:t>
            </a:r>
            <a:r>
              <a:rPr lang="en-IN" dirty="0"/>
              <a:t> database to make sure the alerts get sent to the right users.</a:t>
            </a:r>
          </a:p>
        </p:txBody>
      </p:sp>
    </p:spTree>
    <p:extLst>
      <p:ext uri="{BB962C8B-B14F-4D97-AF65-F5344CB8AC3E}">
        <p14:creationId xmlns:p14="http://schemas.microsoft.com/office/powerpoint/2010/main" val="385129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96" y="2483246"/>
            <a:ext cx="8140337" cy="1891507"/>
          </a:xfrm>
        </p:spPr>
        <p:txBody>
          <a:bodyPr>
            <a:normAutofit fontScale="92500" lnSpcReduction="10000"/>
          </a:bodyPr>
          <a:lstStyle/>
          <a:p>
            <a:pPr marL="3657600" lvl="8" indent="0">
              <a:buNone/>
            </a:pPr>
            <a:endParaRPr lang="en-US" dirty="0"/>
          </a:p>
          <a:p>
            <a:pPr marL="3657600" lvl="8" indent="0">
              <a:buNone/>
            </a:pPr>
            <a:r>
              <a:rPr lang="en-US" dirty="0"/>
              <a:t>       </a:t>
            </a:r>
          </a:p>
          <a:p>
            <a:pPr marL="3657600" lvl="8" indent="0">
              <a:buNone/>
            </a:pPr>
            <a:r>
              <a:rPr lang="en-US" sz="1600" b="1" dirty="0"/>
              <a:t>                 </a:t>
            </a:r>
          </a:p>
          <a:p>
            <a:pPr marL="3657600" lvl="8" indent="0">
              <a:buNone/>
            </a:pPr>
            <a:endParaRPr lang="en-US" sz="1600" b="1" dirty="0"/>
          </a:p>
          <a:p>
            <a:pPr marL="3657600" lvl="8" indent="0">
              <a:buNone/>
            </a:pPr>
            <a:r>
              <a:rPr lang="en-US" sz="1600" b="1" dirty="0"/>
              <a:t>	</a:t>
            </a:r>
            <a:r>
              <a:rPr lang="en-US" sz="4000" b="1" dirty="0"/>
              <a:t>	Thank you!</a:t>
            </a:r>
            <a:endParaRPr lang="en-US" sz="1600" b="1" dirty="0"/>
          </a:p>
        </p:txBody>
      </p:sp>
    </p:spTree>
    <p:extLst>
      <p:ext uri="{BB962C8B-B14F-4D97-AF65-F5344CB8AC3E}">
        <p14:creationId xmlns:p14="http://schemas.microsoft.com/office/powerpoint/2010/main" val="3134127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6289</TotalTime>
  <Words>632</Words>
  <Application>Microsoft Office PowerPoint</Application>
  <PresentationFormat>Widescreen</PresentationFormat>
  <Paragraphs>48</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 Boardroom</vt:lpstr>
      <vt:lpstr>“Fire Detection and Localization”</vt:lpstr>
      <vt:lpstr>Project Overview</vt:lpstr>
      <vt:lpstr>Functionality Overview</vt:lpstr>
      <vt:lpstr>Project Functionalities and stages</vt:lpstr>
      <vt:lpstr>PowerPoint Presentation</vt:lpstr>
      <vt:lpstr>Frontend Functionality and Technology.</vt:lpstr>
      <vt:lpstr>AI Feature</vt:lpstr>
      <vt:lpstr>Backend and Database Functionality.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WARMUP  ON “PRICE COMPARISION APP”</dc:title>
  <dc:creator>Microsoft account</dc:creator>
  <cp:lastModifiedBy>William Dolan</cp:lastModifiedBy>
  <cp:revision>54</cp:revision>
  <dcterms:created xsi:type="dcterms:W3CDTF">2023-05-20T20:29:00Z</dcterms:created>
  <dcterms:modified xsi:type="dcterms:W3CDTF">2023-10-03T22:52:17Z</dcterms:modified>
</cp:coreProperties>
</file>