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57" r:id="rId2"/>
    <p:sldId id="258" r:id="rId3"/>
    <p:sldId id="277" r:id="rId4"/>
    <p:sldId id="275" r:id="rId5"/>
    <p:sldId id="263" r:id="rId6"/>
    <p:sldId id="274" r:id="rId7"/>
    <p:sldId id="265" r:id="rId8"/>
    <p:sldId id="273" r:id="rId9"/>
    <p:sldId id="276"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902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055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081617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96153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773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4100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9107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09227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187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6407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5602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43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79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1960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470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510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4/4/2025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145561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4093" y="1065250"/>
            <a:ext cx="9770499" cy="2387600"/>
          </a:xfrm>
        </p:spPr>
        <p:txBody>
          <a:bodyPr>
            <a:normAutofit/>
          </a:bodyPr>
          <a:lstStyle/>
          <a:p>
            <a:pPr algn="ctr">
              <a:spcBef>
                <a:spcPts val="1000"/>
              </a:spcBef>
              <a:buClr>
                <a:schemeClr val="accent1"/>
              </a:buClr>
            </a:pPr>
            <a:r>
              <a:rPr lang="en-US" sz="4400" b="1" dirty="0">
                <a:solidFill>
                  <a:schemeClr val="tx1"/>
                </a:solidFill>
                <a:latin typeface="+mn-lt"/>
                <a:ea typeface="+mn-ea"/>
                <a:cs typeface="Times New Roman" pitchFamily="18" charset="0"/>
              </a:rPr>
              <a:t>GYM APP</a:t>
            </a:r>
          </a:p>
        </p:txBody>
      </p:sp>
      <p:sp>
        <p:nvSpPr>
          <p:cNvPr id="3" name="Subtitle 2"/>
          <p:cNvSpPr>
            <a:spLocks noGrp="1"/>
          </p:cNvSpPr>
          <p:nvPr>
            <p:ph type="subTitle" idx="1"/>
          </p:nvPr>
        </p:nvSpPr>
        <p:spPr>
          <a:xfrm>
            <a:off x="1524000" y="3975523"/>
            <a:ext cx="9144000" cy="1655762"/>
          </a:xfrm>
        </p:spPr>
        <p:txBody>
          <a:bodyPr>
            <a:noAutofit/>
          </a:bodyPr>
          <a:lstStyle/>
          <a:p>
            <a:pPr algn="ctr"/>
            <a:r>
              <a:rPr lang="en-US" sz="2400" b="1" dirty="0">
                <a:solidFill>
                  <a:schemeClr val="tx1"/>
                </a:solidFill>
                <a:cs typeface="Times New Roman" pitchFamily="18" charset="0"/>
              </a:rPr>
              <a:t>Done By:</a:t>
            </a:r>
          </a:p>
          <a:p>
            <a:pPr algn="ctr">
              <a:spcBef>
                <a:spcPts val="0"/>
              </a:spcBef>
            </a:pPr>
            <a:r>
              <a:rPr lang="en-GB" sz="2400" b="1" dirty="0" smtClean="0">
                <a:solidFill>
                  <a:schemeClr val="tx1"/>
                </a:solidFill>
                <a:cs typeface="Times New Roman" pitchFamily="18" charset="0"/>
              </a:rPr>
              <a:t>Student 1 – ID</a:t>
            </a:r>
          </a:p>
          <a:p>
            <a:pPr algn="ctr">
              <a:spcBef>
                <a:spcPts val="0"/>
              </a:spcBef>
            </a:pPr>
            <a:r>
              <a:rPr lang="en-GB" sz="2400" b="1">
                <a:solidFill>
                  <a:schemeClr val="tx1"/>
                </a:solidFill>
                <a:cs typeface="Times New Roman" pitchFamily="18" charset="0"/>
              </a:rPr>
              <a:t>Student </a:t>
            </a:r>
            <a:r>
              <a:rPr lang="en-GB" sz="2400" b="1" smtClean="0">
                <a:solidFill>
                  <a:schemeClr val="tx1"/>
                </a:solidFill>
                <a:cs typeface="Times New Roman" pitchFamily="18" charset="0"/>
              </a:rPr>
              <a:t>2 </a:t>
            </a:r>
            <a:r>
              <a:rPr lang="en-GB" sz="2400" b="1" dirty="0">
                <a:solidFill>
                  <a:schemeClr val="tx1"/>
                </a:solidFill>
                <a:cs typeface="Times New Roman" pitchFamily="18" charset="0"/>
              </a:rPr>
              <a:t>– ID</a:t>
            </a:r>
          </a:p>
          <a:p>
            <a:pPr algn="ctr">
              <a:spcBef>
                <a:spcPts val="0"/>
              </a:spcBef>
            </a:pPr>
            <a:r>
              <a:rPr lang="en-GB" sz="2400" b="1" dirty="0" smtClean="0">
                <a:solidFill>
                  <a:schemeClr val="tx1"/>
                </a:solidFill>
                <a:cs typeface="Times New Roman" pitchFamily="18" charset="0"/>
              </a:rPr>
              <a:t>      </a:t>
            </a:r>
            <a:endParaRPr lang="en-US" sz="2400" dirty="0">
              <a:solidFill>
                <a:schemeClr val="tx1"/>
              </a:solidFill>
              <a:cs typeface="Times New Roman" pitchFamily="18" charset="0"/>
            </a:endParaRPr>
          </a:p>
          <a:p>
            <a:endParaRPr lang="en-US" sz="2400" dirty="0">
              <a:cs typeface="Times New Roman" pitchFamily="18" charset="0"/>
            </a:endParaRPr>
          </a:p>
          <a:p>
            <a:endParaRPr lang="en-US" sz="2400" dirty="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4398" y="210246"/>
            <a:ext cx="1245686" cy="1206274"/>
          </a:xfrm>
          <a:prstGeom prst="rect">
            <a:avLst/>
          </a:prstGeom>
        </p:spPr>
      </p:pic>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570154" y="261789"/>
            <a:ext cx="1418356" cy="1100875"/>
          </a:xfrm>
          <a:prstGeom prst="rect">
            <a:avLst/>
          </a:prstGeom>
        </p:spPr>
      </p:pic>
      <p:sp>
        <p:nvSpPr>
          <p:cNvPr id="7" name="Subtitle 2"/>
          <p:cNvSpPr txBox="1">
            <a:spLocks/>
          </p:cNvSpPr>
          <p:nvPr/>
        </p:nvSpPr>
        <p:spPr>
          <a:xfrm>
            <a:off x="1317929" y="340828"/>
            <a:ext cx="9144000" cy="1426086"/>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5800" b="1" dirty="0">
                <a:cs typeface="Times New Roman" panose="02020603050405020304" pitchFamily="18" charset="0"/>
              </a:rPr>
              <a:t>Jadara University</a:t>
            </a:r>
            <a:endParaRPr lang="en-US" sz="5800" b="1" dirty="0">
              <a:cs typeface="Times New Roman" panose="02020603050405020304" pitchFamily="18" charset="0"/>
            </a:endParaRPr>
          </a:p>
          <a:p>
            <a:r>
              <a:rPr lang="en-GB" sz="3100" b="1" dirty="0">
                <a:cs typeface="Times New Roman" panose="02020603050405020304" pitchFamily="18" charset="0"/>
              </a:rPr>
              <a:t>Faculty of Science and Information Technology </a:t>
            </a:r>
            <a:endParaRPr lang="en-US" sz="3100" b="1" dirty="0">
              <a:cs typeface="Times New Roman" panose="02020603050405020304" pitchFamily="18" charset="0"/>
            </a:endParaRPr>
          </a:p>
        </p:txBody>
      </p:sp>
    </p:spTree>
    <p:extLst>
      <p:ext uri="{BB962C8B-B14F-4D97-AF65-F5344CB8AC3E}">
        <p14:creationId xmlns:p14="http://schemas.microsoft.com/office/powerpoint/2010/main" val="403775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07795" y="2591047"/>
            <a:ext cx="8911687" cy="1280890"/>
          </a:xfrm>
        </p:spPr>
        <p:txBody>
          <a:bodyPr>
            <a:normAutofit/>
          </a:bodyPr>
          <a:lstStyle/>
          <a:p>
            <a:pPr algn="ctr" rtl="1"/>
            <a:r>
              <a:rPr lang="en-US" sz="6000" b="1" dirty="0">
                <a:solidFill>
                  <a:schemeClr val="tx1">
                    <a:lumMod val="75000"/>
                    <a:lumOff val="25000"/>
                  </a:schemeClr>
                </a:solidFill>
                <a:latin typeface="+mn-lt"/>
                <a:ea typeface="+mn-ea"/>
                <a:cs typeface="Times New Roman" pitchFamily="18" charset="0"/>
              </a:rPr>
              <a:t>Thank You</a:t>
            </a:r>
          </a:p>
        </p:txBody>
      </p:sp>
    </p:spTree>
    <p:extLst>
      <p:ext uri="{BB962C8B-B14F-4D97-AF65-F5344CB8AC3E}">
        <p14:creationId xmlns:p14="http://schemas.microsoft.com/office/powerpoint/2010/main" val="115264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0" y="381000"/>
            <a:ext cx="9640587" cy="4343399"/>
          </a:xfrm>
        </p:spPr>
        <p:txBody>
          <a:bodyPr>
            <a:normAutofit lnSpcReduction="10000"/>
          </a:bodyPr>
          <a:lstStyle/>
          <a:p>
            <a:pPr marL="0" indent="0">
              <a:lnSpc>
                <a:spcPct val="150000"/>
              </a:lnSpc>
              <a:buNone/>
            </a:pPr>
            <a:r>
              <a:rPr lang="en-US" sz="6200" b="1" dirty="0">
                <a:cs typeface="Times New Roman" pitchFamily="18" charset="0"/>
              </a:rPr>
              <a:t>GYM APP</a:t>
            </a:r>
          </a:p>
          <a:p>
            <a:pPr marL="0" indent="0">
              <a:buNone/>
            </a:pPr>
            <a:r>
              <a:rPr lang="en-US" sz="2400" b="1" dirty="0"/>
              <a:t>Enhance the relation between the coaches and trainees to ensure best results also, we seek to achieve these goals: -</a:t>
            </a:r>
          </a:p>
          <a:p>
            <a:pPr lvl="0"/>
            <a:endParaRPr lang="en-US" dirty="0"/>
          </a:p>
          <a:p>
            <a:pPr lvl="0"/>
            <a:r>
              <a:rPr lang="en-US" dirty="0"/>
              <a:t>Save time in communication.</a:t>
            </a:r>
            <a:endParaRPr lang="en-US" sz="2800" dirty="0"/>
          </a:p>
          <a:p>
            <a:pPr lvl="0"/>
            <a:r>
              <a:rPr lang="en-US" dirty="0"/>
              <a:t>Monitor the progress of the trainee.</a:t>
            </a:r>
            <a:endParaRPr lang="en-US" sz="2800" dirty="0"/>
          </a:p>
          <a:p>
            <a:pPr lvl="0"/>
            <a:r>
              <a:rPr lang="en-US" dirty="0"/>
              <a:t>Enable the trainer to perform online tasks.</a:t>
            </a:r>
            <a:endParaRPr lang="en-US" sz="2800" dirty="0"/>
          </a:p>
          <a:p>
            <a:r>
              <a:rPr lang="en-US" dirty="0"/>
              <a:t>Enable the trainee to switch from coach to coach.</a:t>
            </a:r>
            <a:endParaRPr lang="en-US" sz="2800" dirty="0">
              <a:cs typeface="Times New Roman" pitchFamily="18" charset="0"/>
            </a:endParaRPr>
          </a:p>
        </p:txBody>
      </p:sp>
    </p:spTree>
    <p:extLst>
      <p:ext uri="{BB962C8B-B14F-4D97-AF65-F5344CB8AC3E}">
        <p14:creationId xmlns:p14="http://schemas.microsoft.com/office/powerpoint/2010/main" val="281987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E4A9-7AD1-4AEA-93B2-40F9D2423183}"/>
              </a:ext>
            </a:extLst>
          </p:cNvPr>
          <p:cNvSpPr>
            <a:spLocks noGrp="1"/>
          </p:cNvSpPr>
          <p:nvPr>
            <p:ph type="title"/>
          </p:nvPr>
        </p:nvSpPr>
        <p:spPr>
          <a:xfrm>
            <a:off x="1103312" y="609601"/>
            <a:ext cx="9404723" cy="1400530"/>
          </a:xfrm>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238B8CFA-E90F-4239-91FF-A0409256927F}"/>
              </a:ext>
            </a:extLst>
          </p:cNvPr>
          <p:cNvSpPr>
            <a:spLocks noGrp="1"/>
          </p:cNvSpPr>
          <p:nvPr>
            <p:ph idx="1"/>
          </p:nvPr>
        </p:nvSpPr>
        <p:spPr/>
        <p:txBody>
          <a:bodyPr>
            <a:normAutofit/>
          </a:bodyPr>
          <a:lstStyle/>
          <a:p>
            <a:pPr marL="0" indent="0">
              <a:buNone/>
            </a:pPr>
            <a:r>
              <a:rPr lang="en-US" sz="2800" dirty="0"/>
              <a:t>Trainees face several issues while training, which lead to lost time, changes of the weight, from the coach side, don't focus on training and in manage the relationships with trainees and following them.</a:t>
            </a:r>
          </a:p>
        </p:txBody>
      </p:sp>
    </p:spTree>
    <p:extLst>
      <p:ext uri="{BB962C8B-B14F-4D97-AF65-F5344CB8AC3E}">
        <p14:creationId xmlns:p14="http://schemas.microsoft.com/office/powerpoint/2010/main" val="54011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E7F0-015A-42CB-B8F8-6765DB98B8CC}"/>
              </a:ext>
            </a:extLst>
          </p:cNvPr>
          <p:cNvSpPr>
            <a:spLocks noGrp="1"/>
          </p:cNvSpPr>
          <p:nvPr>
            <p:ph type="title"/>
          </p:nvPr>
        </p:nvSpPr>
        <p:spPr>
          <a:xfrm>
            <a:off x="1172044" y="452718"/>
            <a:ext cx="9404723" cy="1013225"/>
          </a:xfrm>
        </p:spPr>
        <p:txBody>
          <a:bodyPr/>
          <a:lstStyle/>
          <a:p>
            <a:r>
              <a:rPr lang="en-US" b="1" dirty="0"/>
              <a:t>Gantt Chart</a:t>
            </a:r>
            <a:endParaRPr lang="en-US" dirty="0"/>
          </a:p>
        </p:txBody>
      </p:sp>
      <p:pic>
        <p:nvPicPr>
          <p:cNvPr id="13" name="Content Placeholder 12">
            <a:extLst>
              <a:ext uri="{FF2B5EF4-FFF2-40B4-BE49-F238E27FC236}">
                <a16:creationId xmlns:a16="http://schemas.microsoft.com/office/drawing/2014/main" id="{EA110A65-2460-4B2A-9452-82D0BF7893E9}"/>
              </a:ext>
            </a:extLst>
          </p:cNvPr>
          <p:cNvPicPr>
            <a:picLocks noGrp="1" noChangeAspect="1"/>
          </p:cNvPicPr>
          <p:nvPr>
            <p:ph idx="1"/>
          </p:nvPr>
        </p:nvPicPr>
        <p:blipFill>
          <a:blip r:embed="rId2"/>
          <a:stretch>
            <a:fillRect/>
          </a:stretch>
        </p:blipFill>
        <p:spPr>
          <a:xfrm>
            <a:off x="1172044" y="1925809"/>
            <a:ext cx="7784757" cy="3881437"/>
          </a:xfrm>
        </p:spPr>
      </p:pic>
    </p:spTree>
    <p:extLst>
      <p:ext uri="{BB962C8B-B14F-4D97-AF65-F5344CB8AC3E}">
        <p14:creationId xmlns:p14="http://schemas.microsoft.com/office/powerpoint/2010/main" val="294651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02116"/>
            <a:ext cx="9157647" cy="796119"/>
          </a:xfrm>
        </p:spPr>
        <p:txBody>
          <a:bodyPr>
            <a:normAutofit fontScale="90000"/>
          </a:bodyPr>
          <a:lstStyle/>
          <a:p>
            <a:r>
              <a:rPr lang="en-US" sz="4800" b="1" dirty="0">
                <a:solidFill>
                  <a:schemeClr val="tx1">
                    <a:lumMod val="75000"/>
                    <a:lumOff val="25000"/>
                  </a:schemeClr>
                </a:solidFill>
                <a:latin typeface="+mn-lt"/>
                <a:ea typeface="+mn-ea"/>
                <a:cs typeface="Times New Roman" pitchFamily="18" charset="0"/>
              </a:rPr>
              <a:t>Related work  </a:t>
            </a:r>
          </a:p>
        </p:txBody>
      </p:sp>
      <p:graphicFrame>
        <p:nvGraphicFramePr>
          <p:cNvPr id="6" name="Content Placeholder 5">
            <a:extLst>
              <a:ext uri="{FF2B5EF4-FFF2-40B4-BE49-F238E27FC236}">
                <a16:creationId xmlns:a16="http://schemas.microsoft.com/office/drawing/2014/main" id="{A329F62A-0974-4658-BE34-18D350613E71}"/>
              </a:ext>
            </a:extLst>
          </p:cNvPr>
          <p:cNvGraphicFramePr>
            <a:graphicFrameLocks noGrp="1"/>
          </p:cNvGraphicFramePr>
          <p:nvPr>
            <p:ph idx="1"/>
            <p:extLst>
              <p:ext uri="{D42A27DB-BD31-4B8C-83A1-F6EECF244321}">
                <p14:modId xmlns:p14="http://schemas.microsoft.com/office/powerpoint/2010/main" val="650637105"/>
              </p:ext>
            </p:extLst>
          </p:nvPr>
        </p:nvGraphicFramePr>
        <p:xfrm>
          <a:off x="1445739" y="2434282"/>
          <a:ext cx="8044251" cy="3089189"/>
        </p:xfrm>
        <a:graphic>
          <a:graphicData uri="http://schemas.openxmlformats.org/drawingml/2006/table">
            <a:tbl>
              <a:tblPr firstRow="1" firstCol="1" bandRow="1">
                <a:tableStyleId>{5C22544A-7EE6-4342-B048-85BDC9FD1C3A}</a:tableStyleId>
              </a:tblPr>
              <a:tblGrid>
                <a:gridCol w="1783405">
                  <a:extLst>
                    <a:ext uri="{9D8B030D-6E8A-4147-A177-3AD203B41FA5}">
                      <a16:colId xmlns:a16="http://schemas.microsoft.com/office/drawing/2014/main" val="2570330757"/>
                    </a:ext>
                  </a:extLst>
                </a:gridCol>
                <a:gridCol w="2087299">
                  <a:extLst>
                    <a:ext uri="{9D8B030D-6E8A-4147-A177-3AD203B41FA5}">
                      <a16:colId xmlns:a16="http://schemas.microsoft.com/office/drawing/2014/main" val="310555574"/>
                    </a:ext>
                  </a:extLst>
                </a:gridCol>
                <a:gridCol w="2086248">
                  <a:extLst>
                    <a:ext uri="{9D8B030D-6E8A-4147-A177-3AD203B41FA5}">
                      <a16:colId xmlns:a16="http://schemas.microsoft.com/office/drawing/2014/main" val="2147619372"/>
                    </a:ext>
                  </a:extLst>
                </a:gridCol>
                <a:gridCol w="2087299">
                  <a:extLst>
                    <a:ext uri="{9D8B030D-6E8A-4147-A177-3AD203B41FA5}">
                      <a16:colId xmlns:a16="http://schemas.microsoft.com/office/drawing/2014/main" val="257163948"/>
                    </a:ext>
                  </a:extLst>
                </a:gridCol>
              </a:tblGrid>
              <a:tr h="686486">
                <a:tc>
                  <a:txBody>
                    <a:bodyPr/>
                    <a:lstStyle/>
                    <a:p>
                      <a:r>
                        <a:rPr lang="en-US" sz="1600" dirty="0">
                          <a:effectLst/>
                        </a:rPr>
                        <a:t>#</a:t>
                      </a:r>
                      <a:endParaRPr lang="en-US" sz="1600" dirty="0">
                        <a:effectLst/>
                        <a:latin typeface="Calibri" panose="020F0502020204030204" pitchFamily="34" charset="0"/>
                        <a:cs typeface="Arial" panose="020B0604020202020204" pitchFamily="34" charset="0"/>
                      </a:endParaRPr>
                    </a:p>
                  </a:txBody>
                  <a:tcPr marL="68580" marR="68580" marT="0" marB="0"/>
                </a:tc>
                <a:tc>
                  <a:txBody>
                    <a:bodyPr/>
                    <a:lstStyle/>
                    <a:p>
                      <a:r>
                        <a:rPr lang="en-GB" sz="1600" dirty="0">
                          <a:effectLst/>
                        </a:rPr>
                        <a:t>The Training Note Book</a:t>
                      </a:r>
                      <a:endParaRPr lang="en-US" sz="1600" dirty="0">
                        <a:effectLst/>
                        <a:latin typeface="Calibri" panose="020F0502020204030204" pitchFamily="34" charset="0"/>
                        <a:cs typeface="Arial" panose="020B0604020202020204" pitchFamily="34" charset="0"/>
                      </a:endParaRPr>
                    </a:p>
                  </a:txBody>
                  <a:tcPr marL="68580" marR="68580" marT="0" marB="0"/>
                </a:tc>
                <a:tc>
                  <a:txBody>
                    <a:bodyPr/>
                    <a:lstStyle/>
                    <a:p>
                      <a:r>
                        <a:rPr lang="en-GB" sz="1800" b="1" kern="1200" dirty="0">
                          <a:solidFill>
                            <a:schemeClr val="lt1"/>
                          </a:solidFill>
                          <a:effectLst/>
                          <a:latin typeface="+mn-lt"/>
                          <a:ea typeface="+mn-ea"/>
                          <a:cs typeface="+mn-cs"/>
                        </a:rPr>
                        <a:t>Coach Pro</a:t>
                      </a:r>
                      <a:endParaRPr lang="en-US" sz="1600" dirty="0">
                        <a:effectLst/>
                        <a:latin typeface="Calibri" panose="020F0502020204030204" pitchFamily="34" charset="0"/>
                        <a:cs typeface="Arial" panose="020B0604020202020204" pitchFamily="34" charset="0"/>
                      </a:endParaRPr>
                    </a:p>
                  </a:txBody>
                  <a:tcPr marL="68580" marR="68580" marT="0" marB="0"/>
                </a:tc>
                <a:tc>
                  <a:txBody>
                    <a:bodyPr/>
                    <a:lstStyle/>
                    <a:p>
                      <a:r>
                        <a:rPr lang="en-US" sz="1600">
                          <a:effectLst/>
                        </a:rPr>
                        <a:t>FitSW</a:t>
                      </a:r>
                      <a:endParaRPr lang="en-US" sz="1600">
                        <a:effectLst/>
                        <a:latin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17891870"/>
                  </a:ext>
                </a:extLst>
              </a:tr>
              <a:tr h="1029730">
                <a:tc>
                  <a:txBody>
                    <a:bodyPr/>
                    <a:lstStyle/>
                    <a:p>
                      <a:r>
                        <a:rPr lang="en-US" sz="1600">
                          <a:effectLst/>
                        </a:rPr>
                        <a:t>Advantage</a:t>
                      </a:r>
                      <a:endParaRPr lang="en-US" sz="1600">
                        <a:effectLst/>
                        <a:latin typeface="Calibri" panose="020F0502020204030204" pitchFamily="34" charset="0"/>
                        <a:cs typeface="Arial" panose="020B0604020202020204" pitchFamily="34" charset="0"/>
                      </a:endParaRPr>
                    </a:p>
                  </a:txBody>
                  <a:tcPr marL="68580" marR="68580" marT="0" marB="0"/>
                </a:tc>
                <a:tc>
                  <a:txBody>
                    <a:bodyPr/>
                    <a:lstStyle/>
                    <a:p>
                      <a:r>
                        <a:rPr lang="en-US" sz="1600" kern="1200" dirty="0">
                          <a:solidFill>
                            <a:schemeClr val="dk1"/>
                          </a:solidFill>
                          <a:effectLst/>
                          <a:latin typeface="+mn-lt"/>
                          <a:ea typeface="+mn-ea"/>
                          <a:cs typeface="+mn-cs"/>
                        </a:rPr>
                        <a:t>store before and after pictures </a:t>
                      </a:r>
                    </a:p>
                  </a:txBody>
                  <a:tcPr marL="68580" marR="68580" marT="0" marB="0"/>
                </a:tc>
                <a:tc>
                  <a:txBody>
                    <a:bodyPr/>
                    <a:lstStyle/>
                    <a:p>
                      <a:r>
                        <a:rPr lang="en-US" sz="1600" kern="1200" dirty="0">
                          <a:solidFill>
                            <a:schemeClr val="dk1"/>
                          </a:solidFill>
                          <a:effectLst/>
                          <a:latin typeface="+mn-lt"/>
                          <a:ea typeface="+mn-ea"/>
                          <a:cs typeface="+mn-cs"/>
                        </a:rPr>
                        <a:t>Groups</a:t>
                      </a:r>
                    </a:p>
                  </a:txBody>
                  <a:tcPr marL="68580" marR="68580" marT="0" marB="0"/>
                </a:tc>
                <a:tc>
                  <a:txBody>
                    <a:bodyPr/>
                    <a:lstStyle/>
                    <a:p>
                      <a:r>
                        <a:rPr lang="en-US" sz="1600" kern="1200" dirty="0">
                          <a:solidFill>
                            <a:schemeClr val="dk1"/>
                          </a:solidFill>
                          <a:effectLst/>
                          <a:latin typeface="+mn-lt"/>
                          <a:ea typeface="+mn-ea"/>
                          <a:cs typeface="+mn-cs"/>
                        </a:rPr>
                        <a:t>tracking self trainee</a:t>
                      </a:r>
                    </a:p>
                  </a:txBody>
                  <a:tcPr marL="68580" marR="68580" marT="0" marB="0"/>
                </a:tc>
                <a:extLst>
                  <a:ext uri="{0D108BD9-81ED-4DB2-BD59-A6C34878D82A}">
                    <a16:rowId xmlns:a16="http://schemas.microsoft.com/office/drawing/2014/main" val="1192958378"/>
                  </a:ext>
                </a:extLst>
              </a:tr>
              <a:tr h="1372973">
                <a:tc>
                  <a:txBody>
                    <a:bodyPr/>
                    <a:lstStyle/>
                    <a:p>
                      <a:r>
                        <a:rPr lang="en-US" sz="1600">
                          <a:effectLst/>
                        </a:rPr>
                        <a:t>Disadvantage</a:t>
                      </a:r>
                      <a:endParaRPr lang="en-US" sz="1600">
                        <a:effectLst/>
                        <a:latin typeface="Calibri" panose="020F0502020204030204" pitchFamily="34" charset="0"/>
                        <a:cs typeface="Arial" panose="020B0604020202020204" pitchFamily="34" charset="0"/>
                      </a:endParaRPr>
                    </a:p>
                  </a:txBody>
                  <a:tcPr marL="68580" marR="68580" marT="0" marB="0"/>
                </a:tc>
                <a:tc>
                  <a:txBody>
                    <a:bodyPr/>
                    <a:lstStyle/>
                    <a:p>
                      <a:r>
                        <a:rPr lang="en-US" sz="1600" kern="1200" dirty="0">
                          <a:solidFill>
                            <a:schemeClr val="dk1"/>
                          </a:solidFill>
                          <a:effectLst/>
                          <a:latin typeface="+mn-lt"/>
                          <a:ea typeface="+mn-ea"/>
                          <a:cs typeface="+mn-cs"/>
                        </a:rPr>
                        <a:t>No interact between trainer and trainee</a:t>
                      </a:r>
                    </a:p>
                  </a:txBody>
                  <a:tcPr marL="68580" marR="68580" marT="0" marB="0"/>
                </a:tc>
                <a:tc>
                  <a:txBody>
                    <a:bodyPr/>
                    <a:lstStyle/>
                    <a:p>
                      <a:r>
                        <a:rPr lang="en-US" sz="1600" kern="1200" dirty="0">
                          <a:solidFill>
                            <a:schemeClr val="dk1"/>
                          </a:solidFill>
                          <a:effectLst/>
                          <a:latin typeface="+mn-lt"/>
                          <a:ea typeface="+mn-ea"/>
                          <a:cs typeface="+mn-cs"/>
                        </a:rPr>
                        <a:t>No interact between trainer and trainee</a:t>
                      </a:r>
                    </a:p>
                  </a:txBody>
                  <a:tcPr marL="68580" marR="68580" marT="0" marB="0"/>
                </a:tc>
                <a:tc>
                  <a:txBody>
                    <a:bodyPr/>
                    <a:lstStyle/>
                    <a:p>
                      <a:r>
                        <a:rPr lang="en-US" sz="1600" kern="1200" dirty="0">
                          <a:solidFill>
                            <a:schemeClr val="dk1"/>
                          </a:solidFill>
                          <a:effectLst/>
                          <a:latin typeface="+mn-lt"/>
                          <a:ea typeface="+mn-ea"/>
                          <a:cs typeface="+mn-cs"/>
                        </a:rPr>
                        <a:t>No interact between trainer and trainee</a:t>
                      </a:r>
                    </a:p>
                  </a:txBody>
                  <a:tcPr marL="68580" marR="68580" marT="0" marB="0"/>
                </a:tc>
                <a:extLst>
                  <a:ext uri="{0D108BD9-81ED-4DB2-BD59-A6C34878D82A}">
                    <a16:rowId xmlns:a16="http://schemas.microsoft.com/office/drawing/2014/main" val="2005548009"/>
                  </a:ext>
                </a:extLst>
              </a:tr>
            </a:tbl>
          </a:graphicData>
        </a:graphic>
      </p:graphicFrame>
    </p:spTree>
    <p:extLst>
      <p:ext uri="{BB962C8B-B14F-4D97-AF65-F5344CB8AC3E}">
        <p14:creationId xmlns:p14="http://schemas.microsoft.com/office/powerpoint/2010/main" val="49984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FB58-BE15-4A3A-890D-0CE0DB81F4B9}"/>
              </a:ext>
            </a:extLst>
          </p:cNvPr>
          <p:cNvSpPr>
            <a:spLocks noGrp="1"/>
          </p:cNvSpPr>
          <p:nvPr>
            <p:ph type="title"/>
          </p:nvPr>
        </p:nvSpPr>
        <p:spPr>
          <a:xfrm>
            <a:off x="566123" y="189470"/>
            <a:ext cx="8596668" cy="1320800"/>
          </a:xfrm>
        </p:spPr>
        <p:txBody>
          <a:bodyPr/>
          <a:lstStyle/>
          <a:p>
            <a:r>
              <a:rPr lang="en-US" b="1" dirty="0"/>
              <a:t>Use Case Diagram</a:t>
            </a:r>
            <a:endParaRPr lang="en-US" dirty="0"/>
          </a:p>
        </p:txBody>
      </p:sp>
      <p:pic>
        <p:nvPicPr>
          <p:cNvPr id="11" name="Content Placeholder 10">
            <a:extLst>
              <a:ext uri="{FF2B5EF4-FFF2-40B4-BE49-F238E27FC236}">
                <a16:creationId xmlns:a16="http://schemas.microsoft.com/office/drawing/2014/main" id="{FAC1F6EE-D77A-4334-A8FD-1788AFDAD570}"/>
              </a:ext>
            </a:extLst>
          </p:cNvPr>
          <p:cNvPicPr>
            <a:picLocks noGrp="1" noChangeAspect="1"/>
          </p:cNvPicPr>
          <p:nvPr>
            <p:ph idx="1"/>
          </p:nvPr>
        </p:nvPicPr>
        <p:blipFill>
          <a:blip r:embed="rId2"/>
          <a:stretch>
            <a:fillRect/>
          </a:stretch>
        </p:blipFill>
        <p:spPr>
          <a:xfrm>
            <a:off x="780792" y="1021492"/>
            <a:ext cx="8493210" cy="5647038"/>
          </a:xfrm>
        </p:spPr>
      </p:pic>
    </p:spTree>
    <p:extLst>
      <p:ext uri="{BB962C8B-B14F-4D97-AF65-F5344CB8AC3E}">
        <p14:creationId xmlns:p14="http://schemas.microsoft.com/office/powerpoint/2010/main" val="214946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592" y="304621"/>
            <a:ext cx="9433173" cy="627797"/>
          </a:xfrm>
        </p:spPr>
        <p:txBody>
          <a:bodyPr>
            <a:noAutofit/>
          </a:bodyPr>
          <a:lstStyle/>
          <a:p>
            <a:pPr algn="ctr"/>
            <a:r>
              <a:rPr lang="en-US" sz="3200" b="1" dirty="0">
                <a:solidFill>
                  <a:schemeClr val="tx1">
                    <a:lumMod val="75000"/>
                    <a:lumOff val="25000"/>
                  </a:schemeClr>
                </a:solidFill>
                <a:latin typeface="+mn-lt"/>
                <a:ea typeface="+mn-ea"/>
                <a:cs typeface="Times New Roman" pitchFamily="18" charset="0"/>
              </a:rPr>
              <a:t>Sequence Diagram for How Add Training?</a:t>
            </a:r>
          </a:p>
        </p:txBody>
      </p:sp>
      <p:pic>
        <p:nvPicPr>
          <p:cNvPr id="4" name="Picture 3">
            <a:extLst>
              <a:ext uri="{FF2B5EF4-FFF2-40B4-BE49-F238E27FC236}">
                <a16:creationId xmlns:a16="http://schemas.microsoft.com/office/drawing/2014/main" id="{E8F2A6A8-2C92-4E6C-8B74-23C2255B31E3}"/>
              </a:ext>
            </a:extLst>
          </p:cNvPr>
          <p:cNvPicPr>
            <a:picLocks noChangeAspect="1"/>
          </p:cNvPicPr>
          <p:nvPr/>
        </p:nvPicPr>
        <p:blipFill>
          <a:blip r:embed="rId2"/>
          <a:stretch>
            <a:fillRect/>
          </a:stretch>
        </p:blipFill>
        <p:spPr>
          <a:xfrm>
            <a:off x="1348541" y="1208387"/>
            <a:ext cx="7417006" cy="5451905"/>
          </a:xfrm>
          <a:prstGeom prst="rect">
            <a:avLst/>
          </a:prstGeom>
        </p:spPr>
      </p:pic>
    </p:spTree>
    <p:extLst>
      <p:ext uri="{BB962C8B-B14F-4D97-AF65-F5344CB8AC3E}">
        <p14:creationId xmlns:p14="http://schemas.microsoft.com/office/powerpoint/2010/main" val="3409884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73C8-B432-4411-A8A9-EF494464B81D}"/>
              </a:ext>
            </a:extLst>
          </p:cNvPr>
          <p:cNvSpPr>
            <a:spLocks noGrp="1"/>
          </p:cNvSpPr>
          <p:nvPr>
            <p:ph type="title"/>
          </p:nvPr>
        </p:nvSpPr>
        <p:spPr>
          <a:xfrm>
            <a:off x="646111" y="452718"/>
            <a:ext cx="9404723" cy="1056768"/>
          </a:xfrm>
        </p:spPr>
        <p:txBody>
          <a:bodyPr>
            <a:normAutofit fontScale="90000"/>
          </a:bodyPr>
          <a:lstStyle/>
          <a:p>
            <a:r>
              <a:rPr lang="en-US" b="1" dirty="0"/>
              <a:t>Future Work</a:t>
            </a:r>
            <a:r>
              <a:rPr lang="en-US" dirty="0"/>
              <a:t/>
            </a:r>
            <a:br>
              <a:rPr lang="en-US" dirty="0"/>
            </a:br>
            <a:endParaRPr lang="en-US" dirty="0"/>
          </a:p>
        </p:txBody>
      </p:sp>
      <p:sp>
        <p:nvSpPr>
          <p:cNvPr id="3" name="Content Placeholder 2">
            <a:extLst>
              <a:ext uri="{FF2B5EF4-FFF2-40B4-BE49-F238E27FC236}">
                <a16:creationId xmlns:a16="http://schemas.microsoft.com/office/drawing/2014/main" id="{75DC5D4D-0389-46F7-B498-C6926CF70D00}"/>
              </a:ext>
            </a:extLst>
          </p:cNvPr>
          <p:cNvSpPr>
            <a:spLocks noGrp="1"/>
          </p:cNvSpPr>
          <p:nvPr>
            <p:ph idx="1"/>
          </p:nvPr>
        </p:nvSpPr>
        <p:spPr>
          <a:xfrm>
            <a:off x="646111" y="1626188"/>
            <a:ext cx="8946541" cy="4195481"/>
          </a:xfrm>
        </p:spPr>
        <p:txBody>
          <a:bodyPr/>
          <a:lstStyle/>
          <a:p>
            <a:pPr marL="0" indent="0">
              <a:buNone/>
            </a:pPr>
            <a:r>
              <a:rPr lang="en-US" dirty="0"/>
              <a:t>In the near future, complete all requirements and add functionalities will be added to this system, these functions will be like:</a:t>
            </a:r>
          </a:p>
          <a:p>
            <a:pPr lvl="0"/>
            <a:r>
              <a:rPr lang="en-US" dirty="0"/>
              <a:t>Improved application design</a:t>
            </a:r>
          </a:p>
          <a:p>
            <a:pPr lvl="0"/>
            <a:r>
              <a:rPr lang="en-US" dirty="0"/>
              <a:t>Authentication mobile number</a:t>
            </a:r>
            <a:r>
              <a:rPr lang="ar-SA" dirty="0"/>
              <a:t>.</a:t>
            </a:r>
            <a:endParaRPr lang="en-US" dirty="0"/>
          </a:p>
          <a:p>
            <a:pPr lvl="0"/>
            <a:r>
              <a:rPr lang="en-US" dirty="0"/>
              <a:t>Add payment method.</a:t>
            </a:r>
          </a:p>
          <a:p>
            <a:pPr lvl="0"/>
            <a:r>
              <a:rPr lang="en-US" dirty="0"/>
              <a:t>Push Notifications.</a:t>
            </a:r>
          </a:p>
        </p:txBody>
      </p:sp>
    </p:spTree>
    <p:extLst>
      <p:ext uri="{BB962C8B-B14F-4D97-AF65-F5344CB8AC3E}">
        <p14:creationId xmlns:p14="http://schemas.microsoft.com/office/powerpoint/2010/main" val="98981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7602-9582-47DB-B7E5-F4BFF6F724D8}"/>
              </a:ext>
            </a:extLst>
          </p:cNvPr>
          <p:cNvSpPr>
            <a:spLocks noGrp="1"/>
          </p:cNvSpPr>
          <p:nvPr>
            <p:ph type="title"/>
          </p:nvPr>
        </p:nvSpPr>
        <p:spPr/>
        <p:txBody>
          <a:bodyPr/>
          <a:lstStyle/>
          <a:p>
            <a:pPr algn="l"/>
            <a:r>
              <a:rPr lang="en-US" dirty="0"/>
              <a:t>what learned from graduation project ?</a:t>
            </a:r>
          </a:p>
        </p:txBody>
      </p:sp>
      <p:sp>
        <p:nvSpPr>
          <p:cNvPr id="3" name="Content Placeholder 2">
            <a:extLst>
              <a:ext uri="{FF2B5EF4-FFF2-40B4-BE49-F238E27FC236}">
                <a16:creationId xmlns:a16="http://schemas.microsoft.com/office/drawing/2014/main" id="{E5C02AC6-40FF-4B8C-9B39-4984F75E310E}"/>
              </a:ext>
            </a:extLst>
          </p:cNvPr>
          <p:cNvSpPr>
            <a:spLocks noGrp="1"/>
          </p:cNvSpPr>
          <p:nvPr>
            <p:ph idx="1"/>
          </p:nvPr>
        </p:nvSpPr>
        <p:spPr>
          <a:xfrm>
            <a:off x="1104293" y="2386747"/>
            <a:ext cx="8946541" cy="4195481"/>
          </a:xfrm>
        </p:spPr>
        <p:txBody>
          <a:bodyPr/>
          <a:lstStyle/>
          <a:p>
            <a:r>
              <a:rPr lang="en-US" dirty="0"/>
              <a:t>Ability to learn any modern technology</a:t>
            </a:r>
            <a:r>
              <a:rPr lang="ar-JO" dirty="0"/>
              <a:t>.</a:t>
            </a:r>
          </a:p>
          <a:p>
            <a:r>
              <a:rPr lang="en-US" dirty="0"/>
              <a:t>Big experience in Android and familiar in Java.</a:t>
            </a:r>
          </a:p>
          <a:p>
            <a:r>
              <a:rPr lang="en-US" dirty="0"/>
              <a:t>Learned several Concepts</a:t>
            </a:r>
            <a:r>
              <a:rPr lang="ar-JO" dirty="0"/>
              <a:t> </a:t>
            </a:r>
            <a:r>
              <a:rPr lang="en-US" dirty="0"/>
              <a:t>in NoSQL and Firebase Services (Storage, Realtime Database and Authentication).</a:t>
            </a:r>
          </a:p>
          <a:p>
            <a:r>
              <a:rPr lang="en-US" dirty="0"/>
              <a:t>Ability to organize time</a:t>
            </a:r>
            <a:r>
              <a:rPr lang="ar-JO" dirty="0"/>
              <a:t>.</a:t>
            </a:r>
          </a:p>
          <a:p>
            <a:endParaRPr lang="en-US" dirty="0"/>
          </a:p>
        </p:txBody>
      </p:sp>
    </p:spTree>
    <p:extLst>
      <p:ext uri="{BB962C8B-B14F-4D97-AF65-F5344CB8AC3E}">
        <p14:creationId xmlns:p14="http://schemas.microsoft.com/office/powerpoint/2010/main" val="26048926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505</TotalTime>
  <Words>252</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Tahoma</vt:lpstr>
      <vt:lpstr>Times New Roman</vt:lpstr>
      <vt:lpstr>Trebuchet MS</vt:lpstr>
      <vt:lpstr>Wingdings 3</vt:lpstr>
      <vt:lpstr>Facet</vt:lpstr>
      <vt:lpstr>GYM APP</vt:lpstr>
      <vt:lpstr>PowerPoint Presentation</vt:lpstr>
      <vt:lpstr>Problem Statement</vt:lpstr>
      <vt:lpstr>Gantt Chart</vt:lpstr>
      <vt:lpstr>Related work  </vt:lpstr>
      <vt:lpstr>Use Case Diagram</vt:lpstr>
      <vt:lpstr>Sequence Diagram for How Add Training?</vt:lpstr>
      <vt:lpstr>Future Work </vt:lpstr>
      <vt:lpstr>what learned from graduation project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Khazaaleh</dc:creator>
  <cp:lastModifiedBy>user</cp:lastModifiedBy>
  <cp:revision>32</cp:revision>
  <dcterms:created xsi:type="dcterms:W3CDTF">2017-05-14T20:11:18Z</dcterms:created>
  <dcterms:modified xsi:type="dcterms:W3CDTF">2025-04-04T13:40:40Z</dcterms:modified>
</cp:coreProperties>
</file>