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7" r:id="rId1"/>
  </p:sldMasterIdLst>
  <p:sldIdLst>
    <p:sldId id="257" r:id="rId2"/>
    <p:sldId id="258" r:id="rId3"/>
    <p:sldId id="277" r:id="rId4"/>
    <p:sldId id="275" r:id="rId5"/>
    <p:sldId id="263" r:id="rId6"/>
    <p:sldId id="274" r:id="rId7"/>
    <p:sldId id="266" r:id="rId8"/>
    <p:sldId id="265" r:id="rId9"/>
    <p:sldId id="273" r:id="rId10"/>
    <p:sldId id="276" r:id="rId11"/>
    <p:sldId id="272"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54105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15544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85554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174591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643088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4539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622028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652970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483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4511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63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35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15652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6018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65269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337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55047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4/4/2025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4787560"/>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familycrossings.com/family_files.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84093" y="1065250"/>
            <a:ext cx="9770499" cy="2387600"/>
          </a:xfrm>
        </p:spPr>
        <p:txBody>
          <a:bodyPr>
            <a:normAutofit/>
          </a:bodyPr>
          <a:lstStyle/>
          <a:p>
            <a:pPr algn="ctr">
              <a:spcBef>
                <a:spcPts val="1000"/>
              </a:spcBef>
              <a:buClr>
                <a:schemeClr val="accent1"/>
              </a:buClr>
            </a:pPr>
            <a:r>
              <a:rPr lang="en-US" sz="4400" b="1" dirty="0">
                <a:solidFill>
                  <a:schemeClr val="tx1">
                    <a:lumMod val="75000"/>
                    <a:lumOff val="25000"/>
                  </a:schemeClr>
                </a:solidFill>
                <a:latin typeface="+mn-lt"/>
                <a:ea typeface="+mn-ea"/>
                <a:cs typeface="Times New Roman" pitchFamily="18" charset="0"/>
              </a:rPr>
              <a:t>Family Social Network</a:t>
            </a:r>
          </a:p>
        </p:txBody>
      </p:sp>
      <p:sp>
        <p:nvSpPr>
          <p:cNvPr id="3" name="Subtitle 2"/>
          <p:cNvSpPr>
            <a:spLocks noGrp="1"/>
          </p:cNvSpPr>
          <p:nvPr>
            <p:ph type="subTitle" idx="1"/>
          </p:nvPr>
        </p:nvSpPr>
        <p:spPr>
          <a:xfrm>
            <a:off x="1710592" y="3802529"/>
            <a:ext cx="9144000" cy="1655762"/>
          </a:xfrm>
        </p:spPr>
        <p:txBody>
          <a:bodyPr>
            <a:noAutofit/>
          </a:bodyPr>
          <a:lstStyle/>
          <a:p>
            <a:pPr algn="ctr"/>
            <a:r>
              <a:rPr lang="en-US" b="1" dirty="0">
                <a:cs typeface="Times New Roman" pitchFamily="18" charset="0"/>
              </a:rPr>
              <a:t>Done By:</a:t>
            </a:r>
          </a:p>
          <a:p>
            <a:pPr algn="ctr">
              <a:spcBef>
                <a:spcPts val="0"/>
              </a:spcBef>
            </a:pPr>
            <a:r>
              <a:rPr lang="en-GB" b="1" dirty="0" smtClean="0">
                <a:cs typeface="Times New Roman" pitchFamily="18" charset="0"/>
              </a:rPr>
              <a:t>XXXXXXXXXXXXXX </a:t>
            </a:r>
            <a:endParaRPr lang="en-GB" b="1" dirty="0">
              <a:cs typeface="Times New Roman" pitchFamily="18" charset="0"/>
            </a:endParaRPr>
          </a:p>
          <a:p>
            <a:pPr algn="ctr">
              <a:spcBef>
                <a:spcPts val="0"/>
              </a:spcBef>
            </a:pPr>
            <a:r>
              <a:rPr lang="en-GB" b="1" dirty="0">
                <a:cs typeface="Times New Roman" pitchFamily="18" charset="0"/>
              </a:rPr>
              <a:t>      </a:t>
            </a:r>
            <a:endParaRPr lang="en-GB" dirty="0">
              <a:cs typeface="Times New Roman" pitchFamily="18" charset="0"/>
            </a:endParaRPr>
          </a:p>
          <a:p>
            <a:pPr algn="ctr"/>
            <a:endParaRPr lang="en-US" dirty="0">
              <a:cs typeface="Times New Roman" pitchFamily="18" charset="0"/>
            </a:endParaRPr>
          </a:p>
          <a:p>
            <a:endParaRPr lang="en-US" sz="3200" dirty="0">
              <a:cs typeface="Times New Roman" pitchFamily="18" charset="0"/>
            </a:endParaRPr>
          </a:p>
          <a:p>
            <a:endParaRPr lang="en-US" sz="3200" dirty="0">
              <a:cs typeface="Times New Roman" pitchFamily="18" charset="0"/>
            </a:endParaRPr>
          </a:p>
        </p:txBody>
      </p:sp>
      <p:pic>
        <p:nvPicPr>
          <p:cNvPr id="4" name="Picture 3"/>
          <p:cNvPicPr/>
          <p:nvPr/>
        </p:nvPicPr>
        <p:blipFill>
          <a:blip r:embed="rId2">
            <a:extLst>
              <a:ext uri="{28A0092B-C50C-407E-A947-70E740481C1C}">
                <a14:useLocalDpi xmlns:a14="http://schemas.microsoft.com/office/drawing/2010/main" val="0"/>
              </a:ext>
            </a:extLst>
          </a:blip>
          <a:stretch>
            <a:fillRect/>
          </a:stretch>
        </p:blipFill>
        <p:spPr>
          <a:xfrm>
            <a:off x="334398" y="210246"/>
            <a:ext cx="1245686" cy="1206274"/>
          </a:xfrm>
          <a:prstGeom prst="rect">
            <a:avLst/>
          </a:prstGeom>
        </p:spPr>
      </p:pic>
      <p:pic>
        <p:nvPicPr>
          <p:cNvPr id="5" name="Picture 4"/>
          <p:cNvPicPr/>
          <p:nvPr/>
        </p:nvPicPr>
        <p:blipFill>
          <a:blip r:embed="rId2">
            <a:extLst>
              <a:ext uri="{28A0092B-C50C-407E-A947-70E740481C1C}">
                <a14:useLocalDpi xmlns:a14="http://schemas.microsoft.com/office/drawing/2010/main" val="0"/>
              </a:ext>
            </a:extLst>
          </a:blip>
          <a:stretch>
            <a:fillRect/>
          </a:stretch>
        </p:blipFill>
        <p:spPr>
          <a:xfrm>
            <a:off x="10570154" y="261789"/>
            <a:ext cx="1418356" cy="1100875"/>
          </a:xfrm>
          <a:prstGeom prst="rect">
            <a:avLst/>
          </a:prstGeom>
        </p:spPr>
      </p:pic>
      <p:sp>
        <p:nvSpPr>
          <p:cNvPr id="6" name="Subtitle 2"/>
          <p:cNvSpPr txBox="1">
            <a:spLocks/>
          </p:cNvSpPr>
          <p:nvPr/>
        </p:nvSpPr>
        <p:spPr>
          <a:xfrm>
            <a:off x="1643063" y="5711314"/>
            <a:ext cx="9144000" cy="142608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2800" b="1" dirty="0">
                <a:cs typeface="Times New Roman" pitchFamily="18" charset="0"/>
              </a:rPr>
              <a:t>Supervisor</a:t>
            </a:r>
            <a:endParaRPr lang="en-US" sz="2800" dirty="0">
              <a:cs typeface="Times New Roman" pitchFamily="18" charset="0"/>
            </a:endParaRPr>
          </a:p>
          <a:p>
            <a:r>
              <a:rPr lang="en-GB" b="1" dirty="0" err="1"/>
              <a:t>Dr.</a:t>
            </a:r>
            <a:r>
              <a:rPr lang="en-GB" b="1" dirty="0"/>
              <a:t> </a:t>
            </a:r>
            <a:r>
              <a:rPr lang="en-GB" b="1" dirty="0" smtClean="0"/>
              <a:t>S….</a:t>
            </a:r>
            <a:endParaRPr lang="en-US" sz="2800" dirty="0"/>
          </a:p>
        </p:txBody>
      </p:sp>
      <p:sp>
        <p:nvSpPr>
          <p:cNvPr id="7" name="Subtitle 2"/>
          <p:cNvSpPr txBox="1">
            <a:spLocks/>
          </p:cNvSpPr>
          <p:nvPr/>
        </p:nvSpPr>
        <p:spPr>
          <a:xfrm>
            <a:off x="1317929" y="340828"/>
            <a:ext cx="9144000" cy="1426086"/>
          </a:xfrm>
          <a:prstGeom prst="rect">
            <a:avLst/>
          </a:prstGeom>
        </p:spPr>
        <p:txBody>
          <a:bodyPr vert="horz" lIns="91440" tIns="45720" rIns="91440" bIns="45720" rtlCol="0">
            <a:normAutofit fontScale="7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5800" b="1" dirty="0">
                <a:cs typeface="Times New Roman" panose="02020603050405020304" pitchFamily="18" charset="0"/>
              </a:rPr>
              <a:t>Jadara University</a:t>
            </a:r>
            <a:endParaRPr lang="en-US" sz="5800" b="1" dirty="0">
              <a:cs typeface="Times New Roman" panose="02020603050405020304" pitchFamily="18" charset="0"/>
            </a:endParaRPr>
          </a:p>
          <a:p>
            <a:r>
              <a:rPr lang="en-GB" sz="5200" b="1" dirty="0">
                <a:cs typeface="Times New Roman" panose="02020603050405020304" pitchFamily="18" charset="0"/>
              </a:rPr>
              <a:t>Faculty of Science and Information Technology </a:t>
            </a:r>
            <a:endParaRPr lang="en-US" sz="5200" b="1" dirty="0">
              <a:cs typeface="Times New Roman" panose="02020603050405020304" pitchFamily="18" charset="0"/>
            </a:endParaRPr>
          </a:p>
        </p:txBody>
      </p:sp>
    </p:spTree>
    <p:extLst>
      <p:ext uri="{BB962C8B-B14F-4D97-AF65-F5344CB8AC3E}">
        <p14:creationId xmlns:p14="http://schemas.microsoft.com/office/powerpoint/2010/main" val="403775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C7602-9582-47DB-B7E5-F4BFF6F724D8}"/>
              </a:ext>
            </a:extLst>
          </p:cNvPr>
          <p:cNvSpPr>
            <a:spLocks noGrp="1"/>
          </p:cNvSpPr>
          <p:nvPr>
            <p:ph type="title"/>
          </p:nvPr>
        </p:nvSpPr>
        <p:spPr/>
        <p:txBody>
          <a:bodyPr/>
          <a:lstStyle/>
          <a:p>
            <a:pPr algn="l"/>
            <a:r>
              <a:rPr lang="en-US" dirty="0"/>
              <a:t>what learned from graduation project ?</a:t>
            </a:r>
          </a:p>
        </p:txBody>
      </p:sp>
      <p:sp>
        <p:nvSpPr>
          <p:cNvPr id="3" name="Content Placeholder 2">
            <a:extLst>
              <a:ext uri="{FF2B5EF4-FFF2-40B4-BE49-F238E27FC236}">
                <a16:creationId xmlns:a16="http://schemas.microsoft.com/office/drawing/2014/main" id="{E5C02AC6-40FF-4B8C-9B39-4984F75E310E}"/>
              </a:ext>
            </a:extLst>
          </p:cNvPr>
          <p:cNvSpPr>
            <a:spLocks noGrp="1"/>
          </p:cNvSpPr>
          <p:nvPr>
            <p:ph idx="1"/>
          </p:nvPr>
        </p:nvSpPr>
        <p:spPr>
          <a:xfrm>
            <a:off x="1104293" y="2386747"/>
            <a:ext cx="8946541" cy="4195481"/>
          </a:xfrm>
        </p:spPr>
        <p:txBody>
          <a:bodyPr/>
          <a:lstStyle/>
          <a:p>
            <a:r>
              <a:rPr lang="en-US" dirty="0"/>
              <a:t>Ability to learn any modern technology</a:t>
            </a:r>
            <a:r>
              <a:rPr lang="ar-JO" dirty="0"/>
              <a:t>.</a:t>
            </a:r>
          </a:p>
          <a:p>
            <a:r>
              <a:rPr lang="en-US" dirty="0"/>
              <a:t>Big experience in Android and familiar in Java.</a:t>
            </a:r>
          </a:p>
          <a:p>
            <a:r>
              <a:rPr lang="en-US" dirty="0"/>
              <a:t>Learned several Concepts</a:t>
            </a:r>
            <a:r>
              <a:rPr lang="ar-JO" dirty="0"/>
              <a:t> </a:t>
            </a:r>
            <a:r>
              <a:rPr lang="en-US" dirty="0"/>
              <a:t>in API , Google API , NoSQL and Firebase.</a:t>
            </a:r>
          </a:p>
          <a:p>
            <a:r>
              <a:rPr lang="en-US" dirty="0"/>
              <a:t> Ability to organize time</a:t>
            </a:r>
            <a:r>
              <a:rPr lang="ar-JO" dirty="0"/>
              <a:t>.</a:t>
            </a:r>
          </a:p>
          <a:p>
            <a:endParaRPr lang="en-US" dirty="0"/>
          </a:p>
        </p:txBody>
      </p:sp>
    </p:spTree>
    <p:extLst>
      <p:ext uri="{BB962C8B-B14F-4D97-AF65-F5344CB8AC3E}">
        <p14:creationId xmlns:p14="http://schemas.microsoft.com/office/powerpoint/2010/main" val="260489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1607795" y="2591047"/>
            <a:ext cx="8911687" cy="1280890"/>
          </a:xfrm>
        </p:spPr>
        <p:txBody>
          <a:bodyPr>
            <a:normAutofit/>
          </a:bodyPr>
          <a:lstStyle/>
          <a:p>
            <a:pPr algn="ctr" rtl="1"/>
            <a:r>
              <a:rPr lang="en-US" sz="6000" b="1" dirty="0">
                <a:solidFill>
                  <a:schemeClr val="tx1">
                    <a:lumMod val="75000"/>
                    <a:lumOff val="25000"/>
                  </a:schemeClr>
                </a:solidFill>
                <a:latin typeface="+mn-lt"/>
                <a:ea typeface="+mn-ea"/>
                <a:cs typeface="Times New Roman" pitchFamily="18" charset="0"/>
              </a:rPr>
              <a:t>Thank You</a:t>
            </a:r>
          </a:p>
        </p:txBody>
      </p:sp>
    </p:spTree>
    <p:extLst>
      <p:ext uri="{BB962C8B-B14F-4D97-AF65-F5344CB8AC3E}">
        <p14:creationId xmlns:p14="http://schemas.microsoft.com/office/powerpoint/2010/main" val="1152640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6000" y="381000"/>
            <a:ext cx="9640587" cy="4343399"/>
          </a:xfrm>
        </p:spPr>
        <p:txBody>
          <a:bodyPr>
            <a:normAutofit/>
          </a:bodyPr>
          <a:lstStyle/>
          <a:p>
            <a:pPr marL="0" indent="0">
              <a:lnSpc>
                <a:spcPct val="150000"/>
              </a:lnSpc>
              <a:buNone/>
            </a:pPr>
            <a:r>
              <a:rPr lang="en-US" sz="6200" b="1" dirty="0">
                <a:cs typeface="Times New Roman" pitchFamily="18" charset="0"/>
              </a:rPr>
              <a:t>Family Social Network</a:t>
            </a:r>
          </a:p>
          <a:p>
            <a:pPr marL="0" lvl="0" indent="0">
              <a:buNone/>
            </a:pPr>
            <a:r>
              <a:rPr lang="en-US" sz="4000" dirty="0">
                <a:cs typeface="Times New Roman" pitchFamily="18" charset="0"/>
              </a:rPr>
              <a:t>App Android that helps Families to:- </a:t>
            </a:r>
            <a:endParaRPr lang="en-US" dirty="0"/>
          </a:p>
          <a:p>
            <a:r>
              <a:rPr lang="en-US" dirty="0"/>
              <a:t>Increase communication between members family. </a:t>
            </a:r>
          </a:p>
          <a:p>
            <a:r>
              <a:rPr lang="en-US" dirty="0"/>
              <a:t>to Organize family matters.</a:t>
            </a:r>
          </a:p>
          <a:p>
            <a:pPr lvl="0"/>
            <a:r>
              <a:rPr lang="en-US" dirty="0"/>
              <a:t>A platform for displaying family matters.</a:t>
            </a:r>
          </a:p>
          <a:p>
            <a:pPr lvl="0"/>
            <a:r>
              <a:rPr lang="en-US" dirty="0"/>
              <a:t>Support Arabic language for Arabic users.</a:t>
            </a:r>
          </a:p>
          <a:p>
            <a:pPr marL="0" lvl="0" indent="0">
              <a:buNone/>
            </a:pPr>
            <a:endParaRPr lang="en-US" dirty="0"/>
          </a:p>
          <a:p>
            <a:pPr marL="0" indent="0">
              <a:lnSpc>
                <a:spcPct val="150000"/>
              </a:lnSpc>
              <a:buNone/>
            </a:pPr>
            <a:endParaRPr lang="en-US" sz="2800" dirty="0">
              <a:cs typeface="Times New Roman" pitchFamily="18" charset="0"/>
            </a:endParaRPr>
          </a:p>
        </p:txBody>
      </p:sp>
    </p:spTree>
    <p:extLst>
      <p:ext uri="{BB962C8B-B14F-4D97-AF65-F5344CB8AC3E}">
        <p14:creationId xmlns:p14="http://schemas.microsoft.com/office/powerpoint/2010/main" val="2819873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7E4A9-7AD1-4AEA-93B2-40F9D2423183}"/>
              </a:ext>
            </a:extLst>
          </p:cNvPr>
          <p:cNvSpPr>
            <a:spLocks noGrp="1"/>
          </p:cNvSpPr>
          <p:nvPr>
            <p:ph type="title"/>
          </p:nvPr>
        </p:nvSpPr>
        <p:spPr>
          <a:xfrm>
            <a:off x="1103312" y="609601"/>
            <a:ext cx="9404723" cy="1400530"/>
          </a:xfrm>
        </p:spPr>
        <p:txBody>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238B8CFA-E90F-4239-91FF-A0409256927F}"/>
              </a:ext>
            </a:extLst>
          </p:cNvPr>
          <p:cNvSpPr>
            <a:spLocks noGrp="1"/>
          </p:cNvSpPr>
          <p:nvPr>
            <p:ph idx="1"/>
          </p:nvPr>
        </p:nvSpPr>
        <p:spPr/>
        <p:txBody>
          <a:bodyPr>
            <a:normAutofit/>
          </a:bodyPr>
          <a:lstStyle/>
          <a:p>
            <a:pPr marL="0" indent="0">
              <a:buNone/>
            </a:pPr>
            <a:r>
              <a:rPr lang="en-US" sz="2800" dirty="0"/>
              <a:t>On public social networking sites like Facebook we share our day to day activities with our friends and acquaintances, but where do we share our intimate family moments? Is it time to go for a private social network.</a:t>
            </a:r>
          </a:p>
        </p:txBody>
      </p:sp>
    </p:spTree>
    <p:extLst>
      <p:ext uri="{BB962C8B-B14F-4D97-AF65-F5344CB8AC3E}">
        <p14:creationId xmlns:p14="http://schemas.microsoft.com/office/powerpoint/2010/main" val="54011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FE7F0-015A-42CB-B8F8-6765DB98B8CC}"/>
              </a:ext>
            </a:extLst>
          </p:cNvPr>
          <p:cNvSpPr>
            <a:spLocks noGrp="1"/>
          </p:cNvSpPr>
          <p:nvPr>
            <p:ph type="title"/>
          </p:nvPr>
        </p:nvSpPr>
        <p:spPr>
          <a:xfrm>
            <a:off x="1172044" y="452718"/>
            <a:ext cx="9404723" cy="1013225"/>
          </a:xfrm>
        </p:spPr>
        <p:txBody>
          <a:bodyPr/>
          <a:lstStyle/>
          <a:p>
            <a:r>
              <a:rPr lang="en-US" b="1" dirty="0"/>
              <a:t>Gantt Chart</a:t>
            </a:r>
            <a:endParaRPr lang="en-US" dirty="0"/>
          </a:p>
        </p:txBody>
      </p:sp>
      <p:pic>
        <p:nvPicPr>
          <p:cNvPr id="5" name="Content Placeholder 4">
            <a:extLst>
              <a:ext uri="{FF2B5EF4-FFF2-40B4-BE49-F238E27FC236}">
                <a16:creationId xmlns:a16="http://schemas.microsoft.com/office/drawing/2014/main" id="{79CAB3BB-9538-4386-8DF5-6C1BF1A829EA}"/>
              </a:ext>
            </a:extLst>
          </p:cNvPr>
          <p:cNvPicPr>
            <a:picLocks noGrp="1" noChangeAspect="1"/>
          </p:cNvPicPr>
          <p:nvPr>
            <p:ph idx="1"/>
          </p:nvPr>
        </p:nvPicPr>
        <p:blipFill>
          <a:blip r:embed="rId2"/>
          <a:stretch>
            <a:fillRect/>
          </a:stretch>
        </p:blipFill>
        <p:spPr>
          <a:xfrm>
            <a:off x="1172044" y="1664808"/>
            <a:ext cx="8619401" cy="3865135"/>
          </a:xfrm>
        </p:spPr>
      </p:pic>
    </p:spTree>
    <p:extLst>
      <p:ext uri="{BB962C8B-B14F-4D97-AF65-F5344CB8AC3E}">
        <p14:creationId xmlns:p14="http://schemas.microsoft.com/office/powerpoint/2010/main" val="2946514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12" y="502116"/>
            <a:ext cx="9157647" cy="796119"/>
          </a:xfrm>
        </p:spPr>
        <p:txBody>
          <a:bodyPr>
            <a:normAutofit fontScale="90000"/>
          </a:bodyPr>
          <a:lstStyle/>
          <a:p>
            <a:r>
              <a:rPr lang="en-US" sz="4800" b="1" dirty="0">
                <a:solidFill>
                  <a:schemeClr val="tx1">
                    <a:lumMod val="75000"/>
                    <a:lumOff val="25000"/>
                  </a:schemeClr>
                </a:solidFill>
                <a:latin typeface="+mn-lt"/>
                <a:ea typeface="+mn-ea"/>
                <a:cs typeface="Times New Roman" pitchFamily="18" charset="0"/>
              </a:rPr>
              <a:t>Related work  </a:t>
            </a:r>
          </a:p>
        </p:txBody>
      </p:sp>
      <p:graphicFrame>
        <p:nvGraphicFramePr>
          <p:cNvPr id="5" name="Content Placeholder 4">
            <a:extLst>
              <a:ext uri="{FF2B5EF4-FFF2-40B4-BE49-F238E27FC236}">
                <a16:creationId xmlns:a16="http://schemas.microsoft.com/office/drawing/2014/main" id="{F9535933-2FF9-4706-AE3C-A4952DF1DCFC}"/>
              </a:ext>
            </a:extLst>
          </p:cNvPr>
          <p:cNvGraphicFramePr>
            <a:graphicFrameLocks noGrp="1"/>
          </p:cNvGraphicFramePr>
          <p:nvPr>
            <p:ph idx="1"/>
            <p:extLst>
              <p:ext uri="{D42A27DB-BD31-4B8C-83A1-F6EECF244321}">
                <p14:modId xmlns:p14="http://schemas.microsoft.com/office/powerpoint/2010/main" val="150909080"/>
              </p:ext>
            </p:extLst>
          </p:nvPr>
        </p:nvGraphicFramePr>
        <p:xfrm>
          <a:off x="1320800" y="1424966"/>
          <a:ext cx="8645589" cy="5013960"/>
        </p:xfrm>
        <a:graphic>
          <a:graphicData uri="http://schemas.openxmlformats.org/drawingml/2006/table">
            <a:tbl>
              <a:tblPr rtl="1" firstRow="1" firstCol="1" bandRow="1">
                <a:tableStyleId>{5C22544A-7EE6-4342-B048-85BDC9FD1C3A}</a:tableStyleId>
              </a:tblPr>
              <a:tblGrid>
                <a:gridCol w="1360805">
                  <a:extLst>
                    <a:ext uri="{9D8B030D-6E8A-4147-A177-3AD203B41FA5}">
                      <a16:colId xmlns:a16="http://schemas.microsoft.com/office/drawing/2014/main" val="1896118951"/>
                    </a:ext>
                  </a:extLst>
                </a:gridCol>
                <a:gridCol w="1339215">
                  <a:extLst>
                    <a:ext uri="{9D8B030D-6E8A-4147-A177-3AD203B41FA5}">
                      <a16:colId xmlns:a16="http://schemas.microsoft.com/office/drawing/2014/main" val="3707242579"/>
                    </a:ext>
                  </a:extLst>
                </a:gridCol>
                <a:gridCol w="1260475">
                  <a:extLst>
                    <a:ext uri="{9D8B030D-6E8A-4147-A177-3AD203B41FA5}">
                      <a16:colId xmlns:a16="http://schemas.microsoft.com/office/drawing/2014/main" val="4232873388"/>
                    </a:ext>
                  </a:extLst>
                </a:gridCol>
                <a:gridCol w="1259840">
                  <a:extLst>
                    <a:ext uri="{9D8B030D-6E8A-4147-A177-3AD203B41FA5}">
                      <a16:colId xmlns:a16="http://schemas.microsoft.com/office/drawing/2014/main" val="1843745640"/>
                    </a:ext>
                  </a:extLst>
                </a:gridCol>
                <a:gridCol w="1062990">
                  <a:extLst>
                    <a:ext uri="{9D8B030D-6E8A-4147-A177-3AD203B41FA5}">
                      <a16:colId xmlns:a16="http://schemas.microsoft.com/office/drawing/2014/main" val="2888764160"/>
                    </a:ext>
                  </a:extLst>
                </a:gridCol>
                <a:gridCol w="1148715">
                  <a:extLst>
                    <a:ext uri="{9D8B030D-6E8A-4147-A177-3AD203B41FA5}">
                      <a16:colId xmlns:a16="http://schemas.microsoft.com/office/drawing/2014/main" val="870224050"/>
                    </a:ext>
                  </a:extLst>
                </a:gridCol>
                <a:gridCol w="1213549">
                  <a:extLst>
                    <a:ext uri="{9D8B030D-6E8A-4147-A177-3AD203B41FA5}">
                      <a16:colId xmlns:a16="http://schemas.microsoft.com/office/drawing/2014/main" val="3612956446"/>
                    </a:ext>
                  </a:extLst>
                </a:gridCol>
              </a:tblGrid>
              <a:tr h="382270">
                <a:tc>
                  <a:txBody>
                    <a:bodyPr/>
                    <a:lstStyle/>
                    <a:p>
                      <a:pPr algn="ctr" rtl="1"/>
                      <a:r>
                        <a:rPr lang="en-US" sz="1400" dirty="0">
                          <a:solidFill>
                            <a:schemeClr val="bg1"/>
                          </a:solidFill>
                          <a:effectLst/>
                          <a:latin typeface="Calibri" panose="020F0502020204030204" pitchFamily="34" charset="0"/>
                          <a:ea typeface="Calibri" panose="020F0502020204030204" pitchFamily="34" charset="0"/>
                          <a:cs typeface="+mj-cs"/>
                        </a:rPr>
                        <a:t>#</a:t>
                      </a:r>
                    </a:p>
                  </a:txBody>
                  <a:tcPr marL="68580" marR="68580" marT="0" marB="0" anchor="ctr"/>
                </a:tc>
                <a:tc>
                  <a:txBody>
                    <a:bodyPr/>
                    <a:lstStyle/>
                    <a:p>
                      <a:pPr algn="ctr" rtl="1"/>
                      <a:r>
                        <a:rPr lang="en-US" sz="1400" u="none" strike="noStrike" dirty="0">
                          <a:solidFill>
                            <a:schemeClr val="bg1"/>
                          </a:solidFill>
                          <a:effectLst/>
                          <a:cs typeface="+mj-cs"/>
                          <a:hlinkClick r:id="rId2"/>
                        </a:rPr>
                        <a:t> </a:t>
                      </a:r>
                      <a:r>
                        <a:rPr lang="en-US" sz="1400" u="none" strike="noStrike" dirty="0">
                          <a:solidFill>
                            <a:schemeClr val="bg1"/>
                          </a:solidFill>
                          <a:effectLst/>
                          <a:cs typeface="+mj-cs"/>
                        </a:rPr>
                        <a:t>Family Crossings</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r>
                        <a:rPr lang="en-US" sz="1400" dirty="0" err="1">
                          <a:solidFill>
                            <a:schemeClr val="bg1"/>
                          </a:solidFill>
                          <a:effectLst/>
                          <a:cs typeface="+mj-cs"/>
                        </a:rPr>
                        <a:t>eFamily</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r>
                        <a:rPr lang="en-US" sz="1400" dirty="0" err="1">
                          <a:solidFill>
                            <a:schemeClr val="bg1"/>
                          </a:solidFill>
                          <a:effectLst/>
                          <a:cs typeface="+mj-cs"/>
                        </a:rPr>
                        <a:t>FamilyWall</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r>
                        <a:rPr lang="en-US" sz="1400" dirty="0" err="1">
                          <a:solidFill>
                            <a:schemeClr val="bg1"/>
                          </a:solidFill>
                          <a:effectLst/>
                          <a:cs typeface="+mj-cs"/>
                        </a:rPr>
                        <a:t>JustFamily</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r>
                        <a:rPr lang="en-US" sz="1400" u="none" strike="noStrike" dirty="0">
                          <a:solidFill>
                            <a:schemeClr val="bg1"/>
                          </a:solidFill>
                          <a:effectLst/>
                          <a:cs typeface="+mj-cs"/>
                        </a:rPr>
                        <a:t>23Snaps</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b="1" kern="1200" dirty="0" err="1">
                          <a:solidFill>
                            <a:schemeClr val="bg1"/>
                          </a:solidFill>
                          <a:effectLst/>
                          <a:latin typeface="+mn-lt"/>
                          <a:ea typeface="+mn-ea"/>
                          <a:cs typeface="+mn-cs"/>
                        </a:rPr>
                        <a:t>MyFamily</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b"/>
                </a:tc>
                <a:extLst>
                  <a:ext uri="{0D108BD9-81ED-4DB2-BD59-A6C34878D82A}">
                    <a16:rowId xmlns:a16="http://schemas.microsoft.com/office/drawing/2014/main" val="902918242"/>
                  </a:ext>
                </a:extLst>
              </a:tr>
              <a:tr h="1541780">
                <a:tc>
                  <a:txBody>
                    <a:bodyPr/>
                    <a:lstStyle/>
                    <a:p>
                      <a:pPr algn="ctr" rtl="1"/>
                      <a:r>
                        <a:rPr lang="en-US" sz="1400" b="1" kern="1200" dirty="0">
                          <a:solidFill>
                            <a:schemeClr val="bg1"/>
                          </a:solidFill>
                          <a:effectLst/>
                          <a:latin typeface="+mn-lt"/>
                          <a:ea typeface="+mn-ea"/>
                          <a:cs typeface="+mn-cs"/>
                        </a:rPr>
                        <a:t>Services with advantage</a:t>
                      </a:r>
                      <a:endParaRPr lang="en-US" sz="1400" b="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Posts, share address, and files, post to family forums and provides rules e.g. table manners</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Posts, family tree, Home Needs and stories section </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Posts, calendar, private messaging and help parents follow wandering teenagers on map</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share photos with family </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share photos with family and connected with Instagram</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 </a:t>
                      </a:r>
                    </a:p>
                    <a:p>
                      <a:pPr marL="0" marR="0" lvl="0" indent="0" algn="ctr" defTabSz="457200" rtl="1" eaLnBrk="1" fontAlgn="auto" latinLnBrk="0" hangingPunct="1">
                        <a:lnSpc>
                          <a:spcPct val="115000"/>
                        </a:lnSpc>
                        <a:spcBef>
                          <a:spcPts val="0"/>
                        </a:spcBef>
                        <a:spcAft>
                          <a:spcPts val="1000"/>
                        </a:spcAft>
                        <a:buClrTx/>
                        <a:buSzTx/>
                        <a:buFontTx/>
                        <a:buNone/>
                        <a:tabLst/>
                        <a:defRPr/>
                      </a:pPr>
                      <a:r>
                        <a:rPr lang="en-US" sz="1400" b="0" kern="1200" dirty="0">
                          <a:solidFill>
                            <a:schemeClr val="bg1"/>
                          </a:solidFill>
                          <a:effectLst/>
                          <a:latin typeface="+mn-lt"/>
                          <a:ea typeface="+mn-ea"/>
                          <a:cs typeface="+mn-cs"/>
                        </a:rPr>
                        <a:t>retired now</a:t>
                      </a:r>
                      <a:endParaRPr lang="en-US" sz="1400" b="0" kern="1200" dirty="0">
                        <a:solidFill>
                          <a:schemeClr val="bg1"/>
                        </a:solidFill>
                        <a:effectLst/>
                        <a:latin typeface="Calibri" panose="020F0502020204030204" pitchFamily="34" charset="0"/>
                        <a:ea typeface="Calibri" panose="020F0502020204030204" pitchFamily="34" charset="0"/>
                        <a:cs typeface="+mn-cs"/>
                      </a:endParaRPr>
                    </a:p>
                    <a:p>
                      <a:pPr algn="ctr" rtl="1">
                        <a:lnSpc>
                          <a:spcPct val="115000"/>
                        </a:lnSpc>
                        <a:spcAft>
                          <a:spcPts val="1000"/>
                        </a:spcAft>
                      </a:pPr>
                      <a:endParaRPr lang="en-US" sz="1400" b="1" dirty="0">
                        <a:solidFill>
                          <a:schemeClr val="bg1"/>
                        </a:solidFill>
                        <a:effectLst/>
                        <a:cs typeface="+mj-cs"/>
                      </a:endParaRPr>
                    </a:p>
                    <a:p>
                      <a:pPr algn="ctr" rtl="1">
                        <a:lnSpc>
                          <a:spcPct val="115000"/>
                        </a:lnSpc>
                        <a:spcAft>
                          <a:spcPts val="1000"/>
                        </a:spcAft>
                      </a:pPr>
                      <a:r>
                        <a:rPr lang="en-US" sz="1400" dirty="0">
                          <a:solidFill>
                            <a:schemeClr val="bg1"/>
                          </a:solidFill>
                          <a:effectLst/>
                          <a:cs typeface="+mj-cs"/>
                        </a:rPr>
                        <a:t> </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extLst>
                  <a:ext uri="{0D108BD9-81ED-4DB2-BD59-A6C34878D82A}">
                    <a16:rowId xmlns:a16="http://schemas.microsoft.com/office/drawing/2014/main" val="1613899434"/>
                  </a:ext>
                </a:extLst>
              </a:tr>
              <a:tr h="1541780">
                <a:tc>
                  <a:txBody>
                    <a:bodyPr/>
                    <a:lstStyle/>
                    <a:p>
                      <a:pPr algn="ctr" rtl="1"/>
                      <a:r>
                        <a:rPr lang="en-US" sz="1400" b="1" kern="1200" dirty="0">
                          <a:solidFill>
                            <a:schemeClr val="bg1"/>
                          </a:solidFill>
                          <a:effectLst/>
                          <a:latin typeface="+mn-lt"/>
                          <a:ea typeface="+mn-ea"/>
                          <a:cs typeface="+mn-cs"/>
                        </a:rPr>
                        <a:t>disadvantage</a:t>
                      </a:r>
                      <a:endParaRPr lang="en-US" sz="1400" b="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0">
                        <a:spcAft>
                          <a:spcPts val="750"/>
                        </a:spcAft>
                      </a:pPr>
                      <a:r>
                        <a:rPr lang="en-US" sz="1400" dirty="0">
                          <a:solidFill>
                            <a:schemeClr val="bg1"/>
                          </a:solidFill>
                          <a:effectLst/>
                          <a:cs typeface="+mj-cs"/>
                        </a:rPr>
                        <a:t>Free accounts only 250 MB, standard $19.95/year for 350 MB and premium versions $9.95/month for 500 MB.</a:t>
                      </a:r>
                      <a:endParaRPr lang="en-US" sz="1400" b="1"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design is fairly outdated</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ar-SA" sz="1400" dirty="0">
                          <a:solidFill>
                            <a:schemeClr val="bg1"/>
                          </a:solidFill>
                          <a:effectLst/>
                          <a:cs typeface="+mj-cs"/>
                        </a:rPr>
                        <a:t> </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Only share photos and limit space (1GB) for free</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dirty="0">
                          <a:solidFill>
                            <a:schemeClr val="bg1"/>
                          </a:solidFill>
                          <a:effectLst/>
                          <a:cs typeface="+mj-cs"/>
                        </a:rPr>
                        <a:t>Only share photos</a:t>
                      </a:r>
                      <a:endParaRPr lang="en-US" sz="1400"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tc>
                  <a:txBody>
                    <a:bodyPr/>
                    <a:lstStyle/>
                    <a:p>
                      <a:pPr algn="ctr" rtl="1">
                        <a:lnSpc>
                          <a:spcPct val="115000"/>
                        </a:lnSpc>
                        <a:spcAft>
                          <a:spcPts val="1000"/>
                        </a:spcAft>
                      </a:pPr>
                      <a:r>
                        <a:rPr lang="en-US" sz="1400" b="0" kern="1200" dirty="0">
                          <a:solidFill>
                            <a:schemeClr val="bg1"/>
                          </a:solidFill>
                          <a:effectLst/>
                          <a:latin typeface="+mn-lt"/>
                          <a:ea typeface="+mn-ea"/>
                          <a:cs typeface="+mn-cs"/>
                        </a:rPr>
                        <a:t>retired now</a:t>
                      </a:r>
                      <a:endParaRPr lang="en-US" sz="1400" b="1" dirty="0">
                        <a:solidFill>
                          <a:schemeClr val="bg1"/>
                        </a:solidFill>
                        <a:effectLst/>
                        <a:latin typeface="Calibri" panose="020F0502020204030204" pitchFamily="34" charset="0"/>
                        <a:ea typeface="Calibri" panose="020F0502020204030204" pitchFamily="34" charset="0"/>
                        <a:cs typeface="+mj-cs"/>
                      </a:endParaRPr>
                    </a:p>
                  </a:txBody>
                  <a:tcPr marL="68580" marR="68580" marT="0" marB="0" anchor="ctr"/>
                </a:tc>
                <a:extLst>
                  <a:ext uri="{0D108BD9-81ED-4DB2-BD59-A6C34878D82A}">
                    <a16:rowId xmlns:a16="http://schemas.microsoft.com/office/drawing/2014/main" val="2565358500"/>
                  </a:ext>
                </a:extLst>
              </a:tr>
            </a:tbl>
          </a:graphicData>
        </a:graphic>
      </p:graphicFrame>
    </p:spTree>
    <p:extLst>
      <p:ext uri="{BB962C8B-B14F-4D97-AF65-F5344CB8AC3E}">
        <p14:creationId xmlns:p14="http://schemas.microsoft.com/office/powerpoint/2010/main" val="499843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1FB58-BE15-4A3A-890D-0CE0DB81F4B9}"/>
              </a:ext>
            </a:extLst>
          </p:cNvPr>
          <p:cNvSpPr>
            <a:spLocks noGrp="1"/>
          </p:cNvSpPr>
          <p:nvPr>
            <p:ph type="title"/>
          </p:nvPr>
        </p:nvSpPr>
        <p:spPr/>
        <p:txBody>
          <a:bodyPr/>
          <a:lstStyle/>
          <a:p>
            <a:r>
              <a:rPr lang="en-US" b="1" dirty="0"/>
              <a:t>Use Case Diagram</a:t>
            </a:r>
            <a:endParaRPr lang="en-US" dirty="0"/>
          </a:p>
        </p:txBody>
      </p:sp>
      <p:pic>
        <p:nvPicPr>
          <p:cNvPr id="7" name="Content Placeholder 6">
            <a:extLst>
              <a:ext uri="{FF2B5EF4-FFF2-40B4-BE49-F238E27FC236}">
                <a16:creationId xmlns:a16="http://schemas.microsoft.com/office/drawing/2014/main" id="{3562FC60-3BBB-4A1B-ABF0-276DC51C3AA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4799" y="1373924"/>
            <a:ext cx="6393851" cy="5300489"/>
          </a:xfrm>
          <a:prstGeom prst="rect">
            <a:avLst/>
          </a:prstGeom>
          <a:noFill/>
          <a:ln>
            <a:noFill/>
          </a:ln>
        </p:spPr>
      </p:pic>
    </p:spTree>
    <p:extLst>
      <p:ext uri="{BB962C8B-B14F-4D97-AF65-F5344CB8AC3E}">
        <p14:creationId xmlns:p14="http://schemas.microsoft.com/office/powerpoint/2010/main" val="2149460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2911" y="106602"/>
            <a:ext cx="4096741" cy="556054"/>
          </a:xfrm>
        </p:spPr>
        <p:txBody>
          <a:bodyPr>
            <a:normAutofit fontScale="90000"/>
          </a:bodyPr>
          <a:lstStyle/>
          <a:p>
            <a:r>
              <a:rPr lang="en-US" sz="3200" b="1" dirty="0">
                <a:solidFill>
                  <a:schemeClr val="tx1">
                    <a:lumMod val="75000"/>
                    <a:lumOff val="25000"/>
                  </a:schemeClr>
                </a:solidFill>
                <a:latin typeface="+mn-lt"/>
                <a:ea typeface="+mn-ea"/>
                <a:cs typeface="Times New Roman" pitchFamily="18" charset="0"/>
              </a:rPr>
              <a:t>Activity Diagram</a:t>
            </a:r>
          </a:p>
        </p:txBody>
      </p:sp>
      <p:pic>
        <p:nvPicPr>
          <p:cNvPr id="6" name="Content Placeholder 5">
            <a:extLst>
              <a:ext uri="{FF2B5EF4-FFF2-40B4-BE49-F238E27FC236}">
                <a16:creationId xmlns:a16="http://schemas.microsoft.com/office/drawing/2014/main" id="{394CDB74-2F89-437E-9BBF-5AD248C6E51D}"/>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1143" y="662656"/>
            <a:ext cx="9681028" cy="5810715"/>
          </a:xfrm>
          <a:prstGeom prst="rect">
            <a:avLst/>
          </a:prstGeom>
          <a:noFill/>
          <a:ln>
            <a:noFill/>
          </a:ln>
        </p:spPr>
      </p:pic>
    </p:spTree>
    <p:extLst>
      <p:ext uri="{BB962C8B-B14F-4D97-AF65-F5344CB8AC3E}">
        <p14:creationId xmlns:p14="http://schemas.microsoft.com/office/powerpoint/2010/main" val="690336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23635" y="378761"/>
            <a:ext cx="9433173" cy="627797"/>
          </a:xfrm>
        </p:spPr>
        <p:txBody>
          <a:bodyPr>
            <a:noAutofit/>
          </a:bodyPr>
          <a:lstStyle/>
          <a:p>
            <a:pPr algn="ctr"/>
            <a:r>
              <a:rPr lang="en-US" sz="3200" b="1" dirty="0">
                <a:solidFill>
                  <a:schemeClr val="tx1">
                    <a:lumMod val="75000"/>
                    <a:lumOff val="25000"/>
                  </a:schemeClr>
                </a:solidFill>
                <a:latin typeface="+mn-lt"/>
                <a:ea typeface="+mn-ea"/>
                <a:cs typeface="Times New Roman" pitchFamily="18" charset="0"/>
              </a:rPr>
              <a:t>Sequence Diagram for How Create Family ?</a:t>
            </a:r>
          </a:p>
        </p:txBody>
      </p:sp>
      <p:pic>
        <p:nvPicPr>
          <p:cNvPr id="6" name="Picture 5">
            <a:extLst>
              <a:ext uri="{FF2B5EF4-FFF2-40B4-BE49-F238E27FC236}">
                <a16:creationId xmlns:a16="http://schemas.microsoft.com/office/drawing/2014/main" id="{63EDB96B-56D8-49EF-9A1A-2B620D4D90B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496457" y="1407886"/>
            <a:ext cx="7199085" cy="5196115"/>
          </a:xfrm>
          <a:prstGeom prst="rect">
            <a:avLst/>
          </a:prstGeom>
          <a:noFill/>
          <a:ln>
            <a:noFill/>
          </a:ln>
        </p:spPr>
      </p:pic>
    </p:spTree>
    <p:extLst>
      <p:ext uri="{BB962C8B-B14F-4D97-AF65-F5344CB8AC3E}">
        <p14:creationId xmlns:p14="http://schemas.microsoft.com/office/powerpoint/2010/main" val="3409884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573C8-B432-4411-A8A9-EF494464B81D}"/>
              </a:ext>
            </a:extLst>
          </p:cNvPr>
          <p:cNvSpPr>
            <a:spLocks noGrp="1"/>
          </p:cNvSpPr>
          <p:nvPr>
            <p:ph type="title"/>
          </p:nvPr>
        </p:nvSpPr>
        <p:spPr>
          <a:xfrm>
            <a:off x="646111" y="452718"/>
            <a:ext cx="9404723" cy="1056768"/>
          </a:xfrm>
        </p:spPr>
        <p:txBody>
          <a:bodyPr/>
          <a:lstStyle/>
          <a:p>
            <a:r>
              <a:rPr lang="en-US" b="1" dirty="0"/>
              <a:t>Future Work</a:t>
            </a:r>
            <a:r>
              <a:rPr lang="en-US" dirty="0"/>
              <a:t/>
            </a:r>
            <a:br>
              <a:rPr lang="en-US" dirty="0"/>
            </a:br>
            <a:endParaRPr lang="en-US" dirty="0"/>
          </a:p>
        </p:txBody>
      </p:sp>
      <p:sp>
        <p:nvSpPr>
          <p:cNvPr id="3" name="Content Placeholder 2">
            <a:extLst>
              <a:ext uri="{FF2B5EF4-FFF2-40B4-BE49-F238E27FC236}">
                <a16:creationId xmlns:a16="http://schemas.microsoft.com/office/drawing/2014/main" id="{75DC5D4D-0389-46F7-B498-C6926CF70D00}"/>
              </a:ext>
            </a:extLst>
          </p:cNvPr>
          <p:cNvSpPr>
            <a:spLocks noGrp="1"/>
          </p:cNvSpPr>
          <p:nvPr>
            <p:ph idx="1"/>
          </p:nvPr>
        </p:nvSpPr>
        <p:spPr>
          <a:xfrm>
            <a:off x="1104293" y="1712686"/>
            <a:ext cx="8946541" cy="4195481"/>
          </a:xfrm>
        </p:spPr>
        <p:txBody>
          <a:bodyPr/>
          <a:lstStyle/>
          <a:p>
            <a:pPr marL="0" indent="0">
              <a:buNone/>
            </a:pPr>
            <a:r>
              <a:rPr lang="en-US" dirty="0"/>
              <a:t>In the near future, complete all requirements and add functionalities will be added to this system, these functions will be like:</a:t>
            </a:r>
          </a:p>
          <a:p>
            <a:pPr lvl="0"/>
            <a:r>
              <a:rPr lang="en-US" dirty="0"/>
              <a:t>Improved application design.</a:t>
            </a:r>
          </a:p>
          <a:p>
            <a:pPr lvl="0"/>
            <a:r>
              <a:rPr lang="en-US" dirty="0"/>
              <a:t>Show list likers of post.</a:t>
            </a:r>
          </a:p>
          <a:p>
            <a:pPr lvl="0"/>
            <a:r>
              <a:rPr lang="en-US" dirty="0"/>
              <a:t>Authentication mobile number</a:t>
            </a:r>
            <a:r>
              <a:rPr lang="ar-SA" dirty="0"/>
              <a:t>.</a:t>
            </a:r>
            <a:endParaRPr lang="en-US" dirty="0"/>
          </a:p>
          <a:p>
            <a:pPr lvl="0"/>
            <a:r>
              <a:rPr lang="en-US" dirty="0"/>
              <a:t>Add post only text.</a:t>
            </a:r>
          </a:p>
          <a:p>
            <a:r>
              <a:rPr lang="en-US" dirty="0"/>
              <a:t>Put a box for renewed information important things in about family</a:t>
            </a:r>
          </a:p>
        </p:txBody>
      </p:sp>
    </p:spTree>
    <p:extLst>
      <p:ext uri="{BB962C8B-B14F-4D97-AF65-F5344CB8AC3E}">
        <p14:creationId xmlns:p14="http://schemas.microsoft.com/office/powerpoint/2010/main" val="98981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BACC050B-8757-4460-95D8-E37B46A6B421}"/>
    </a:ext>
  </a:extLst>
</a:theme>
</file>

<file path=docProps/app.xml><?xml version="1.0" encoding="utf-8"?>
<Properties xmlns="http://schemas.openxmlformats.org/officeDocument/2006/extended-properties" xmlns:vt="http://schemas.openxmlformats.org/officeDocument/2006/docPropsVTypes">
  <Template>Ion</Template>
  <TotalTime>204</TotalTime>
  <Words>323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Century Gothic</vt:lpstr>
      <vt:lpstr>Times New Roman</vt:lpstr>
      <vt:lpstr>Wingdings 3</vt:lpstr>
      <vt:lpstr>Ion</vt:lpstr>
      <vt:lpstr>Family Social Network</vt:lpstr>
      <vt:lpstr>PowerPoint Presentation</vt:lpstr>
      <vt:lpstr>Problem Statement</vt:lpstr>
      <vt:lpstr>Gantt Chart</vt:lpstr>
      <vt:lpstr>Related work  </vt:lpstr>
      <vt:lpstr>Use Case Diagram</vt:lpstr>
      <vt:lpstr>Activity Diagram</vt:lpstr>
      <vt:lpstr>Sequence Diagram for How Create Family ?</vt:lpstr>
      <vt:lpstr>Future Work </vt:lpstr>
      <vt:lpstr>what learned from graduation project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Ali Khazaaleh</dc:creator>
  <cp:lastModifiedBy>user</cp:lastModifiedBy>
  <cp:revision>23</cp:revision>
  <dcterms:created xsi:type="dcterms:W3CDTF">2017-05-14T20:11:18Z</dcterms:created>
  <dcterms:modified xsi:type="dcterms:W3CDTF">2025-04-04T12:27:38Z</dcterms:modified>
</cp:coreProperties>
</file>