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88f776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88f77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[Ali]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4c6c85d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b4c6c85d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[Mohammed]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b7cec70a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b7cec70a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[Zouhair]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a uti</a:t>
            </a:r>
            <a:r>
              <a:rPr lang="fr"/>
              <a:t>l</a:t>
            </a:r>
            <a:r>
              <a:rPr lang="fr"/>
              <a:t>is</a:t>
            </a:r>
            <a:r>
              <a:rPr lang="fr">
                <a:solidFill>
                  <a:schemeClr val="dk1"/>
                </a:solidFill>
              </a:rPr>
              <a:t>é</a:t>
            </a:r>
            <a:r>
              <a:rPr lang="fr"/>
              <a:t> le code GitHub </a:t>
            </a:r>
            <a:r>
              <a:rPr lang="fr"/>
              <a:t>lié</a:t>
            </a:r>
            <a:r>
              <a:rPr lang="fr"/>
              <a:t> </a:t>
            </a:r>
            <a:r>
              <a:rPr lang="fr"/>
              <a:t>à</a:t>
            </a:r>
            <a:r>
              <a:rPr lang="fr"/>
              <a:t> l’article de 2019 de chercheurs </a:t>
            </a:r>
            <a:r>
              <a:rPr lang="fr"/>
              <a:t>coréens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va essayer PGxCorpus sur BioBERT et non sur BERT.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b7cec70a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b7cec70a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b628a192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b628a192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[Guillaume]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Remercier Sabeur et Adrien Coulet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0a3d7285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0a3d7285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628a192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b628a192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[Ali]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7373ab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b7373ab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[Sylvain]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628a19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628a19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[Sylvain]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On reviendra plus tard sur le format BRAT.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Dans ce hackathon, on ne regarde que les 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entités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nommées et on ne s'intéresse pas aux relations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Sur le graphique de droite, dire qu’on a 10 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catégories (avec hiérarchie)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 et qu’on n’a 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sélectionné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 que la colonne avec les f-score et qu’on ne prendra pas en compte la 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hiérarchie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628a192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628a192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[Sylvain]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Dire les grands avantages (voir table 1 page 3 de l’article PGxCorpus pour la 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légende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) 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➢"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on a beaucoup plus de 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catégories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➢"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presque toutes les phrases sont annotées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➢"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prend en compte les annotation plus complexes : nested et discontiguous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Expliquer ce que signifie “nested” (imbrication) and discontiguous (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discontinuité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) sur l’exemple… puis dire que c’est 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compliqué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 donc nous on ne les prendra pas en compte.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4c6c85d3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b4c6c85d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[GUILLAUME] -  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Université de Tokyo - 2011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4c6c85d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b4c6c85d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[Zouhair]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Parler un peu technique sur BERT.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Préciser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 les 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problèmes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 pour 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exécuter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 le code : versions de TensorFlow, etc.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Il faudrait ajouter des 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résultats de BERT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b4c6c85d3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b4c6c85d3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[Zouhair] - Université de </a:t>
            </a:r>
            <a:r>
              <a:rPr lang="fr"/>
              <a:t>Pennsylvanie</a:t>
            </a:r>
            <a:r>
              <a:rPr lang="fr"/>
              <a:t> 1995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b4c6c85d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b4c6c85d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[Mohammed] 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Montrer des exemples.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Google Shape;62;p1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pgxcorpus.loria.fr/#/PGxCorpu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773700" y="1717725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Oswald"/>
                <a:ea typeface="Oswald"/>
                <a:cs typeface="Oswald"/>
                <a:sym typeface="Oswald"/>
              </a:rPr>
              <a:t>Hackathon Big Data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Sujet 4 : </a:t>
            </a:r>
            <a:r>
              <a:rPr i="1" lang="fr" sz="3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NER on PGxCorpus with BERT</a:t>
            </a:r>
            <a:endParaRPr i="1" sz="3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 rotWithShape="1">
          <a:blip r:embed="rId3">
            <a:alphaModFix/>
          </a:blip>
          <a:srcRect b="10176" l="4543" r="7062" t="10809"/>
          <a:stretch/>
        </p:blipFill>
        <p:spPr>
          <a:xfrm>
            <a:off x="6795825" y="539613"/>
            <a:ext cx="1807544" cy="1212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0" name="Google Shape;110;p25"/>
          <p:cNvSpPr txBox="1"/>
          <p:nvPr/>
        </p:nvSpPr>
        <p:spPr>
          <a:xfrm>
            <a:off x="3508450" y="4469450"/>
            <a:ext cx="23751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22 novembre 2019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00" y="591363"/>
            <a:ext cx="1894101" cy="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5"/>
          <p:cNvSpPr txBox="1"/>
          <p:nvPr/>
        </p:nvSpPr>
        <p:spPr>
          <a:xfrm>
            <a:off x="7112475" y="3571700"/>
            <a:ext cx="14400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Encadrants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Adrien 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COULET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ë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 LEGRAND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2100" y="399213"/>
            <a:ext cx="2487800" cy="13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 txBox="1"/>
          <p:nvPr/>
        </p:nvSpPr>
        <p:spPr>
          <a:xfrm>
            <a:off x="540325" y="3535250"/>
            <a:ext cx="58761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Equipe - Groupe 6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Sylvain COMBETTES - 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Mohammed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EL YAAGOUBI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Guillaume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GATTI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Zouhair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JANATI-IDRISSI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Ali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LABBAIZE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5) L’algorithme BioBERT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0" cy="281053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5</a:t>
            </a:r>
            <a:r>
              <a:rPr lang="fr">
                <a:latin typeface="Oswald"/>
                <a:ea typeface="Oswald"/>
                <a:cs typeface="Oswald"/>
                <a:sym typeface="Oswald"/>
              </a:rPr>
              <a:t>) L’algorithme BioBERT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311700" y="1225225"/>
            <a:ext cx="6010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Pas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développé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par Google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ême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architecture que BERT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Format des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données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input : IOB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modèle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est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pré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entraîné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sur des textes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médicaux et généraux 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PubMed (4,5 Mds de mots)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PMC (13,5 Mds de mots)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Wikipedia (2,5 Mds de mots)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Roboto"/>
              <a:buChar char="➢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BioBERT a une meilleure performance que BERT sur la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littérature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médicale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207" y="1809875"/>
            <a:ext cx="1583430" cy="83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8775" y="778175"/>
            <a:ext cx="1974300" cy="7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6820" y="2970348"/>
            <a:ext cx="1398192" cy="160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5) L’algorithme BioBERT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Présentation des résultats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 rotWithShape="1">
          <a:blip r:embed="rId3">
            <a:alphaModFix/>
          </a:blip>
          <a:srcRect b="21991" l="7614" r="7968" t="24213"/>
          <a:stretch/>
        </p:blipFill>
        <p:spPr>
          <a:xfrm>
            <a:off x="6517925" y="469413"/>
            <a:ext cx="1445275" cy="9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6</a:t>
            </a:r>
            <a:r>
              <a:rPr lang="fr">
                <a:latin typeface="Oswald"/>
                <a:ea typeface="Oswald"/>
                <a:cs typeface="Oswald"/>
                <a:sym typeface="Oswald"/>
              </a:rPr>
              <a:t>) 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9" name="Google Shape;23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1225225"/>
            <a:ext cx="5809500" cy="3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Ce qui fonctionne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BERT sur des 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données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 hors PGxCorpus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BioBERT sur des 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données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 hors PGxCorpus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Data pipeline BRAT → IOB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BioBERT sur PGxCorpus (en cours)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Perspectives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Fine-Tuning sur BioBERT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Font typeface="Roboto"/>
              <a:buChar char="○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Enrichir PGxCorpus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 rotWithShape="1">
          <a:blip r:embed="rId3">
            <a:alphaModFix/>
          </a:blip>
          <a:srcRect b="0" l="23384" r="20022" t="0"/>
          <a:stretch/>
        </p:blipFill>
        <p:spPr>
          <a:xfrm>
            <a:off x="6994225" y="418175"/>
            <a:ext cx="1557775" cy="13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6625" y="2485924"/>
            <a:ext cx="1125375" cy="13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8674" y="3365082"/>
            <a:ext cx="1557774" cy="1298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6100" y="418177"/>
            <a:ext cx="2331350" cy="6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Merci pour votre attention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0" name="Google Shape;25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Sommaire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311700" y="11161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arenR"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Contexte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Roboto"/>
              <a:buAutoNum type="arabicParenR"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PGxCorpus et le format BRAT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Roboto"/>
              <a:buAutoNum type="arabicParenR"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L’algorithme BERT et le format IOB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Roboto"/>
              <a:buAutoNum type="arabicParenR"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Data pipeline : BRAT → IOB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Roboto"/>
              <a:buAutoNum type="arabicParenR"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L’algorithme BioBERT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Font typeface="Roboto"/>
              <a:buAutoNum type="arabicParenR"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7"/>
          <p:cNvSpPr txBox="1"/>
          <p:nvPr/>
        </p:nvSpPr>
        <p:spPr>
          <a:xfrm>
            <a:off x="4312575" y="3996275"/>
            <a:ext cx="1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fr" sz="1600">
                <a:latin typeface="Roboto"/>
                <a:ea typeface="Roboto"/>
                <a:cs typeface="Roboto"/>
                <a:sym typeface="Roboto"/>
              </a:rPr>
              <a:t>édicament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5942550" y="807150"/>
            <a:ext cx="18471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Roboto"/>
                <a:ea typeface="Roboto"/>
                <a:cs typeface="Roboto"/>
                <a:sym typeface="Roboto"/>
              </a:rPr>
              <a:t>Facteur génomique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7"/>
          <p:cNvSpPr txBox="1"/>
          <p:nvPr/>
        </p:nvSpPr>
        <p:spPr>
          <a:xfrm>
            <a:off x="7078025" y="3996275"/>
            <a:ext cx="24153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lang="fr" sz="16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="1" lang="f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é</a:t>
            </a:r>
            <a:r>
              <a:rPr b="1" lang="fr" sz="1600">
                <a:latin typeface="Roboto"/>
                <a:ea typeface="Roboto"/>
                <a:cs typeface="Roboto"/>
                <a:sym typeface="Roboto"/>
              </a:rPr>
              <a:t>notype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7"/>
          <p:cNvSpPr/>
          <p:nvPr/>
        </p:nvSpPr>
        <p:spPr>
          <a:xfrm>
            <a:off x="5259900" y="1505950"/>
            <a:ext cx="3212400" cy="2490300"/>
          </a:xfrm>
          <a:prstGeom prst="triangle">
            <a:avLst>
              <a:gd fmla="val 49623" name="adj"/>
            </a:avLst>
          </a:prstGeom>
          <a:solidFill>
            <a:srgbClr val="CFE2F3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7"/>
          <p:cNvSpPr txBox="1"/>
          <p:nvPr/>
        </p:nvSpPr>
        <p:spPr>
          <a:xfrm>
            <a:off x="0" y="1549950"/>
            <a:ext cx="59001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b="1"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Pharmacogénomique</a:t>
            </a: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Étudier l’impact des gènes sur la réponse aux médicaments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Permettre la fouille de texte (NLP) dans une littérature biomédicale abondante (3 milliards d’articles)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Médecine de précision / individuelle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7"/>
          <p:cNvSpPr txBox="1"/>
          <p:nvPr>
            <p:ph type="title"/>
          </p:nvPr>
        </p:nvSpPr>
        <p:spPr>
          <a:xfrm>
            <a:off x="311700" y="315925"/>
            <a:ext cx="3272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1) Contexte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1) </a:t>
            </a:r>
            <a:r>
              <a:rPr lang="fr">
                <a:latin typeface="Oswald"/>
                <a:ea typeface="Oswald"/>
                <a:cs typeface="Oswald"/>
                <a:sym typeface="Oswald"/>
              </a:rPr>
              <a:t>Contexte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311700" y="1203400"/>
            <a:ext cx="5115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Roboto"/>
                <a:ea typeface="Roboto"/>
                <a:cs typeface="Roboto"/>
                <a:sym typeface="Roboto"/>
              </a:rPr>
              <a:t>PGxCorpus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Données d’entraînement et d’évaluation pour des modèles d’apprentissage supervisés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Ensemble de textes manuellement annotés avec leur entité nommée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Format utilisé : BRAT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Roboto"/>
              <a:buChar char="➢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Deux types d’annotations : entités (NER) et relations (RE)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8"/>
          <p:cNvPicPr preferRelativeResize="0"/>
          <p:nvPr/>
        </p:nvPicPr>
        <p:blipFill rotWithShape="1">
          <a:blip r:embed="rId3">
            <a:alphaModFix/>
          </a:blip>
          <a:srcRect b="18599" l="10965" r="42705" t="0"/>
          <a:stretch/>
        </p:blipFill>
        <p:spPr>
          <a:xfrm>
            <a:off x="5504713" y="1753613"/>
            <a:ext cx="3327587" cy="2573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sp>
        <p:nvSpPr>
          <p:cNvPr id="141" name="Google Shape;141;p28"/>
          <p:cNvSpPr txBox="1"/>
          <p:nvPr/>
        </p:nvSpPr>
        <p:spPr>
          <a:xfrm>
            <a:off x="3600650" y="315925"/>
            <a:ext cx="505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Roboto"/>
                <a:ea typeface="Roboto"/>
                <a:cs typeface="Roboto"/>
                <a:sym typeface="Roboto"/>
              </a:rPr>
              <a:t>NER : N</a:t>
            </a:r>
            <a:r>
              <a:rPr lang="fr" sz="2400">
                <a:latin typeface="Roboto"/>
                <a:ea typeface="Roboto"/>
                <a:cs typeface="Roboto"/>
                <a:sym typeface="Roboto"/>
              </a:rPr>
              <a:t>amed-</a:t>
            </a:r>
            <a:r>
              <a:rPr b="1" lang="fr" sz="240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fr" sz="2400">
                <a:latin typeface="Roboto"/>
                <a:ea typeface="Roboto"/>
                <a:cs typeface="Roboto"/>
                <a:sym typeface="Roboto"/>
              </a:rPr>
              <a:t>ntity</a:t>
            </a:r>
            <a:r>
              <a:rPr b="1" lang="fr" sz="2400">
                <a:latin typeface="Roboto"/>
                <a:ea typeface="Roboto"/>
                <a:cs typeface="Roboto"/>
                <a:sym typeface="Roboto"/>
              </a:rPr>
              <a:t> R</a:t>
            </a:r>
            <a:r>
              <a:rPr lang="fr" sz="2400">
                <a:latin typeface="Roboto"/>
                <a:ea typeface="Roboto"/>
                <a:cs typeface="Roboto"/>
                <a:sym typeface="Roboto"/>
              </a:rPr>
              <a:t>ecognition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Roboto"/>
                <a:ea typeface="Roboto"/>
                <a:cs typeface="Roboto"/>
                <a:sym typeface="Roboto"/>
              </a:rPr>
              <a:t>RE : R</a:t>
            </a:r>
            <a:r>
              <a:rPr lang="fr" sz="2400">
                <a:latin typeface="Roboto"/>
                <a:ea typeface="Roboto"/>
                <a:cs typeface="Roboto"/>
                <a:sym typeface="Roboto"/>
              </a:rPr>
              <a:t>elation</a:t>
            </a:r>
            <a:r>
              <a:rPr b="1" lang="fr" sz="2400">
                <a:latin typeface="Roboto"/>
                <a:ea typeface="Roboto"/>
                <a:cs typeface="Roboto"/>
                <a:sym typeface="Roboto"/>
              </a:rPr>
              <a:t> E</a:t>
            </a:r>
            <a:r>
              <a:rPr lang="fr" sz="2400">
                <a:latin typeface="Roboto"/>
                <a:ea typeface="Roboto"/>
                <a:cs typeface="Roboto"/>
                <a:sym typeface="Roboto"/>
              </a:rPr>
              <a:t>xtraction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2) PGxCorpus et le format BRAT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20" y="1232250"/>
            <a:ext cx="8876756" cy="2163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pic>
        <p:nvPicPr>
          <p:cNvPr id="149" name="Google Shape;1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624" y="3610600"/>
            <a:ext cx="8876749" cy="97781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sp>
        <p:nvSpPr>
          <p:cNvPr id="150" name="Google Shape;150;p29"/>
          <p:cNvSpPr/>
          <p:nvPr/>
        </p:nvSpPr>
        <p:spPr>
          <a:xfrm>
            <a:off x="145500" y="3186500"/>
            <a:ext cx="8875500" cy="203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2) PGxCorpus et le format BRAT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157" name="Google Shape;157;p30"/>
          <p:cNvGrpSpPr/>
          <p:nvPr/>
        </p:nvGrpSpPr>
        <p:grpSpPr>
          <a:xfrm>
            <a:off x="409879" y="2513092"/>
            <a:ext cx="7916879" cy="2411647"/>
            <a:chOff x="392625" y="2734287"/>
            <a:chExt cx="7195200" cy="2028128"/>
          </a:xfrm>
        </p:grpSpPr>
        <p:sp>
          <p:nvSpPr>
            <p:cNvPr id="158" name="Google Shape;158;p30"/>
            <p:cNvSpPr txBox="1"/>
            <p:nvPr/>
          </p:nvSpPr>
          <p:spPr>
            <a:xfrm>
              <a:off x="392625" y="2783615"/>
              <a:ext cx="7195200" cy="19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T1	Chemical 			31 39			T0901317 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T2	Gene_or_protein 	54 57			LXR 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T4	Gene_or_protein 	117 124			Angptl3 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T3	Phenotype 		89 112			levels of plasma lipids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T5	Phenotype 		117 129;89 98		Angptl3 mRNA levels of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T6	Chemical 			54 76			LXR -selective agonist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T7	Genomic_factor 	117 129			Angptl3 mRNA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R1	increases 		Arg1:T1 			Arg2:T3	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R2	increases 		Arg1:T1 			Arg2:T5	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30"/>
            <p:cNvSpPr txBox="1"/>
            <p:nvPr/>
          </p:nvSpPr>
          <p:spPr>
            <a:xfrm>
              <a:off x="6255214" y="2734287"/>
              <a:ext cx="8085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.ann</a:t>
              </a:r>
              <a:endPara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2" y="1498712"/>
            <a:ext cx="8409626" cy="77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sp>
        <p:nvSpPr>
          <p:cNvPr id="161" name="Google Shape;161;p30"/>
          <p:cNvSpPr txBox="1"/>
          <p:nvPr/>
        </p:nvSpPr>
        <p:spPr>
          <a:xfrm>
            <a:off x="367350" y="1093375"/>
            <a:ext cx="2735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oboto"/>
                <a:ea typeface="Roboto"/>
                <a:cs typeface="Roboto"/>
                <a:sym typeface="Roboto"/>
              </a:rPr>
              <a:t>BRAT → </a:t>
            </a:r>
            <a:r>
              <a:rPr b="1" i="1" lang="fr" sz="1800">
                <a:latin typeface="Roboto"/>
                <a:ea typeface="Roboto"/>
                <a:cs typeface="Roboto"/>
                <a:sym typeface="Roboto"/>
              </a:rPr>
              <a:t>txt </a:t>
            </a:r>
            <a:r>
              <a:rPr b="1" lang="fr" sz="1800">
                <a:latin typeface="Roboto"/>
                <a:ea typeface="Roboto"/>
                <a:cs typeface="Roboto"/>
                <a:sym typeface="Roboto"/>
              </a:rPr>
              <a:t>et </a:t>
            </a:r>
            <a:r>
              <a:rPr b="1" i="1" lang="fr" sz="1800">
                <a:latin typeface="Roboto"/>
                <a:ea typeface="Roboto"/>
                <a:cs typeface="Roboto"/>
                <a:sym typeface="Roboto"/>
              </a:rPr>
              <a:t>ann</a:t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0"/>
          <p:cNvSpPr/>
          <p:nvPr/>
        </p:nvSpPr>
        <p:spPr>
          <a:xfrm>
            <a:off x="458325" y="4422850"/>
            <a:ext cx="6365700" cy="50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945750" y="2623775"/>
            <a:ext cx="1578600" cy="1752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2655425" y="2623650"/>
            <a:ext cx="1491300" cy="17529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4554225" y="2623250"/>
            <a:ext cx="2269800" cy="17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 txBox="1"/>
          <p:nvPr/>
        </p:nvSpPr>
        <p:spPr>
          <a:xfrm>
            <a:off x="7242959" y="2877900"/>
            <a:ext cx="1632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Classes</a:t>
            </a:r>
            <a:endParaRPr b="1" sz="1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7242956" y="3353540"/>
            <a:ext cx="1632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Offsets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7242950" y="3829193"/>
            <a:ext cx="1632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Words</a:t>
            </a:r>
            <a:endParaRPr b="1" sz="18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7242959" y="4304823"/>
            <a:ext cx="1632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Relations</a:t>
            </a:r>
            <a:endParaRPr b="1"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30"/>
          <p:cNvSpPr/>
          <p:nvPr/>
        </p:nvSpPr>
        <p:spPr>
          <a:xfrm>
            <a:off x="414675" y="2589950"/>
            <a:ext cx="6445800" cy="2364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/>
        </p:nvSpPr>
        <p:spPr>
          <a:xfrm>
            <a:off x="7490400" y="1147225"/>
            <a:ext cx="1200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Exploration</a:t>
            </a:r>
            <a:r>
              <a:rPr lang="fr"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4874175" y="1147229"/>
            <a:ext cx="24009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3" name="Google Shape;173;p30"/>
          <p:cNvCxnSpPr>
            <a:stCxn id="170" idx="1"/>
            <a:endCxn id="170" idx="3"/>
          </p:cNvCxnSpPr>
          <p:nvPr/>
        </p:nvCxnSpPr>
        <p:spPr>
          <a:xfrm>
            <a:off x="414675" y="3772100"/>
            <a:ext cx="6445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30"/>
          <p:cNvCxnSpPr/>
          <p:nvPr/>
        </p:nvCxnSpPr>
        <p:spPr>
          <a:xfrm>
            <a:off x="418275" y="4527725"/>
            <a:ext cx="6445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30"/>
          <p:cNvCxnSpPr/>
          <p:nvPr/>
        </p:nvCxnSpPr>
        <p:spPr>
          <a:xfrm>
            <a:off x="414675" y="4750625"/>
            <a:ext cx="6445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30"/>
          <p:cNvCxnSpPr/>
          <p:nvPr/>
        </p:nvCxnSpPr>
        <p:spPr>
          <a:xfrm>
            <a:off x="414675" y="4275000"/>
            <a:ext cx="6445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30"/>
          <p:cNvCxnSpPr/>
          <p:nvPr/>
        </p:nvCxnSpPr>
        <p:spPr>
          <a:xfrm>
            <a:off x="414675" y="4022275"/>
            <a:ext cx="6445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3) </a:t>
            </a:r>
            <a:r>
              <a:rPr lang="fr">
                <a:latin typeface="Oswald"/>
                <a:ea typeface="Oswald"/>
                <a:cs typeface="Oswald"/>
                <a:sym typeface="Oswald"/>
              </a:rPr>
              <a:t>L’algorithme BERT et le format IOB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225225"/>
            <a:ext cx="64233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b="1" lang="fr" sz="3000">
                <a:latin typeface="Roboto"/>
                <a:ea typeface="Roboto"/>
                <a:cs typeface="Roboto"/>
                <a:sym typeface="Roboto"/>
              </a:rPr>
              <a:t>BERT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i="1" lang="fr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i="1" lang="fr">
                <a:latin typeface="Roboto"/>
                <a:ea typeface="Roboto"/>
                <a:cs typeface="Roboto"/>
                <a:sym typeface="Roboto"/>
              </a:rPr>
              <a:t>idirectional </a:t>
            </a:r>
            <a:r>
              <a:rPr b="1" i="1" lang="fr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i="1" lang="fr">
                <a:latin typeface="Roboto"/>
                <a:ea typeface="Roboto"/>
                <a:cs typeface="Roboto"/>
                <a:sym typeface="Roboto"/>
              </a:rPr>
              <a:t>ncoder </a:t>
            </a:r>
            <a:r>
              <a:rPr b="1" i="1" lang="fr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i="1" lang="fr">
                <a:latin typeface="Roboto"/>
                <a:ea typeface="Roboto"/>
                <a:cs typeface="Roboto"/>
                <a:sym typeface="Roboto"/>
              </a:rPr>
              <a:t>epresentations from </a:t>
            </a:r>
            <a:r>
              <a:rPr b="1" i="1" lang="fr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i="1" lang="fr">
                <a:latin typeface="Roboto"/>
                <a:ea typeface="Roboto"/>
                <a:cs typeface="Roboto"/>
                <a:sym typeface="Roboto"/>
              </a:rPr>
              <a:t>ransformers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éveloppé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en 2018 par 4 chercheurs de Google AI Language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Open-source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Construit sur TensorFlow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Contient des modèles de représentation linguistique pré-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entraînés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Pré-entraînée en utilisant uniquement un corpus en texte brut (Wikipedia)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 rotWithShape="1">
          <a:blip r:embed="rId3">
            <a:alphaModFix/>
          </a:blip>
          <a:srcRect b="32662" l="11125" r="11612" t="27181"/>
          <a:stretch/>
        </p:blipFill>
        <p:spPr>
          <a:xfrm>
            <a:off x="6423525" y="1487775"/>
            <a:ext cx="2281275" cy="6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4270" y="2664373"/>
            <a:ext cx="1398192" cy="160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3) </a:t>
            </a:r>
            <a:r>
              <a:rPr lang="fr">
                <a:latin typeface="Oswald"/>
                <a:ea typeface="Oswald"/>
                <a:cs typeface="Oswald"/>
                <a:sym typeface="Oswald"/>
              </a:rPr>
              <a:t>L’algorithme BERT et le format IOB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3" name="Google Shape;193;p32"/>
          <p:cNvSpPr txBox="1"/>
          <p:nvPr/>
        </p:nvSpPr>
        <p:spPr>
          <a:xfrm>
            <a:off x="6522074" y="2740886"/>
            <a:ext cx="16077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highlight>
                  <a:srgbClr val="FF00FF"/>
                </a:highlight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fr" sz="3000">
                <a:highlight>
                  <a:srgbClr val="FF00FF"/>
                </a:highlight>
                <a:latin typeface="Roboto"/>
                <a:ea typeface="Roboto"/>
                <a:cs typeface="Roboto"/>
                <a:sym typeface="Roboto"/>
              </a:rPr>
              <a:t>utside</a:t>
            </a:r>
            <a:endParaRPr sz="3000">
              <a:highlight>
                <a:srgbClr val="FF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6558460" y="2092200"/>
            <a:ext cx="13107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fr" sz="30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nside</a:t>
            </a:r>
            <a:endParaRPr sz="3000"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6522075" y="3433660"/>
            <a:ext cx="20154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fr" sz="3000"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eginning</a:t>
            </a:r>
            <a:endParaRPr sz="3000"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465150" y="1474575"/>
            <a:ext cx="5420100" cy="31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with 		0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the 			0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A2/A2 		B-Limited_variation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genotype 	I-Limited_variation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to 			0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have 		0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elevated 		0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levels 		B-Pharmacodynamic_phenotype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of 			I-Pharmacodynamic_phenotype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estrone 		I-Pharmacodynamic_phenotype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465150" y="1474575"/>
            <a:ext cx="54201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with 		</a:t>
            </a:r>
            <a:r>
              <a:rPr lang="fr" sz="1800">
                <a:highlight>
                  <a:srgbClr val="FF00FF"/>
                </a:highlight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the 			</a:t>
            </a:r>
            <a:r>
              <a:rPr lang="fr" sz="1800">
                <a:highlight>
                  <a:srgbClr val="FF00FF"/>
                </a:highlight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A2/A2 		</a:t>
            </a:r>
            <a:r>
              <a:rPr lang="fr" sz="1800"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B-Limited_variation</a:t>
            </a:r>
            <a:endParaRPr sz="1800"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genotype 	</a:t>
            </a:r>
            <a:r>
              <a:rPr lang="fr" sz="18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I-Limited_variation</a:t>
            </a:r>
            <a:endParaRPr sz="1800"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to 			</a:t>
            </a:r>
            <a:r>
              <a:rPr lang="fr" sz="1800">
                <a:highlight>
                  <a:srgbClr val="FF00FF"/>
                </a:highlight>
                <a:latin typeface="Roboto"/>
                <a:ea typeface="Roboto"/>
                <a:cs typeface="Roboto"/>
                <a:sym typeface="Roboto"/>
              </a:rPr>
              <a:t>0 </a:t>
            </a:r>
            <a:endParaRPr sz="1800">
              <a:highlight>
                <a:srgbClr val="FF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have 		</a:t>
            </a:r>
            <a:r>
              <a:rPr lang="fr" sz="1800">
                <a:highlight>
                  <a:srgbClr val="FF00FF"/>
                </a:highlight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fr" sz="1800"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elevated 		</a:t>
            </a:r>
            <a:r>
              <a:rPr lang="fr" sz="1800">
                <a:highlight>
                  <a:srgbClr val="FF00FF"/>
                </a:highlight>
                <a:latin typeface="Roboto"/>
                <a:ea typeface="Roboto"/>
                <a:cs typeface="Roboto"/>
                <a:sym typeface="Roboto"/>
              </a:rPr>
              <a:t>0 </a:t>
            </a:r>
            <a:endParaRPr sz="1800">
              <a:highlight>
                <a:srgbClr val="FF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levels 		</a:t>
            </a:r>
            <a:r>
              <a:rPr lang="fr" sz="1800"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B-Pharmacodynamic_phenotype</a:t>
            </a:r>
            <a:endParaRPr sz="1800"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of 			</a:t>
            </a:r>
            <a:r>
              <a:rPr lang="fr" sz="18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I-Pharmacodynamic_phenotype</a:t>
            </a:r>
            <a:endParaRPr sz="1800"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estrone 		</a:t>
            </a:r>
            <a:r>
              <a:rPr lang="fr" sz="18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I-Pharmacodynamic_phenotype</a:t>
            </a:r>
            <a:endParaRPr sz="1800"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5175350" y="4416963"/>
            <a:ext cx="37758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>
                <a:latin typeface="Roboto"/>
                <a:ea typeface="Roboto"/>
                <a:cs typeface="Roboto"/>
                <a:sym typeface="Roboto"/>
              </a:rPr>
              <a:t>Pas d’offset → Tous les mots sont annotés !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974400" y="1133475"/>
            <a:ext cx="7195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“[...] </a:t>
            </a:r>
            <a:r>
              <a:rPr i="1"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the A2/A2 genotype to have elevated levels of estrone [...]”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swald"/>
                <a:ea typeface="Oswald"/>
                <a:cs typeface="Oswald"/>
                <a:sym typeface="Oswald"/>
              </a:rPr>
              <a:t>4) Data Pipeline : BRAT</a:t>
            </a:r>
            <a:r>
              <a:rPr b="1" lang="fr" sz="6000">
                <a:latin typeface="Oswald"/>
                <a:ea typeface="Oswald"/>
                <a:cs typeface="Oswald"/>
                <a:sym typeface="Oswald"/>
              </a:rPr>
              <a:t>→</a:t>
            </a:r>
            <a:r>
              <a:rPr lang="fr">
                <a:latin typeface="Oswald"/>
                <a:ea typeface="Oswald"/>
                <a:cs typeface="Oswald"/>
                <a:sym typeface="Oswald"/>
              </a:rPr>
              <a:t>IOB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5" name="Google Shape;20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87825" y="1327950"/>
            <a:ext cx="5092800" cy="27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➢"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fr" sz="1600">
                <a:latin typeface="Roboto"/>
                <a:ea typeface="Roboto"/>
                <a:cs typeface="Roboto"/>
                <a:sym typeface="Roboto"/>
              </a:rPr>
              <a:t>édaction</a:t>
            </a:r>
            <a:r>
              <a:rPr lang="fr" sz="1600">
                <a:latin typeface="Roboto"/>
                <a:ea typeface="Roboto"/>
                <a:cs typeface="Roboto"/>
                <a:sym typeface="Roboto"/>
              </a:rPr>
              <a:t> d’un script Python de 100+ lignes.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➢"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Exemple 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Effect of extracellular phosphatidylinositol on c-myc gene-expressed human renal cancer cell line.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T1	Chemical 24 44	phosphatidylinositol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T2	Phenotype 48 68	c-myc gene-expressed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5463375" y="1258500"/>
            <a:ext cx="3128400" cy="3447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Effect  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of  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extracellular  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phosphatidylinositol  B_Chemical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on  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c-myc  B-Phenotype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gene-expressed  I-Phenotype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human  O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renal  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cancer  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cell  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line  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.  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p33"/>
          <p:cNvCxnSpPr/>
          <p:nvPr/>
        </p:nvCxnSpPr>
        <p:spPr>
          <a:xfrm>
            <a:off x="4832025" y="2710650"/>
            <a:ext cx="530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