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81" r:id="rId3"/>
    <p:sldId id="269" r:id="rId4"/>
    <p:sldId id="257" r:id="rId5"/>
    <p:sldId id="270" r:id="rId6"/>
    <p:sldId id="258" r:id="rId7"/>
    <p:sldId id="259" r:id="rId8"/>
    <p:sldId id="271" r:id="rId9"/>
    <p:sldId id="272" r:id="rId10"/>
    <p:sldId id="274" r:id="rId11"/>
    <p:sldId id="275" r:id="rId12"/>
    <p:sldId id="276" r:id="rId13"/>
    <p:sldId id="277" r:id="rId14"/>
    <p:sldId id="261" r:id="rId15"/>
    <p:sldId id="262" r:id="rId16"/>
    <p:sldId id="263" r:id="rId17"/>
    <p:sldId id="264" r:id="rId18"/>
    <p:sldId id="265" r:id="rId19"/>
    <p:sldId id="267" r:id="rId20"/>
    <p:sldId id="278" r:id="rId21"/>
    <p:sldId id="268" r:id="rId22"/>
    <p:sldId id="282" r:id="rId23"/>
    <p:sldId id="280"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1F098-D05F-4574-BF48-FDFA737B4DDC}">
  <a:tblStyle styleId="{90E1F098-D05F-4574-BF48-FDFA737B4D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D89CF-5DB8-A543-B639-8E26E529879F}" type="doc">
      <dgm:prSet loTypeId="urn:microsoft.com/office/officeart/2005/8/layout/process5" loCatId="" qsTypeId="urn:microsoft.com/office/officeart/2005/8/quickstyle/simple3" qsCatId="simple" csTypeId="urn:microsoft.com/office/officeart/2005/8/colors/accent1_2" csCatId="accent1" phldr="1"/>
      <dgm:spPr/>
      <dgm:t>
        <a:bodyPr/>
        <a:lstStyle/>
        <a:p>
          <a:endParaRPr lang="en-US"/>
        </a:p>
      </dgm:t>
    </dgm:pt>
    <dgm:pt modelId="{1C1D6F8E-3734-7F47-AA6C-223830787A48}">
      <dgm:prSet phldrT="[Text]" custT="1"/>
      <dgm:spPr/>
      <dgm:t>
        <a:bodyPr/>
        <a:lstStyle/>
        <a:p>
          <a:r>
            <a:rPr lang="en-US" sz="1400" dirty="0"/>
            <a:t>Original</a:t>
          </a:r>
        </a:p>
        <a:p>
          <a:r>
            <a:rPr lang="en-US" sz="1400" dirty="0"/>
            <a:t>JD/ Resume</a:t>
          </a:r>
        </a:p>
      </dgm:t>
    </dgm:pt>
    <dgm:pt modelId="{992B1F5F-9DE6-F04E-8C88-B219826F9223}" type="parTrans" cxnId="{A2E9B7EC-3680-B246-86CA-B75B83479B71}">
      <dgm:prSet/>
      <dgm:spPr/>
      <dgm:t>
        <a:bodyPr/>
        <a:lstStyle/>
        <a:p>
          <a:endParaRPr lang="en-US" sz="1400"/>
        </a:p>
      </dgm:t>
    </dgm:pt>
    <dgm:pt modelId="{68A77EB0-3757-AE40-ACEA-54648EFB2C2B}" type="sibTrans" cxnId="{A2E9B7EC-3680-B246-86CA-B75B83479B71}">
      <dgm:prSet custT="1"/>
      <dgm:spPr/>
      <dgm:t>
        <a:bodyPr/>
        <a:lstStyle/>
        <a:p>
          <a:endParaRPr lang="en-US" sz="1400"/>
        </a:p>
      </dgm:t>
    </dgm:pt>
    <dgm:pt modelId="{AD041B05-7E31-754F-90D0-74B2CD89A52A}">
      <dgm:prSet phldrT="[Text]" custT="1"/>
      <dgm:spPr/>
      <dgm:t>
        <a:bodyPr/>
        <a:lstStyle/>
        <a:p>
          <a:r>
            <a:rPr lang="en-US" sz="1400" dirty="0"/>
            <a:t>Parse Into a Cleaned Dictionary</a:t>
          </a:r>
        </a:p>
      </dgm:t>
    </dgm:pt>
    <dgm:pt modelId="{8E5B1D1D-FAE6-F04C-AB80-2EA2ECCE4C74}" type="parTrans" cxnId="{93E19BFE-FC19-1240-AE2B-14A1566FE2B2}">
      <dgm:prSet/>
      <dgm:spPr/>
      <dgm:t>
        <a:bodyPr/>
        <a:lstStyle/>
        <a:p>
          <a:endParaRPr lang="en-US" sz="1400"/>
        </a:p>
      </dgm:t>
    </dgm:pt>
    <dgm:pt modelId="{6520A337-9CDC-8C46-8035-2B2CA16AA0F2}" type="sibTrans" cxnId="{93E19BFE-FC19-1240-AE2B-14A1566FE2B2}">
      <dgm:prSet custT="1"/>
      <dgm:spPr/>
      <dgm:t>
        <a:bodyPr/>
        <a:lstStyle/>
        <a:p>
          <a:endParaRPr lang="en-US" sz="1400"/>
        </a:p>
      </dgm:t>
    </dgm:pt>
    <dgm:pt modelId="{CAE25DE1-E97C-F443-8CFC-A81E03A035F4}">
      <dgm:prSet phldrT="[Text]" custT="1"/>
      <dgm:spPr/>
      <dgm:t>
        <a:bodyPr/>
        <a:lstStyle/>
        <a:p>
          <a:r>
            <a:rPr lang="en-US" sz="1400" dirty="0"/>
            <a:t>Vectorize Each JD/CV with a Pre-made Matrix</a:t>
          </a:r>
        </a:p>
      </dgm:t>
    </dgm:pt>
    <dgm:pt modelId="{8A3517AC-1D7A-4F40-8E90-3DD19C06BD38}" type="parTrans" cxnId="{A92D86DE-53A0-2647-807A-F3FD5523B3BA}">
      <dgm:prSet/>
      <dgm:spPr/>
      <dgm:t>
        <a:bodyPr/>
        <a:lstStyle/>
        <a:p>
          <a:endParaRPr lang="en-US" sz="1400"/>
        </a:p>
      </dgm:t>
    </dgm:pt>
    <dgm:pt modelId="{DEF8230A-87D1-FD46-9809-D9FDFF262909}" type="sibTrans" cxnId="{A92D86DE-53A0-2647-807A-F3FD5523B3BA}">
      <dgm:prSet custT="1"/>
      <dgm:spPr/>
      <dgm:t>
        <a:bodyPr/>
        <a:lstStyle/>
        <a:p>
          <a:endParaRPr lang="en-US" sz="1400"/>
        </a:p>
      </dgm:t>
    </dgm:pt>
    <dgm:pt modelId="{E8C73C78-EDB9-F349-BBB8-22A21B31FD83}">
      <dgm:prSet phldrT="[Text]" custT="1"/>
      <dgm:spPr/>
      <dgm:t>
        <a:bodyPr/>
        <a:lstStyle/>
        <a:p>
          <a:r>
            <a:rPr lang="en-US" sz="1400" dirty="0"/>
            <a:t>Store Vectorized Information into Database</a:t>
          </a:r>
        </a:p>
      </dgm:t>
    </dgm:pt>
    <dgm:pt modelId="{51BD5A65-59B8-864D-BD89-957749D788CA}" type="parTrans" cxnId="{89737A7A-BB3F-0B42-85EC-63281111FCCF}">
      <dgm:prSet/>
      <dgm:spPr/>
      <dgm:t>
        <a:bodyPr/>
        <a:lstStyle/>
        <a:p>
          <a:endParaRPr lang="en-US" sz="1400"/>
        </a:p>
      </dgm:t>
    </dgm:pt>
    <dgm:pt modelId="{3C2612CF-184F-2E47-84BB-DF1F7042A741}" type="sibTrans" cxnId="{89737A7A-BB3F-0B42-85EC-63281111FCCF}">
      <dgm:prSet custT="1"/>
      <dgm:spPr/>
      <dgm:t>
        <a:bodyPr/>
        <a:lstStyle/>
        <a:p>
          <a:endParaRPr lang="en-US" sz="1400"/>
        </a:p>
      </dgm:t>
    </dgm:pt>
    <dgm:pt modelId="{96484DB7-18C7-BD45-9584-281523CAC574}">
      <dgm:prSet phldrT="[Text]" custT="1"/>
      <dgm:spPr/>
      <dgm:t>
        <a:bodyPr/>
        <a:lstStyle/>
        <a:p>
          <a:r>
            <a:rPr lang="en-US" sz="1400" dirty="0"/>
            <a:t>Calculate Cosine Similarities of JD&amp;CV and Rank </a:t>
          </a:r>
        </a:p>
      </dgm:t>
    </dgm:pt>
    <dgm:pt modelId="{431CE3A2-5C90-0043-AEA6-7A55A36A66DE}" type="parTrans" cxnId="{BEAC159B-2BF2-2E43-A879-55A6DBF8A235}">
      <dgm:prSet/>
      <dgm:spPr/>
      <dgm:t>
        <a:bodyPr/>
        <a:lstStyle/>
        <a:p>
          <a:endParaRPr lang="en-US" sz="1400"/>
        </a:p>
      </dgm:t>
    </dgm:pt>
    <dgm:pt modelId="{FA764D68-0D45-AA43-B8B1-5BA8A813A650}" type="sibTrans" cxnId="{BEAC159B-2BF2-2E43-A879-55A6DBF8A235}">
      <dgm:prSet custT="1"/>
      <dgm:spPr/>
      <dgm:t>
        <a:bodyPr/>
        <a:lstStyle/>
        <a:p>
          <a:endParaRPr lang="en-US" sz="1400"/>
        </a:p>
      </dgm:t>
    </dgm:pt>
    <dgm:pt modelId="{DB2F25BB-8DD7-934B-87B3-230DEE40B925}">
      <dgm:prSet custT="1"/>
      <dgm:spPr/>
      <dgm:t>
        <a:bodyPr/>
        <a:lstStyle/>
        <a:p>
          <a:r>
            <a:rPr lang="en-US" sz="1400" dirty="0"/>
            <a:t>Get Top Candidates and Recommend</a:t>
          </a:r>
        </a:p>
      </dgm:t>
    </dgm:pt>
    <dgm:pt modelId="{24B5DBAC-0C0D-A840-ABE6-22D65A43E6EE}" type="parTrans" cxnId="{9B151622-2061-F745-AF41-09C38DF4D651}">
      <dgm:prSet/>
      <dgm:spPr/>
      <dgm:t>
        <a:bodyPr/>
        <a:lstStyle/>
        <a:p>
          <a:endParaRPr lang="en-US" sz="1400"/>
        </a:p>
      </dgm:t>
    </dgm:pt>
    <dgm:pt modelId="{74EFCCA6-07D5-4540-AE1A-AF720EFDCFBA}" type="sibTrans" cxnId="{9B151622-2061-F745-AF41-09C38DF4D651}">
      <dgm:prSet/>
      <dgm:spPr/>
      <dgm:t>
        <a:bodyPr/>
        <a:lstStyle/>
        <a:p>
          <a:endParaRPr lang="en-US" sz="1400"/>
        </a:p>
      </dgm:t>
    </dgm:pt>
    <dgm:pt modelId="{8B8E6796-9F82-3F43-8052-34D41007AB64}" type="pres">
      <dgm:prSet presAssocID="{EE2D89CF-5DB8-A543-B639-8E26E529879F}" presName="diagram" presStyleCnt="0">
        <dgm:presLayoutVars>
          <dgm:dir/>
          <dgm:resizeHandles val="exact"/>
        </dgm:presLayoutVars>
      </dgm:prSet>
      <dgm:spPr/>
    </dgm:pt>
    <dgm:pt modelId="{CBD14239-DA8D-F24F-B5AC-D6FE7B841910}" type="pres">
      <dgm:prSet presAssocID="{1C1D6F8E-3734-7F47-AA6C-223830787A48}" presName="node" presStyleLbl="node1" presStyleIdx="0" presStyleCnt="6">
        <dgm:presLayoutVars>
          <dgm:bulletEnabled val="1"/>
        </dgm:presLayoutVars>
      </dgm:prSet>
      <dgm:spPr/>
    </dgm:pt>
    <dgm:pt modelId="{D20AE67B-E5C0-7840-A0A4-54EECB1DBF76}" type="pres">
      <dgm:prSet presAssocID="{68A77EB0-3757-AE40-ACEA-54648EFB2C2B}" presName="sibTrans" presStyleLbl="sibTrans2D1" presStyleIdx="0" presStyleCnt="5"/>
      <dgm:spPr/>
    </dgm:pt>
    <dgm:pt modelId="{0F61DE11-3C16-FC4E-AE79-AA090E7D2595}" type="pres">
      <dgm:prSet presAssocID="{68A77EB0-3757-AE40-ACEA-54648EFB2C2B}" presName="connectorText" presStyleLbl="sibTrans2D1" presStyleIdx="0" presStyleCnt="5"/>
      <dgm:spPr/>
    </dgm:pt>
    <dgm:pt modelId="{1D8F9205-3DF0-164E-A9BC-9EECA0CD5D82}" type="pres">
      <dgm:prSet presAssocID="{AD041B05-7E31-754F-90D0-74B2CD89A52A}" presName="node" presStyleLbl="node1" presStyleIdx="1" presStyleCnt="6">
        <dgm:presLayoutVars>
          <dgm:bulletEnabled val="1"/>
        </dgm:presLayoutVars>
      </dgm:prSet>
      <dgm:spPr/>
    </dgm:pt>
    <dgm:pt modelId="{E6C6F16A-CDF7-1C46-870F-A880052C182A}" type="pres">
      <dgm:prSet presAssocID="{6520A337-9CDC-8C46-8035-2B2CA16AA0F2}" presName="sibTrans" presStyleLbl="sibTrans2D1" presStyleIdx="1" presStyleCnt="5"/>
      <dgm:spPr/>
    </dgm:pt>
    <dgm:pt modelId="{2D606161-993B-994A-9EE0-8299FEF33A8D}" type="pres">
      <dgm:prSet presAssocID="{6520A337-9CDC-8C46-8035-2B2CA16AA0F2}" presName="connectorText" presStyleLbl="sibTrans2D1" presStyleIdx="1" presStyleCnt="5"/>
      <dgm:spPr/>
    </dgm:pt>
    <dgm:pt modelId="{D71622F7-78F7-1C4B-A2EF-CFA532AD4498}" type="pres">
      <dgm:prSet presAssocID="{CAE25DE1-E97C-F443-8CFC-A81E03A035F4}" presName="node" presStyleLbl="node1" presStyleIdx="2" presStyleCnt="6">
        <dgm:presLayoutVars>
          <dgm:bulletEnabled val="1"/>
        </dgm:presLayoutVars>
      </dgm:prSet>
      <dgm:spPr/>
    </dgm:pt>
    <dgm:pt modelId="{BEECCC62-F1AA-8A4A-AF3B-68961BEB4973}" type="pres">
      <dgm:prSet presAssocID="{DEF8230A-87D1-FD46-9809-D9FDFF262909}" presName="sibTrans" presStyleLbl="sibTrans2D1" presStyleIdx="2" presStyleCnt="5"/>
      <dgm:spPr/>
    </dgm:pt>
    <dgm:pt modelId="{F43B4336-9CCA-9E49-9832-959B2EB1F266}" type="pres">
      <dgm:prSet presAssocID="{DEF8230A-87D1-FD46-9809-D9FDFF262909}" presName="connectorText" presStyleLbl="sibTrans2D1" presStyleIdx="2" presStyleCnt="5"/>
      <dgm:spPr/>
    </dgm:pt>
    <dgm:pt modelId="{55967FA7-695C-A646-BA7A-83FA097011DE}" type="pres">
      <dgm:prSet presAssocID="{E8C73C78-EDB9-F349-BBB8-22A21B31FD83}" presName="node" presStyleLbl="node1" presStyleIdx="3" presStyleCnt="6">
        <dgm:presLayoutVars>
          <dgm:bulletEnabled val="1"/>
        </dgm:presLayoutVars>
      </dgm:prSet>
      <dgm:spPr/>
    </dgm:pt>
    <dgm:pt modelId="{C93C2FF4-D58A-9946-9333-DF439BA77117}" type="pres">
      <dgm:prSet presAssocID="{3C2612CF-184F-2E47-84BB-DF1F7042A741}" presName="sibTrans" presStyleLbl="sibTrans2D1" presStyleIdx="3" presStyleCnt="5"/>
      <dgm:spPr/>
    </dgm:pt>
    <dgm:pt modelId="{1243C1C3-9672-214B-8DE3-460D0512064E}" type="pres">
      <dgm:prSet presAssocID="{3C2612CF-184F-2E47-84BB-DF1F7042A741}" presName="connectorText" presStyleLbl="sibTrans2D1" presStyleIdx="3" presStyleCnt="5"/>
      <dgm:spPr/>
    </dgm:pt>
    <dgm:pt modelId="{10E6B76C-7BF2-E34E-BDBA-9F9DA4C93BD5}" type="pres">
      <dgm:prSet presAssocID="{96484DB7-18C7-BD45-9584-281523CAC574}" presName="node" presStyleLbl="node1" presStyleIdx="4" presStyleCnt="6">
        <dgm:presLayoutVars>
          <dgm:bulletEnabled val="1"/>
        </dgm:presLayoutVars>
      </dgm:prSet>
      <dgm:spPr/>
    </dgm:pt>
    <dgm:pt modelId="{30A6666D-90ED-C247-8CC0-BB4489006DF9}" type="pres">
      <dgm:prSet presAssocID="{FA764D68-0D45-AA43-B8B1-5BA8A813A650}" presName="sibTrans" presStyleLbl="sibTrans2D1" presStyleIdx="4" presStyleCnt="5"/>
      <dgm:spPr/>
    </dgm:pt>
    <dgm:pt modelId="{80AE5CA1-2167-2B4B-A6D1-6466E7BF8D31}" type="pres">
      <dgm:prSet presAssocID="{FA764D68-0D45-AA43-B8B1-5BA8A813A650}" presName="connectorText" presStyleLbl="sibTrans2D1" presStyleIdx="4" presStyleCnt="5"/>
      <dgm:spPr/>
    </dgm:pt>
    <dgm:pt modelId="{2E5FF8F8-9618-904E-85A6-C32572DCA4AA}" type="pres">
      <dgm:prSet presAssocID="{DB2F25BB-8DD7-934B-87B3-230DEE40B925}" presName="node" presStyleLbl="node1" presStyleIdx="5" presStyleCnt="6">
        <dgm:presLayoutVars>
          <dgm:bulletEnabled val="1"/>
        </dgm:presLayoutVars>
      </dgm:prSet>
      <dgm:spPr/>
    </dgm:pt>
  </dgm:ptLst>
  <dgm:cxnLst>
    <dgm:cxn modelId="{76D93605-2623-B444-AB78-D520F87F91D0}" type="presOf" srcId="{CAE25DE1-E97C-F443-8CFC-A81E03A035F4}" destId="{D71622F7-78F7-1C4B-A2EF-CFA532AD4498}" srcOrd="0" destOrd="0" presId="urn:microsoft.com/office/officeart/2005/8/layout/process5"/>
    <dgm:cxn modelId="{869A1B0E-81D9-A941-A7E1-335281A007DC}" type="presOf" srcId="{1C1D6F8E-3734-7F47-AA6C-223830787A48}" destId="{CBD14239-DA8D-F24F-B5AC-D6FE7B841910}" srcOrd="0" destOrd="0" presId="urn:microsoft.com/office/officeart/2005/8/layout/process5"/>
    <dgm:cxn modelId="{AC162D16-2696-304E-92D6-5A08616014A8}" type="presOf" srcId="{DEF8230A-87D1-FD46-9809-D9FDFF262909}" destId="{BEECCC62-F1AA-8A4A-AF3B-68961BEB4973}" srcOrd="0" destOrd="0" presId="urn:microsoft.com/office/officeart/2005/8/layout/process5"/>
    <dgm:cxn modelId="{39FFC719-6216-6748-9D29-D3208149B771}" type="presOf" srcId="{EE2D89CF-5DB8-A543-B639-8E26E529879F}" destId="{8B8E6796-9F82-3F43-8052-34D41007AB64}" srcOrd="0" destOrd="0" presId="urn:microsoft.com/office/officeart/2005/8/layout/process5"/>
    <dgm:cxn modelId="{9CC0511B-5BF2-5248-9481-7865515C1223}" type="presOf" srcId="{DEF8230A-87D1-FD46-9809-D9FDFF262909}" destId="{F43B4336-9CCA-9E49-9832-959B2EB1F266}" srcOrd="1" destOrd="0" presId="urn:microsoft.com/office/officeart/2005/8/layout/process5"/>
    <dgm:cxn modelId="{5944261F-7CB6-1D46-B75B-CFA6BE4EC098}" type="presOf" srcId="{3C2612CF-184F-2E47-84BB-DF1F7042A741}" destId="{1243C1C3-9672-214B-8DE3-460D0512064E}" srcOrd="1" destOrd="0" presId="urn:microsoft.com/office/officeart/2005/8/layout/process5"/>
    <dgm:cxn modelId="{9B151622-2061-F745-AF41-09C38DF4D651}" srcId="{EE2D89CF-5DB8-A543-B639-8E26E529879F}" destId="{DB2F25BB-8DD7-934B-87B3-230DEE40B925}" srcOrd="5" destOrd="0" parTransId="{24B5DBAC-0C0D-A840-ABE6-22D65A43E6EE}" sibTransId="{74EFCCA6-07D5-4540-AE1A-AF720EFDCFBA}"/>
    <dgm:cxn modelId="{DDD92A25-4F22-F94E-B0D4-53ACB87CBE74}" type="presOf" srcId="{68A77EB0-3757-AE40-ACEA-54648EFB2C2B}" destId="{D20AE67B-E5C0-7840-A0A4-54EECB1DBF76}" srcOrd="0" destOrd="0" presId="urn:microsoft.com/office/officeart/2005/8/layout/process5"/>
    <dgm:cxn modelId="{EE204A2D-1F18-704A-8624-CBBA2B7A7A61}" type="presOf" srcId="{96484DB7-18C7-BD45-9584-281523CAC574}" destId="{10E6B76C-7BF2-E34E-BDBA-9F9DA4C93BD5}" srcOrd="0" destOrd="0" presId="urn:microsoft.com/office/officeart/2005/8/layout/process5"/>
    <dgm:cxn modelId="{8D0B0243-C81A-EE4A-91D5-672665BF89E1}" type="presOf" srcId="{6520A337-9CDC-8C46-8035-2B2CA16AA0F2}" destId="{2D606161-993B-994A-9EE0-8299FEF33A8D}" srcOrd="1" destOrd="0" presId="urn:microsoft.com/office/officeart/2005/8/layout/process5"/>
    <dgm:cxn modelId="{3D6E3267-4175-DD48-8EB8-40003E8C76BF}" type="presOf" srcId="{E8C73C78-EDB9-F349-BBB8-22A21B31FD83}" destId="{55967FA7-695C-A646-BA7A-83FA097011DE}" srcOrd="0" destOrd="0" presId="urn:microsoft.com/office/officeart/2005/8/layout/process5"/>
    <dgm:cxn modelId="{CB140469-BA27-0249-A8D6-BBEB1008A292}" type="presOf" srcId="{FA764D68-0D45-AA43-B8B1-5BA8A813A650}" destId="{30A6666D-90ED-C247-8CC0-BB4489006DF9}" srcOrd="0" destOrd="0" presId="urn:microsoft.com/office/officeart/2005/8/layout/process5"/>
    <dgm:cxn modelId="{BB17DD69-A885-E146-89D0-8CE4DAA8141F}" type="presOf" srcId="{FA764D68-0D45-AA43-B8B1-5BA8A813A650}" destId="{80AE5CA1-2167-2B4B-A6D1-6466E7BF8D31}" srcOrd="1" destOrd="0" presId="urn:microsoft.com/office/officeart/2005/8/layout/process5"/>
    <dgm:cxn modelId="{C251496A-10EA-7943-92D5-789F23A8088A}" type="presOf" srcId="{6520A337-9CDC-8C46-8035-2B2CA16AA0F2}" destId="{E6C6F16A-CDF7-1C46-870F-A880052C182A}" srcOrd="0" destOrd="0" presId="urn:microsoft.com/office/officeart/2005/8/layout/process5"/>
    <dgm:cxn modelId="{6109B372-16F9-7B47-AF16-CE2B33ADA987}" type="presOf" srcId="{68A77EB0-3757-AE40-ACEA-54648EFB2C2B}" destId="{0F61DE11-3C16-FC4E-AE79-AA090E7D2595}" srcOrd="1" destOrd="0" presId="urn:microsoft.com/office/officeart/2005/8/layout/process5"/>
    <dgm:cxn modelId="{2BAACD72-4744-F845-A095-33E723118D54}" type="presOf" srcId="{AD041B05-7E31-754F-90D0-74B2CD89A52A}" destId="{1D8F9205-3DF0-164E-A9BC-9EECA0CD5D82}" srcOrd="0" destOrd="0" presId="urn:microsoft.com/office/officeart/2005/8/layout/process5"/>
    <dgm:cxn modelId="{60927975-B67F-EC45-A09D-26A8D18BB4EC}" type="presOf" srcId="{3C2612CF-184F-2E47-84BB-DF1F7042A741}" destId="{C93C2FF4-D58A-9946-9333-DF439BA77117}" srcOrd="0" destOrd="0" presId="urn:microsoft.com/office/officeart/2005/8/layout/process5"/>
    <dgm:cxn modelId="{89737A7A-BB3F-0B42-85EC-63281111FCCF}" srcId="{EE2D89CF-5DB8-A543-B639-8E26E529879F}" destId="{E8C73C78-EDB9-F349-BBB8-22A21B31FD83}" srcOrd="3" destOrd="0" parTransId="{51BD5A65-59B8-864D-BD89-957749D788CA}" sibTransId="{3C2612CF-184F-2E47-84BB-DF1F7042A741}"/>
    <dgm:cxn modelId="{BEAC159B-2BF2-2E43-A879-55A6DBF8A235}" srcId="{EE2D89CF-5DB8-A543-B639-8E26E529879F}" destId="{96484DB7-18C7-BD45-9584-281523CAC574}" srcOrd="4" destOrd="0" parTransId="{431CE3A2-5C90-0043-AEA6-7A55A36A66DE}" sibTransId="{FA764D68-0D45-AA43-B8B1-5BA8A813A650}"/>
    <dgm:cxn modelId="{A92D86DE-53A0-2647-807A-F3FD5523B3BA}" srcId="{EE2D89CF-5DB8-A543-B639-8E26E529879F}" destId="{CAE25DE1-E97C-F443-8CFC-A81E03A035F4}" srcOrd="2" destOrd="0" parTransId="{8A3517AC-1D7A-4F40-8E90-3DD19C06BD38}" sibTransId="{DEF8230A-87D1-FD46-9809-D9FDFF262909}"/>
    <dgm:cxn modelId="{A2E9B7EC-3680-B246-86CA-B75B83479B71}" srcId="{EE2D89CF-5DB8-A543-B639-8E26E529879F}" destId="{1C1D6F8E-3734-7F47-AA6C-223830787A48}" srcOrd="0" destOrd="0" parTransId="{992B1F5F-9DE6-F04E-8C88-B219826F9223}" sibTransId="{68A77EB0-3757-AE40-ACEA-54648EFB2C2B}"/>
    <dgm:cxn modelId="{B79CD9FB-1986-7F43-A55F-D658A8A3E11D}" type="presOf" srcId="{DB2F25BB-8DD7-934B-87B3-230DEE40B925}" destId="{2E5FF8F8-9618-904E-85A6-C32572DCA4AA}" srcOrd="0" destOrd="0" presId="urn:microsoft.com/office/officeart/2005/8/layout/process5"/>
    <dgm:cxn modelId="{93E19BFE-FC19-1240-AE2B-14A1566FE2B2}" srcId="{EE2D89CF-5DB8-A543-B639-8E26E529879F}" destId="{AD041B05-7E31-754F-90D0-74B2CD89A52A}" srcOrd="1" destOrd="0" parTransId="{8E5B1D1D-FAE6-F04C-AB80-2EA2ECCE4C74}" sibTransId="{6520A337-9CDC-8C46-8035-2B2CA16AA0F2}"/>
    <dgm:cxn modelId="{3C02B4DB-E22B-1D4B-BAC8-FF2B37925690}" type="presParOf" srcId="{8B8E6796-9F82-3F43-8052-34D41007AB64}" destId="{CBD14239-DA8D-F24F-B5AC-D6FE7B841910}" srcOrd="0" destOrd="0" presId="urn:microsoft.com/office/officeart/2005/8/layout/process5"/>
    <dgm:cxn modelId="{5FBBA07A-09B3-0E46-8CCC-B3F9E07FA8D5}" type="presParOf" srcId="{8B8E6796-9F82-3F43-8052-34D41007AB64}" destId="{D20AE67B-E5C0-7840-A0A4-54EECB1DBF76}" srcOrd="1" destOrd="0" presId="urn:microsoft.com/office/officeart/2005/8/layout/process5"/>
    <dgm:cxn modelId="{034D8A2A-7438-E743-9C4E-2DC5370D4E77}" type="presParOf" srcId="{D20AE67B-E5C0-7840-A0A4-54EECB1DBF76}" destId="{0F61DE11-3C16-FC4E-AE79-AA090E7D2595}" srcOrd="0" destOrd="0" presId="urn:microsoft.com/office/officeart/2005/8/layout/process5"/>
    <dgm:cxn modelId="{E75A29B7-CD47-A54A-B93D-AD7CD9DB7338}" type="presParOf" srcId="{8B8E6796-9F82-3F43-8052-34D41007AB64}" destId="{1D8F9205-3DF0-164E-A9BC-9EECA0CD5D82}" srcOrd="2" destOrd="0" presId="urn:microsoft.com/office/officeart/2005/8/layout/process5"/>
    <dgm:cxn modelId="{9AE09C24-07C2-4F4D-9729-4172B8293084}" type="presParOf" srcId="{8B8E6796-9F82-3F43-8052-34D41007AB64}" destId="{E6C6F16A-CDF7-1C46-870F-A880052C182A}" srcOrd="3" destOrd="0" presId="urn:microsoft.com/office/officeart/2005/8/layout/process5"/>
    <dgm:cxn modelId="{E69C1B96-690D-6542-A63F-A77CF71F0953}" type="presParOf" srcId="{E6C6F16A-CDF7-1C46-870F-A880052C182A}" destId="{2D606161-993B-994A-9EE0-8299FEF33A8D}" srcOrd="0" destOrd="0" presId="urn:microsoft.com/office/officeart/2005/8/layout/process5"/>
    <dgm:cxn modelId="{7E505D26-0E6E-4243-A212-65B57EB95B1D}" type="presParOf" srcId="{8B8E6796-9F82-3F43-8052-34D41007AB64}" destId="{D71622F7-78F7-1C4B-A2EF-CFA532AD4498}" srcOrd="4" destOrd="0" presId="urn:microsoft.com/office/officeart/2005/8/layout/process5"/>
    <dgm:cxn modelId="{192A48B9-22BE-8341-9D02-7A5387DD6F9E}" type="presParOf" srcId="{8B8E6796-9F82-3F43-8052-34D41007AB64}" destId="{BEECCC62-F1AA-8A4A-AF3B-68961BEB4973}" srcOrd="5" destOrd="0" presId="urn:microsoft.com/office/officeart/2005/8/layout/process5"/>
    <dgm:cxn modelId="{234E65DE-DDE3-CA48-B592-B499104D1F99}" type="presParOf" srcId="{BEECCC62-F1AA-8A4A-AF3B-68961BEB4973}" destId="{F43B4336-9CCA-9E49-9832-959B2EB1F266}" srcOrd="0" destOrd="0" presId="urn:microsoft.com/office/officeart/2005/8/layout/process5"/>
    <dgm:cxn modelId="{2B1DFE4B-4723-4540-AABF-E88923CE5E50}" type="presParOf" srcId="{8B8E6796-9F82-3F43-8052-34D41007AB64}" destId="{55967FA7-695C-A646-BA7A-83FA097011DE}" srcOrd="6" destOrd="0" presId="urn:microsoft.com/office/officeart/2005/8/layout/process5"/>
    <dgm:cxn modelId="{D71F4E8B-C194-2745-8650-2737C534A607}" type="presParOf" srcId="{8B8E6796-9F82-3F43-8052-34D41007AB64}" destId="{C93C2FF4-D58A-9946-9333-DF439BA77117}" srcOrd="7" destOrd="0" presId="urn:microsoft.com/office/officeart/2005/8/layout/process5"/>
    <dgm:cxn modelId="{9B330292-3CBE-CC42-993E-A6D6C348B7F2}" type="presParOf" srcId="{C93C2FF4-D58A-9946-9333-DF439BA77117}" destId="{1243C1C3-9672-214B-8DE3-460D0512064E}" srcOrd="0" destOrd="0" presId="urn:microsoft.com/office/officeart/2005/8/layout/process5"/>
    <dgm:cxn modelId="{EAD6F0EE-8A1C-764E-BC64-B834F678F21E}" type="presParOf" srcId="{8B8E6796-9F82-3F43-8052-34D41007AB64}" destId="{10E6B76C-7BF2-E34E-BDBA-9F9DA4C93BD5}" srcOrd="8" destOrd="0" presId="urn:microsoft.com/office/officeart/2005/8/layout/process5"/>
    <dgm:cxn modelId="{21088479-B8B4-1440-B67F-C9C1D8C58172}" type="presParOf" srcId="{8B8E6796-9F82-3F43-8052-34D41007AB64}" destId="{30A6666D-90ED-C247-8CC0-BB4489006DF9}" srcOrd="9" destOrd="0" presId="urn:microsoft.com/office/officeart/2005/8/layout/process5"/>
    <dgm:cxn modelId="{C6AB89AF-4379-A546-B713-4CE86D576B38}" type="presParOf" srcId="{30A6666D-90ED-C247-8CC0-BB4489006DF9}" destId="{80AE5CA1-2167-2B4B-A6D1-6466E7BF8D31}" srcOrd="0" destOrd="0" presId="urn:microsoft.com/office/officeart/2005/8/layout/process5"/>
    <dgm:cxn modelId="{CDFFDE24-4C89-F949-AF31-38FAB7A5B986}" type="presParOf" srcId="{8B8E6796-9F82-3F43-8052-34D41007AB64}" destId="{2E5FF8F8-9618-904E-85A6-C32572DCA4A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155432-6347-B242-8AEF-4C2BFCF6D07F}"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D613C9B1-0B42-D341-ACA5-C450AA3026B7}">
      <dgm:prSet phldrT="[Text]" custT="1"/>
      <dgm:spPr/>
      <dgm:t>
        <a:bodyPr/>
        <a:lstStyle/>
        <a:p>
          <a:r>
            <a:rPr lang="en-US" sz="1400" dirty="0"/>
            <a:t>Original</a:t>
          </a:r>
        </a:p>
        <a:p>
          <a:r>
            <a:rPr lang="en-US" sz="1400" dirty="0"/>
            <a:t>Text</a:t>
          </a:r>
        </a:p>
      </dgm:t>
    </dgm:pt>
    <dgm:pt modelId="{C1B824D3-4F24-CE45-9D68-D2A53752D6A5}" type="parTrans" cxnId="{ADAEDED1-3929-E44B-BB08-AB3C827BA3BE}">
      <dgm:prSet/>
      <dgm:spPr/>
      <dgm:t>
        <a:bodyPr/>
        <a:lstStyle/>
        <a:p>
          <a:endParaRPr lang="en-US" sz="1000"/>
        </a:p>
      </dgm:t>
    </dgm:pt>
    <dgm:pt modelId="{751FA7A2-30BC-F34D-B54D-BD2FE0A2515C}" type="sibTrans" cxnId="{ADAEDED1-3929-E44B-BB08-AB3C827BA3BE}">
      <dgm:prSet custT="1"/>
      <dgm:spPr/>
      <dgm:t>
        <a:bodyPr/>
        <a:lstStyle/>
        <a:p>
          <a:endParaRPr lang="en-US" sz="1050"/>
        </a:p>
      </dgm:t>
    </dgm:pt>
    <dgm:pt modelId="{566094A9-AEB2-5F40-859A-28585729D3CD}">
      <dgm:prSet phldrT="[Text]" custT="1"/>
      <dgm:spPr/>
      <dgm:t>
        <a:bodyPr/>
        <a:lstStyle/>
        <a:p>
          <a:r>
            <a:rPr lang="en-US" sz="1100" dirty="0"/>
            <a:t> High School</a:t>
          </a:r>
        </a:p>
      </dgm:t>
    </dgm:pt>
    <dgm:pt modelId="{70531129-2045-0C42-B496-960F629BBBC7}" type="parTrans" cxnId="{375D5639-BD55-D740-9708-35AC9CDEF046}">
      <dgm:prSet/>
      <dgm:spPr/>
      <dgm:t>
        <a:bodyPr/>
        <a:lstStyle/>
        <a:p>
          <a:endParaRPr lang="en-US" sz="1000"/>
        </a:p>
      </dgm:t>
    </dgm:pt>
    <dgm:pt modelId="{B7B653D4-1F0E-EE43-8712-2B0C0E8DDC84}" type="sibTrans" cxnId="{375D5639-BD55-D740-9708-35AC9CDEF046}">
      <dgm:prSet/>
      <dgm:spPr/>
      <dgm:t>
        <a:bodyPr/>
        <a:lstStyle/>
        <a:p>
          <a:endParaRPr lang="en-US" sz="1000"/>
        </a:p>
      </dgm:t>
    </dgm:pt>
    <dgm:pt modelId="{DB4CA769-265E-114D-B4D3-1832E89B68C2}">
      <dgm:prSet phldrT="[Text]" custT="1"/>
      <dgm:spPr/>
      <dgm:t>
        <a:bodyPr/>
        <a:lstStyle/>
        <a:p>
          <a:r>
            <a:rPr lang="en-US" sz="1400" dirty="0"/>
            <a:t>Vectorizing</a:t>
          </a:r>
        </a:p>
        <a:p>
          <a:r>
            <a:rPr lang="en-US" sz="1400" dirty="0"/>
            <a:t>Result</a:t>
          </a:r>
        </a:p>
        <a:p>
          <a:endParaRPr lang="en-US" sz="1400" dirty="0"/>
        </a:p>
      </dgm:t>
    </dgm:pt>
    <dgm:pt modelId="{C8875C4F-3541-9042-9E1D-31BEC8E116B7}" type="parTrans" cxnId="{71F13C20-1192-9241-92A4-E18E49E47AEB}">
      <dgm:prSet/>
      <dgm:spPr/>
      <dgm:t>
        <a:bodyPr/>
        <a:lstStyle/>
        <a:p>
          <a:endParaRPr lang="en-US" sz="1000"/>
        </a:p>
      </dgm:t>
    </dgm:pt>
    <dgm:pt modelId="{ECDDD57A-E15E-1B49-89FB-89B14938A7A7}" type="sibTrans" cxnId="{71F13C20-1192-9241-92A4-E18E49E47AEB}">
      <dgm:prSet/>
      <dgm:spPr/>
      <dgm:t>
        <a:bodyPr/>
        <a:lstStyle/>
        <a:p>
          <a:endParaRPr lang="en-US" sz="1000"/>
        </a:p>
      </dgm:t>
    </dgm:pt>
    <dgm:pt modelId="{173B244F-9BAA-3D46-B2DC-90263A6F21C6}">
      <dgm:prSet phldrT="[Text]" custT="1"/>
      <dgm:spPr/>
      <dgm:t>
        <a:bodyPr/>
        <a:lstStyle/>
        <a:p>
          <a:r>
            <a:rPr lang="en-US" sz="1100" dirty="0"/>
            <a:t> 1</a:t>
          </a:r>
        </a:p>
      </dgm:t>
    </dgm:pt>
    <dgm:pt modelId="{58028FFA-04A1-D143-9227-6E803907FCB8}" type="parTrans" cxnId="{C3C69FCA-8219-BA46-8B66-20637C1586C2}">
      <dgm:prSet/>
      <dgm:spPr/>
      <dgm:t>
        <a:bodyPr/>
        <a:lstStyle/>
        <a:p>
          <a:endParaRPr lang="en-US" sz="1000"/>
        </a:p>
      </dgm:t>
    </dgm:pt>
    <dgm:pt modelId="{57C79FEB-B52C-7441-A293-E8D8619AC900}" type="sibTrans" cxnId="{C3C69FCA-8219-BA46-8B66-20637C1586C2}">
      <dgm:prSet/>
      <dgm:spPr/>
      <dgm:t>
        <a:bodyPr/>
        <a:lstStyle/>
        <a:p>
          <a:endParaRPr lang="en-US" sz="1000"/>
        </a:p>
      </dgm:t>
    </dgm:pt>
    <dgm:pt modelId="{79CAB8E3-4174-BE4D-8202-115CA24D7476}">
      <dgm:prSet phldrT="[Text]" custT="1"/>
      <dgm:spPr/>
      <dgm:t>
        <a:bodyPr/>
        <a:lstStyle/>
        <a:p>
          <a:r>
            <a:rPr lang="en-US" sz="1100" dirty="0"/>
            <a:t> Bachelor</a:t>
          </a:r>
        </a:p>
      </dgm:t>
    </dgm:pt>
    <dgm:pt modelId="{CBF35821-16A7-1B41-9EE7-A641CA7C8BF2}" type="parTrans" cxnId="{541F48E6-BC94-1D4C-829E-13ADBC46AC6C}">
      <dgm:prSet/>
      <dgm:spPr/>
      <dgm:t>
        <a:bodyPr/>
        <a:lstStyle/>
        <a:p>
          <a:endParaRPr lang="en-US"/>
        </a:p>
      </dgm:t>
    </dgm:pt>
    <dgm:pt modelId="{420E3AEC-3258-B641-9093-8A8E985DDE2B}" type="sibTrans" cxnId="{541F48E6-BC94-1D4C-829E-13ADBC46AC6C}">
      <dgm:prSet/>
      <dgm:spPr/>
      <dgm:t>
        <a:bodyPr/>
        <a:lstStyle/>
        <a:p>
          <a:endParaRPr lang="en-US"/>
        </a:p>
      </dgm:t>
    </dgm:pt>
    <dgm:pt modelId="{69CCA416-E5BA-FF44-BC93-823912CD4F3F}">
      <dgm:prSet phldrT="[Text]" custT="1"/>
      <dgm:spPr/>
      <dgm:t>
        <a:bodyPr/>
        <a:lstStyle/>
        <a:p>
          <a:r>
            <a:rPr lang="en-US" sz="1100" dirty="0"/>
            <a:t> Master</a:t>
          </a:r>
        </a:p>
      </dgm:t>
    </dgm:pt>
    <dgm:pt modelId="{3EBA6B55-9F31-AE4D-B6B1-02B860568E85}" type="parTrans" cxnId="{B816C2DB-1600-C349-A44D-8B52566438C8}">
      <dgm:prSet/>
      <dgm:spPr/>
      <dgm:t>
        <a:bodyPr/>
        <a:lstStyle/>
        <a:p>
          <a:endParaRPr lang="en-US"/>
        </a:p>
      </dgm:t>
    </dgm:pt>
    <dgm:pt modelId="{6C5B68FF-0BBC-864C-83A5-5C47D7ABF5AA}" type="sibTrans" cxnId="{B816C2DB-1600-C349-A44D-8B52566438C8}">
      <dgm:prSet/>
      <dgm:spPr/>
      <dgm:t>
        <a:bodyPr/>
        <a:lstStyle/>
        <a:p>
          <a:endParaRPr lang="en-US"/>
        </a:p>
      </dgm:t>
    </dgm:pt>
    <dgm:pt modelId="{EF8A136C-2223-CC4C-8243-3FA2706943A3}">
      <dgm:prSet phldrT="[Text]" custT="1"/>
      <dgm:spPr/>
      <dgm:t>
        <a:bodyPr/>
        <a:lstStyle/>
        <a:p>
          <a:r>
            <a:rPr lang="en-US" sz="1100" dirty="0"/>
            <a:t> Ph.D.</a:t>
          </a:r>
        </a:p>
      </dgm:t>
    </dgm:pt>
    <dgm:pt modelId="{C992CFB4-BFCB-1C47-BCA0-AD8400517746}" type="parTrans" cxnId="{A3FAFD3B-7961-204B-948F-48F41F374952}">
      <dgm:prSet/>
      <dgm:spPr/>
      <dgm:t>
        <a:bodyPr/>
        <a:lstStyle/>
        <a:p>
          <a:endParaRPr lang="en-US"/>
        </a:p>
      </dgm:t>
    </dgm:pt>
    <dgm:pt modelId="{881CA1CB-5621-3A4A-9603-BD267C86D334}" type="sibTrans" cxnId="{A3FAFD3B-7961-204B-948F-48F41F374952}">
      <dgm:prSet/>
      <dgm:spPr/>
      <dgm:t>
        <a:bodyPr/>
        <a:lstStyle/>
        <a:p>
          <a:endParaRPr lang="en-US"/>
        </a:p>
      </dgm:t>
    </dgm:pt>
    <dgm:pt modelId="{77F0FE41-1618-204A-969F-D3437B812C1C}">
      <dgm:prSet phldrT="[Text]" custT="1"/>
      <dgm:spPr/>
      <dgm:t>
        <a:bodyPr/>
        <a:lstStyle/>
        <a:p>
          <a:r>
            <a:rPr lang="en-US" sz="1100" dirty="0"/>
            <a:t> Post-Doc</a:t>
          </a:r>
        </a:p>
      </dgm:t>
    </dgm:pt>
    <dgm:pt modelId="{A0191A5B-D59F-2849-96AE-9600067FE5CD}" type="parTrans" cxnId="{5427A285-9295-544B-AED3-E92D929D3ED5}">
      <dgm:prSet/>
      <dgm:spPr/>
      <dgm:t>
        <a:bodyPr/>
        <a:lstStyle/>
        <a:p>
          <a:endParaRPr lang="en-US"/>
        </a:p>
      </dgm:t>
    </dgm:pt>
    <dgm:pt modelId="{B2EE82F5-656C-0C48-8FCD-C6BD5EF9844A}" type="sibTrans" cxnId="{5427A285-9295-544B-AED3-E92D929D3ED5}">
      <dgm:prSet/>
      <dgm:spPr/>
      <dgm:t>
        <a:bodyPr/>
        <a:lstStyle/>
        <a:p>
          <a:endParaRPr lang="en-US"/>
        </a:p>
      </dgm:t>
    </dgm:pt>
    <dgm:pt modelId="{126CDBA0-BD27-6A45-AB11-32AD6890E4C9}">
      <dgm:prSet phldrT="[Text]" custT="1"/>
      <dgm:spPr/>
      <dgm:t>
        <a:bodyPr/>
        <a:lstStyle/>
        <a:p>
          <a:r>
            <a:rPr lang="en-US" sz="1100" dirty="0"/>
            <a:t> 2</a:t>
          </a:r>
        </a:p>
      </dgm:t>
    </dgm:pt>
    <dgm:pt modelId="{E6EF053F-24A9-CF43-B652-BEED437EDDB7}" type="parTrans" cxnId="{60D4C28A-6A5F-8045-9209-0B899887D97C}">
      <dgm:prSet/>
      <dgm:spPr/>
      <dgm:t>
        <a:bodyPr/>
        <a:lstStyle/>
        <a:p>
          <a:endParaRPr lang="en-US"/>
        </a:p>
      </dgm:t>
    </dgm:pt>
    <dgm:pt modelId="{DBE76D84-6A82-0446-8AE1-F36FD6E19663}" type="sibTrans" cxnId="{60D4C28A-6A5F-8045-9209-0B899887D97C}">
      <dgm:prSet/>
      <dgm:spPr/>
      <dgm:t>
        <a:bodyPr/>
        <a:lstStyle/>
        <a:p>
          <a:endParaRPr lang="en-US"/>
        </a:p>
      </dgm:t>
    </dgm:pt>
    <dgm:pt modelId="{50613447-9D51-AC4E-B1DA-C86149161B5A}">
      <dgm:prSet phldrT="[Text]" custT="1"/>
      <dgm:spPr/>
      <dgm:t>
        <a:bodyPr/>
        <a:lstStyle/>
        <a:p>
          <a:r>
            <a:rPr lang="en-US" sz="1100" dirty="0"/>
            <a:t> 3</a:t>
          </a:r>
        </a:p>
      </dgm:t>
    </dgm:pt>
    <dgm:pt modelId="{949B607E-F594-8840-93F6-7BD9C98F52A8}" type="parTrans" cxnId="{C2D7074D-F5E2-5E4F-B53F-096D24B47EF3}">
      <dgm:prSet/>
      <dgm:spPr/>
      <dgm:t>
        <a:bodyPr/>
        <a:lstStyle/>
        <a:p>
          <a:endParaRPr lang="en-US"/>
        </a:p>
      </dgm:t>
    </dgm:pt>
    <dgm:pt modelId="{16BD7FDE-FFC9-B840-A619-FA5E3CE9C6ED}" type="sibTrans" cxnId="{C2D7074D-F5E2-5E4F-B53F-096D24B47EF3}">
      <dgm:prSet/>
      <dgm:spPr/>
      <dgm:t>
        <a:bodyPr/>
        <a:lstStyle/>
        <a:p>
          <a:endParaRPr lang="en-US"/>
        </a:p>
      </dgm:t>
    </dgm:pt>
    <dgm:pt modelId="{B90F292F-6754-2E41-BD13-F581D5A1C309}">
      <dgm:prSet phldrT="[Text]" custT="1"/>
      <dgm:spPr/>
      <dgm:t>
        <a:bodyPr/>
        <a:lstStyle/>
        <a:p>
          <a:r>
            <a:rPr lang="en-US" sz="1100" dirty="0"/>
            <a:t> 4</a:t>
          </a:r>
        </a:p>
      </dgm:t>
    </dgm:pt>
    <dgm:pt modelId="{1309E574-2AD9-E743-9A65-7C6994BB309F}" type="parTrans" cxnId="{B4127013-A4DB-A24C-9E1E-EEF2CB5008D3}">
      <dgm:prSet/>
      <dgm:spPr/>
      <dgm:t>
        <a:bodyPr/>
        <a:lstStyle/>
        <a:p>
          <a:endParaRPr lang="en-US"/>
        </a:p>
      </dgm:t>
    </dgm:pt>
    <dgm:pt modelId="{0EBC47FA-E729-8548-86BB-467608E6B42A}" type="sibTrans" cxnId="{B4127013-A4DB-A24C-9E1E-EEF2CB5008D3}">
      <dgm:prSet/>
      <dgm:spPr/>
      <dgm:t>
        <a:bodyPr/>
        <a:lstStyle/>
        <a:p>
          <a:endParaRPr lang="en-US"/>
        </a:p>
      </dgm:t>
    </dgm:pt>
    <dgm:pt modelId="{F387E4F1-E749-634D-A6E1-985115832EDA}">
      <dgm:prSet phldrT="[Text]" custT="1"/>
      <dgm:spPr/>
      <dgm:t>
        <a:bodyPr/>
        <a:lstStyle/>
        <a:p>
          <a:r>
            <a:rPr lang="en-US" sz="1100" dirty="0"/>
            <a:t> 5</a:t>
          </a:r>
        </a:p>
      </dgm:t>
    </dgm:pt>
    <dgm:pt modelId="{AF3B8B9A-F615-754B-841E-82AE71B13F46}" type="parTrans" cxnId="{A83B4C71-8E50-BD43-B131-021A96D18283}">
      <dgm:prSet/>
      <dgm:spPr/>
      <dgm:t>
        <a:bodyPr/>
        <a:lstStyle/>
        <a:p>
          <a:endParaRPr lang="en-US"/>
        </a:p>
      </dgm:t>
    </dgm:pt>
    <dgm:pt modelId="{9B467216-1F6C-F14E-B247-41A8142924D0}" type="sibTrans" cxnId="{A83B4C71-8E50-BD43-B131-021A96D18283}">
      <dgm:prSet/>
      <dgm:spPr/>
      <dgm:t>
        <a:bodyPr/>
        <a:lstStyle/>
        <a:p>
          <a:endParaRPr lang="en-US"/>
        </a:p>
      </dgm:t>
    </dgm:pt>
    <dgm:pt modelId="{319338D5-BDB1-C249-BFDF-C4D984F24C19}" type="pres">
      <dgm:prSet presAssocID="{A4155432-6347-B242-8AEF-4C2BFCF6D07F}" presName="linearFlow" presStyleCnt="0">
        <dgm:presLayoutVars>
          <dgm:dir/>
          <dgm:animLvl val="lvl"/>
          <dgm:resizeHandles val="exact"/>
        </dgm:presLayoutVars>
      </dgm:prSet>
      <dgm:spPr/>
    </dgm:pt>
    <dgm:pt modelId="{EAEC592C-DB9F-EB47-8C59-D45CD67F156A}" type="pres">
      <dgm:prSet presAssocID="{D613C9B1-0B42-D341-ACA5-C450AA3026B7}" presName="composite" presStyleCnt="0"/>
      <dgm:spPr/>
    </dgm:pt>
    <dgm:pt modelId="{B118316E-D96E-0446-A976-CCB67BC2D163}" type="pres">
      <dgm:prSet presAssocID="{D613C9B1-0B42-D341-ACA5-C450AA3026B7}" presName="parTx" presStyleLbl="node1" presStyleIdx="0" presStyleCnt="2">
        <dgm:presLayoutVars>
          <dgm:chMax val="0"/>
          <dgm:chPref val="0"/>
          <dgm:bulletEnabled val="1"/>
        </dgm:presLayoutVars>
      </dgm:prSet>
      <dgm:spPr/>
    </dgm:pt>
    <dgm:pt modelId="{BDA0C066-438C-8A41-9A47-CF9C4E11A9E5}" type="pres">
      <dgm:prSet presAssocID="{D613C9B1-0B42-D341-ACA5-C450AA3026B7}" presName="parSh" presStyleLbl="node1" presStyleIdx="0" presStyleCnt="2"/>
      <dgm:spPr/>
    </dgm:pt>
    <dgm:pt modelId="{019973A0-97E4-5640-9FAB-5A6EAFAA6A3A}" type="pres">
      <dgm:prSet presAssocID="{D613C9B1-0B42-D341-ACA5-C450AA3026B7}" presName="desTx" presStyleLbl="fgAcc1" presStyleIdx="0" presStyleCnt="2">
        <dgm:presLayoutVars>
          <dgm:bulletEnabled val="1"/>
        </dgm:presLayoutVars>
      </dgm:prSet>
      <dgm:spPr/>
    </dgm:pt>
    <dgm:pt modelId="{B53EFCA2-64D1-E049-8FAA-16B6AA3B0AB4}" type="pres">
      <dgm:prSet presAssocID="{751FA7A2-30BC-F34D-B54D-BD2FE0A2515C}" presName="sibTrans" presStyleLbl="sibTrans2D1" presStyleIdx="0" presStyleCnt="1"/>
      <dgm:spPr/>
    </dgm:pt>
    <dgm:pt modelId="{ADA2090D-51F7-F14E-A659-9170FC9E6F37}" type="pres">
      <dgm:prSet presAssocID="{751FA7A2-30BC-F34D-B54D-BD2FE0A2515C}" presName="connTx" presStyleLbl="sibTrans2D1" presStyleIdx="0" presStyleCnt="1"/>
      <dgm:spPr/>
    </dgm:pt>
    <dgm:pt modelId="{600E86A5-3585-2A43-83E2-93ECE7C0ECCB}" type="pres">
      <dgm:prSet presAssocID="{DB4CA769-265E-114D-B4D3-1832E89B68C2}" presName="composite" presStyleCnt="0"/>
      <dgm:spPr/>
    </dgm:pt>
    <dgm:pt modelId="{E76852BE-6A14-2A4A-B92A-53FBB0CB3484}" type="pres">
      <dgm:prSet presAssocID="{DB4CA769-265E-114D-B4D3-1832E89B68C2}" presName="parTx" presStyleLbl="node1" presStyleIdx="0" presStyleCnt="2">
        <dgm:presLayoutVars>
          <dgm:chMax val="0"/>
          <dgm:chPref val="0"/>
          <dgm:bulletEnabled val="1"/>
        </dgm:presLayoutVars>
      </dgm:prSet>
      <dgm:spPr/>
    </dgm:pt>
    <dgm:pt modelId="{2440F111-17C7-1C44-9828-E1E31E147973}" type="pres">
      <dgm:prSet presAssocID="{DB4CA769-265E-114D-B4D3-1832E89B68C2}" presName="parSh" presStyleLbl="node1" presStyleIdx="1" presStyleCnt="2"/>
      <dgm:spPr/>
    </dgm:pt>
    <dgm:pt modelId="{0EC8B180-4C55-D347-A869-377D96F02AE2}" type="pres">
      <dgm:prSet presAssocID="{DB4CA769-265E-114D-B4D3-1832E89B68C2}" presName="desTx" presStyleLbl="fgAcc1" presStyleIdx="1" presStyleCnt="2">
        <dgm:presLayoutVars>
          <dgm:bulletEnabled val="1"/>
        </dgm:presLayoutVars>
      </dgm:prSet>
      <dgm:spPr/>
    </dgm:pt>
  </dgm:ptLst>
  <dgm:cxnLst>
    <dgm:cxn modelId="{0200FA09-4574-1344-A3A1-F1D0F180A94F}" type="presOf" srcId="{79CAB8E3-4174-BE4D-8202-115CA24D7476}" destId="{019973A0-97E4-5640-9FAB-5A6EAFAA6A3A}" srcOrd="0" destOrd="1" presId="urn:microsoft.com/office/officeart/2005/8/layout/process3"/>
    <dgm:cxn modelId="{B4127013-A4DB-A24C-9E1E-EEF2CB5008D3}" srcId="{DB4CA769-265E-114D-B4D3-1832E89B68C2}" destId="{B90F292F-6754-2E41-BD13-F581D5A1C309}" srcOrd="3" destOrd="0" parTransId="{1309E574-2AD9-E743-9A65-7C6994BB309F}" sibTransId="{0EBC47FA-E729-8548-86BB-467608E6B42A}"/>
    <dgm:cxn modelId="{71F13C20-1192-9241-92A4-E18E49E47AEB}" srcId="{A4155432-6347-B242-8AEF-4C2BFCF6D07F}" destId="{DB4CA769-265E-114D-B4D3-1832E89B68C2}" srcOrd="1" destOrd="0" parTransId="{C8875C4F-3541-9042-9E1D-31BEC8E116B7}" sibTransId="{ECDDD57A-E15E-1B49-89FB-89B14938A7A7}"/>
    <dgm:cxn modelId="{EB9B1A28-5D9F-7241-AA48-B5C1A69D9F04}" type="presOf" srcId="{751FA7A2-30BC-F34D-B54D-BD2FE0A2515C}" destId="{B53EFCA2-64D1-E049-8FAA-16B6AA3B0AB4}" srcOrd="0" destOrd="0" presId="urn:microsoft.com/office/officeart/2005/8/layout/process3"/>
    <dgm:cxn modelId="{092AB52E-D796-2A47-A5D5-E3D39C76F979}" type="presOf" srcId="{DB4CA769-265E-114D-B4D3-1832E89B68C2}" destId="{2440F111-17C7-1C44-9828-E1E31E147973}" srcOrd="1" destOrd="0" presId="urn:microsoft.com/office/officeart/2005/8/layout/process3"/>
    <dgm:cxn modelId="{43C2ED35-84DB-0B4A-B127-83D942C82F77}" type="presOf" srcId="{173B244F-9BAA-3D46-B2DC-90263A6F21C6}" destId="{0EC8B180-4C55-D347-A869-377D96F02AE2}" srcOrd="0" destOrd="0" presId="urn:microsoft.com/office/officeart/2005/8/layout/process3"/>
    <dgm:cxn modelId="{375D5639-BD55-D740-9708-35AC9CDEF046}" srcId="{D613C9B1-0B42-D341-ACA5-C450AA3026B7}" destId="{566094A9-AEB2-5F40-859A-28585729D3CD}" srcOrd="0" destOrd="0" parTransId="{70531129-2045-0C42-B496-960F629BBBC7}" sibTransId="{B7B653D4-1F0E-EE43-8712-2B0C0E8DDC84}"/>
    <dgm:cxn modelId="{A3FAFD3B-7961-204B-948F-48F41F374952}" srcId="{D613C9B1-0B42-D341-ACA5-C450AA3026B7}" destId="{EF8A136C-2223-CC4C-8243-3FA2706943A3}" srcOrd="3" destOrd="0" parTransId="{C992CFB4-BFCB-1C47-BCA0-AD8400517746}" sibTransId="{881CA1CB-5621-3A4A-9603-BD267C86D334}"/>
    <dgm:cxn modelId="{C2D7074D-F5E2-5E4F-B53F-096D24B47EF3}" srcId="{DB4CA769-265E-114D-B4D3-1832E89B68C2}" destId="{50613447-9D51-AC4E-B1DA-C86149161B5A}" srcOrd="2" destOrd="0" parTransId="{949B607E-F594-8840-93F6-7BD9C98F52A8}" sibTransId="{16BD7FDE-FFC9-B840-A619-FA5E3CE9C6ED}"/>
    <dgm:cxn modelId="{583F334F-AFD1-2D41-BC7E-5B0E466FC245}" type="presOf" srcId="{B90F292F-6754-2E41-BD13-F581D5A1C309}" destId="{0EC8B180-4C55-D347-A869-377D96F02AE2}" srcOrd="0" destOrd="3" presId="urn:microsoft.com/office/officeart/2005/8/layout/process3"/>
    <dgm:cxn modelId="{8C62E757-05C7-684D-A084-F815E90D1A7E}" type="presOf" srcId="{69CCA416-E5BA-FF44-BC93-823912CD4F3F}" destId="{019973A0-97E4-5640-9FAB-5A6EAFAA6A3A}" srcOrd="0" destOrd="2" presId="urn:microsoft.com/office/officeart/2005/8/layout/process3"/>
    <dgm:cxn modelId="{A83B4C71-8E50-BD43-B131-021A96D18283}" srcId="{DB4CA769-265E-114D-B4D3-1832E89B68C2}" destId="{F387E4F1-E749-634D-A6E1-985115832EDA}" srcOrd="4" destOrd="0" parTransId="{AF3B8B9A-F615-754B-841E-82AE71B13F46}" sibTransId="{9B467216-1F6C-F14E-B247-41A8142924D0}"/>
    <dgm:cxn modelId="{C16B6E74-232D-5B4A-AC11-A572FD04044D}" type="presOf" srcId="{126CDBA0-BD27-6A45-AB11-32AD6890E4C9}" destId="{0EC8B180-4C55-D347-A869-377D96F02AE2}" srcOrd="0" destOrd="1" presId="urn:microsoft.com/office/officeart/2005/8/layout/process3"/>
    <dgm:cxn modelId="{5427A285-9295-544B-AED3-E92D929D3ED5}" srcId="{D613C9B1-0B42-D341-ACA5-C450AA3026B7}" destId="{77F0FE41-1618-204A-969F-D3437B812C1C}" srcOrd="4" destOrd="0" parTransId="{A0191A5B-D59F-2849-96AE-9600067FE5CD}" sibTransId="{B2EE82F5-656C-0C48-8FCD-C6BD5EF9844A}"/>
    <dgm:cxn modelId="{60D4C28A-6A5F-8045-9209-0B899887D97C}" srcId="{DB4CA769-265E-114D-B4D3-1832E89B68C2}" destId="{126CDBA0-BD27-6A45-AB11-32AD6890E4C9}" srcOrd="1" destOrd="0" parTransId="{E6EF053F-24A9-CF43-B652-BEED437EDDB7}" sibTransId="{DBE76D84-6A82-0446-8AE1-F36FD6E19663}"/>
    <dgm:cxn modelId="{7102788B-3CE4-B94A-B8F1-CF7642E6334F}" type="presOf" srcId="{F387E4F1-E749-634D-A6E1-985115832EDA}" destId="{0EC8B180-4C55-D347-A869-377D96F02AE2}" srcOrd="0" destOrd="4" presId="urn:microsoft.com/office/officeart/2005/8/layout/process3"/>
    <dgm:cxn modelId="{240CB293-4BF2-8F48-9567-F9A2BF303435}" type="presOf" srcId="{566094A9-AEB2-5F40-859A-28585729D3CD}" destId="{019973A0-97E4-5640-9FAB-5A6EAFAA6A3A}" srcOrd="0" destOrd="0" presId="urn:microsoft.com/office/officeart/2005/8/layout/process3"/>
    <dgm:cxn modelId="{621B0196-6DF6-FD42-AD4B-D27C239F908A}" type="presOf" srcId="{751FA7A2-30BC-F34D-B54D-BD2FE0A2515C}" destId="{ADA2090D-51F7-F14E-A659-9170FC9E6F37}" srcOrd="1" destOrd="0" presId="urn:microsoft.com/office/officeart/2005/8/layout/process3"/>
    <dgm:cxn modelId="{C43DE397-9453-5744-BD43-93E0A6E1CAA0}" type="presOf" srcId="{77F0FE41-1618-204A-969F-D3437B812C1C}" destId="{019973A0-97E4-5640-9FAB-5A6EAFAA6A3A}" srcOrd="0" destOrd="4" presId="urn:microsoft.com/office/officeart/2005/8/layout/process3"/>
    <dgm:cxn modelId="{3B852DA4-7C0C-BA4F-8543-C89A67595749}" type="presOf" srcId="{D613C9B1-0B42-D341-ACA5-C450AA3026B7}" destId="{BDA0C066-438C-8A41-9A47-CF9C4E11A9E5}" srcOrd="1" destOrd="0" presId="urn:microsoft.com/office/officeart/2005/8/layout/process3"/>
    <dgm:cxn modelId="{FCACC0AB-3933-2E43-87BA-42F6318990D2}" type="presOf" srcId="{D613C9B1-0B42-D341-ACA5-C450AA3026B7}" destId="{B118316E-D96E-0446-A976-CCB67BC2D163}" srcOrd="0" destOrd="0" presId="urn:microsoft.com/office/officeart/2005/8/layout/process3"/>
    <dgm:cxn modelId="{C96FA8B3-0CE5-8B41-8ED0-39A3AD889E4B}" type="presOf" srcId="{EF8A136C-2223-CC4C-8243-3FA2706943A3}" destId="{019973A0-97E4-5640-9FAB-5A6EAFAA6A3A}" srcOrd="0" destOrd="3" presId="urn:microsoft.com/office/officeart/2005/8/layout/process3"/>
    <dgm:cxn modelId="{59473AB7-8F9F-1544-B46D-4BB45BF6B768}" type="presOf" srcId="{DB4CA769-265E-114D-B4D3-1832E89B68C2}" destId="{E76852BE-6A14-2A4A-B92A-53FBB0CB3484}" srcOrd="0" destOrd="0" presId="urn:microsoft.com/office/officeart/2005/8/layout/process3"/>
    <dgm:cxn modelId="{C3C69FCA-8219-BA46-8B66-20637C1586C2}" srcId="{DB4CA769-265E-114D-B4D3-1832E89B68C2}" destId="{173B244F-9BAA-3D46-B2DC-90263A6F21C6}" srcOrd="0" destOrd="0" parTransId="{58028FFA-04A1-D143-9227-6E803907FCB8}" sibTransId="{57C79FEB-B52C-7441-A293-E8D8619AC900}"/>
    <dgm:cxn modelId="{ADAEDED1-3929-E44B-BB08-AB3C827BA3BE}" srcId="{A4155432-6347-B242-8AEF-4C2BFCF6D07F}" destId="{D613C9B1-0B42-D341-ACA5-C450AA3026B7}" srcOrd="0" destOrd="0" parTransId="{C1B824D3-4F24-CE45-9D68-D2A53752D6A5}" sibTransId="{751FA7A2-30BC-F34D-B54D-BD2FE0A2515C}"/>
    <dgm:cxn modelId="{AAF0A0D9-B5EF-8347-AB01-B2A67088ABA2}" type="presOf" srcId="{50613447-9D51-AC4E-B1DA-C86149161B5A}" destId="{0EC8B180-4C55-D347-A869-377D96F02AE2}" srcOrd="0" destOrd="2" presId="urn:microsoft.com/office/officeart/2005/8/layout/process3"/>
    <dgm:cxn modelId="{B816C2DB-1600-C349-A44D-8B52566438C8}" srcId="{D613C9B1-0B42-D341-ACA5-C450AA3026B7}" destId="{69CCA416-E5BA-FF44-BC93-823912CD4F3F}" srcOrd="2" destOrd="0" parTransId="{3EBA6B55-9F31-AE4D-B6B1-02B860568E85}" sibTransId="{6C5B68FF-0BBC-864C-83A5-5C47D7ABF5AA}"/>
    <dgm:cxn modelId="{541F48E6-BC94-1D4C-829E-13ADBC46AC6C}" srcId="{D613C9B1-0B42-D341-ACA5-C450AA3026B7}" destId="{79CAB8E3-4174-BE4D-8202-115CA24D7476}" srcOrd="1" destOrd="0" parTransId="{CBF35821-16A7-1B41-9EE7-A641CA7C8BF2}" sibTransId="{420E3AEC-3258-B641-9093-8A8E985DDE2B}"/>
    <dgm:cxn modelId="{26DD09FE-692B-044A-ADC7-383C47AE5C45}" type="presOf" srcId="{A4155432-6347-B242-8AEF-4C2BFCF6D07F}" destId="{319338D5-BDB1-C249-BFDF-C4D984F24C19}" srcOrd="0" destOrd="0" presId="urn:microsoft.com/office/officeart/2005/8/layout/process3"/>
    <dgm:cxn modelId="{B3D670F3-4CF9-C048-8127-3CB05FAC3F1A}" type="presParOf" srcId="{319338D5-BDB1-C249-BFDF-C4D984F24C19}" destId="{EAEC592C-DB9F-EB47-8C59-D45CD67F156A}" srcOrd="0" destOrd="0" presId="urn:microsoft.com/office/officeart/2005/8/layout/process3"/>
    <dgm:cxn modelId="{6932BB4A-0C49-E14A-A0C1-59EB53CA0DAA}" type="presParOf" srcId="{EAEC592C-DB9F-EB47-8C59-D45CD67F156A}" destId="{B118316E-D96E-0446-A976-CCB67BC2D163}" srcOrd="0" destOrd="0" presId="urn:microsoft.com/office/officeart/2005/8/layout/process3"/>
    <dgm:cxn modelId="{AFE54AEE-A07E-6045-8DD9-2F8AF60B49C6}" type="presParOf" srcId="{EAEC592C-DB9F-EB47-8C59-D45CD67F156A}" destId="{BDA0C066-438C-8A41-9A47-CF9C4E11A9E5}" srcOrd="1" destOrd="0" presId="urn:microsoft.com/office/officeart/2005/8/layout/process3"/>
    <dgm:cxn modelId="{A20FB4D0-B273-964E-A09C-5E670EBBEA74}" type="presParOf" srcId="{EAEC592C-DB9F-EB47-8C59-D45CD67F156A}" destId="{019973A0-97E4-5640-9FAB-5A6EAFAA6A3A}" srcOrd="2" destOrd="0" presId="urn:microsoft.com/office/officeart/2005/8/layout/process3"/>
    <dgm:cxn modelId="{46DD8588-DE64-0345-9E42-FADC6ED111B9}" type="presParOf" srcId="{319338D5-BDB1-C249-BFDF-C4D984F24C19}" destId="{B53EFCA2-64D1-E049-8FAA-16B6AA3B0AB4}" srcOrd="1" destOrd="0" presId="urn:microsoft.com/office/officeart/2005/8/layout/process3"/>
    <dgm:cxn modelId="{71B1182E-951E-3F47-AA72-EDC17B779DF4}" type="presParOf" srcId="{B53EFCA2-64D1-E049-8FAA-16B6AA3B0AB4}" destId="{ADA2090D-51F7-F14E-A659-9170FC9E6F37}" srcOrd="0" destOrd="0" presId="urn:microsoft.com/office/officeart/2005/8/layout/process3"/>
    <dgm:cxn modelId="{4E1FA8DD-5D2A-5041-8BD0-1689B219ED6D}" type="presParOf" srcId="{319338D5-BDB1-C249-BFDF-C4D984F24C19}" destId="{600E86A5-3585-2A43-83E2-93ECE7C0ECCB}" srcOrd="2" destOrd="0" presId="urn:microsoft.com/office/officeart/2005/8/layout/process3"/>
    <dgm:cxn modelId="{2B95A0E5-CA5D-284C-AC00-67E412A7DB8B}" type="presParOf" srcId="{600E86A5-3585-2A43-83E2-93ECE7C0ECCB}" destId="{E76852BE-6A14-2A4A-B92A-53FBB0CB3484}" srcOrd="0" destOrd="0" presId="urn:microsoft.com/office/officeart/2005/8/layout/process3"/>
    <dgm:cxn modelId="{E683EA32-BA76-0F48-AEEF-315B723A81D6}" type="presParOf" srcId="{600E86A5-3585-2A43-83E2-93ECE7C0ECCB}" destId="{2440F111-17C7-1C44-9828-E1E31E147973}" srcOrd="1" destOrd="0" presId="urn:microsoft.com/office/officeart/2005/8/layout/process3"/>
    <dgm:cxn modelId="{F8D4A5C4-10DC-734F-AD6B-ADA067F356EE}" type="presParOf" srcId="{600E86A5-3585-2A43-83E2-93ECE7C0ECCB}" destId="{0EC8B180-4C55-D347-A869-377D96F02AE2}"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155432-6347-B242-8AEF-4C2BFCF6D07F}"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D613C9B1-0B42-D341-ACA5-C450AA3026B7}">
      <dgm:prSet phldrT="[Text]" custT="1"/>
      <dgm:spPr/>
      <dgm:t>
        <a:bodyPr/>
        <a:lstStyle/>
        <a:p>
          <a:r>
            <a:rPr lang="en-US" sz="1400" dirty="0"/>
            <a:t>Related</a:t>
          </a:r>
        </a:p>
        <a:p>
          <a:r>
            <a:rPr lang="en-US" sz="1400" dirty="0"/>
            <a:t>Features</a:t>
          </a:r>
        </a:p>
      </dgm:t>
    </dgm:pt>
    <dgm:pt modelId="{C1B824D3-4F24-CE45-9D68-D2A53752D6A5}" type="parTrans" cxnId="{ADAEDED1-3929-E44B-BB08-AB3C827BA3BE}">
      <dgm:prSet/>
      <dgm:spPr/>
      <dgm:t>
        <a:bodyPr/>
        <a:lstStyle/>
        <a:p>
          <a:endParaRPr lang="en-US" sz="1000"/>
        </a:p>
      </dgm:t>
    </dgm:pt>
    <dgm:pt modelId="{751FA7A2-30BC-F34D-B54D-BD2FE0A2515C}" type="sibTrans" cxnId="{ADAEDED1-3929-E44B-BB08-AB3C827BA3BE}">
      <dgm:prSet custT="1"/>
      <dgm:spPr/>
      <dgm:t>
        <a:bodyPr/>
        <a:lstStyle/>
        <a:p>
          <a:endParaRPr lang="en-US" sz="1050"/>
        </a:p>
      </dgm:t>
    </dgm:pt>
    <dgm:pt modelId="{566094A9-AEB2-5F40-859A-28585729D3CD}">
      <dgm:prSet phldrT="[Text]" custT="1"/>
      <dgm:spPr/>
      <dgm:t>
        <a:bodyPr/>
        <a:lstStyle/>
        <a:p>
          <a:r>
            <a:rPr lang="en-US" sz="1100" dirty="0"/>
            <a:t> Python</a:t>
          </a:r>
        </a:p>
      </dgm:t>
    </dgm:pt>
    <dgm:pt modelId="{70531129-2045-0C42-B496-960F629BBBC7}" type="parTrans" cxnId="{375D5639-BD55-D740-9708-35AC9CDEF046}">
      <dgm:prSet/>
      <dgm:spPr/>
      <dgm:t>
        <a:bodyPr/>
        <a:lstStyle/>
        <a:p>
          <a:endParaRPr lang="en-US" sz="1000"/>
        </a:p>
      </dgm:t>
    </dgm:pt>
    <dgm:pt modelId="{B7B653D4-1F0E-EE43-8712-2B0C0E8DDC84}" type="sibTrans" cxnId="{375D5639-BD55-D740-9708-35AC9CDEF046}">
      <dgm:prSet/>
      <dgm:spPr/>
      <dgm:t>
        <a:bodyPr/>
        <a:lstStyle/>
        <a:p>
          <a:endParaRPr lang="en-US" sz="1000"/>
        </a:p>
      </dgm:t>
    </dgm:pt>
    <dgm:pt modelId="{DB4CA769-265E-114D-B4D3-1832E89B68C2}">
      <dgm:prSet phldrT="[Text]" custT="1"/>
      <dgm:spPr/>
      <dgm:t>
        <a:bodyPr/>
        <a:lstStyle/>
        <a:p>
          <a:r>
            <a:rPr lang="en-US" sz="1400" dirty="0"/>
            <a:t>Core</a:t>
          </a:r>
        </a:p>
        <a:p>
          <a:r>
            <a:rPr lang="en-US" sz="1400" dirty="0"/>
            <a:t>Features</a:t>
          </a:r>
        </a:p>
        <a:p>
          <a:endParaRPr lang="en-US" sz="1400" dirty="0"/>
        </a:p>
      </dgm:t>
    </dgm:pt>
    <dgm:pt modelId="{C8875C4F-3541-9042-9E1D-31BEC8E116B7}" type="parTrans" cxnId="{71F13C20-1192-9241-92A4-E18E49E47AEB}">
      <dgm:prSet/>
      <dgm:spPr/>
      <dgm:t>
        <a:bodyPr/>
        <a:lstStyle/>
        <a:p>
          <a:endParaRPr lang="en-US" sz="1000"/>
        </a:p>
      </dgm:t>
    </dgm:pt>
    <dgm:pt modelId="{ECDDD57A-E15E-1B49-89FB-89B14938A7A7}" type="sibTrans" cxnId="{71F13C20-1192-9241-92A4-E18E49E47AEB}">
      <dgm:prSet/>
      <dgm:spPr/>
      <dgm:t>
        <a:bodyPr/>
        <a:lstStyle/>
        <a:p>
          <a:endParaRPr lang="en-US" sz="1000"/>
        </a:p>
      </dgm:t>
    </dgm:pt>
    <dgm:pt modelId="{79CAB8E3-4174-BE4D-8202-115CA24D7476}">
      <dgm:prSet phldrT="[Text]" custT="1"/>
      <dgm:spPr/>
      <dgm:t>
        <a:bodyPr/>
        <a:lstStyle/>
        <a:p>
          <a:r>
            <a:rPr lang="en-US" sz="1100" dirty="0"/>
            <a:t> PyCharm</a:t>
          </a:r>
        </a:p>
      </dgm:t>
    </dgm:pt>
    <dgm:pt modelId="{CBF35821-16A7-1B41-9EE7-A641CA7C8BF2}" type="parTrans" cxnId="{541F48E6-BC94-1D4C-829E-13ADBC46AC6C}">
      <dgm:prSet/>
      <dgm:spPr/>
      <dgm:t>
        <a:bodyPr/>
        <a:lstStyle/>
        <a:p>
          <a:endParaRPr lang="en-US"/>
        </a:p>
      </dgm:t>
    </dgm:pt>
    <dgm:pt modelId="{420E3AEC-3258-B641-9093-8A8E985DDE2B}" type="sibTrans" cxnId="{541F48E6-BC94-1D4C-829E-13ADBC46AC6C}">
      <dgm:prSet/>
      <dgm:spPr/>
      <dgm:t>
        <a:bodyPr/>
        <a:lstStyle/>
        <a:p>
          <a:endParaRPr lang="en-US"/>
        </a:p>
      </dgm:t>
    </dgm:pt>
    <dgm:pt modelId="{69CCA416-E5BA-FF44-BC93-823912CD4F3F}">
      <dgm:prSet phldrT="[Text]" custT="1"/>
      <dgm:spPr/>
      <dgm:t>
        <a:bodyPr/>
        <a:lstStyle/>
        <a:p>
          <a:r>
            <a:rPr lang="en-US" sz="1100" dirty="0"/>
            <a:t> </a:t>
          </a:r>
          <a:r>
            <a:rPr lang="en-US" sz="1100" dirty="0" err="1"/>
            <a:t>Jupyter</a:t>
          </a:r>
          <a:r>
            <a:rPr lang="en-US" sz="1100" dirty="0"/>
            <a:t> Notebook</a:t>
          </a:r>
        </a:p>
      </dgm:t>
    </dgm:pt>
    <dgm:pt modelId="{3EBA6B55-9F31-AE4D-B6B1-02B860568E85}" type="parTrans" cxnId="{B816C2DB-1600-C349-A44D-8B52566438C8}">
      <dgm:prSet/>
      <dgm:spPr/>
      <dgm:t>
        <a:bodyPr/>
        <a:lstStyle/>
        <a:p>
          <a:endParaRPr lang="en-US"/>
        </a:p>
      </dgm:t>
    </dgm:pt>
    <dgm:pt modelId="{6C5B68FF-0BBC-864C-83A5-5C47D7ABF5AA}" type="sibTrans" cxnId="{B816C2DB-1600-C349-A44D-8B52566438C8}">
      <dgm:prSet/>
      <dgm:spPr/>
      <dgm:t>
        <a:bodyPr/>
        <a:lstStyle/>
        <a:p>
          <a:endParaRPr lang="en-US"/>
        </a:p>
      </dgm:t>
    </dgm:pt>
    <dgm:pt modelId="{EF8A136C-2223-CC4C-8243-3FA2706943A3}">
      <dgm:prSet phldrT="[Text]" custT="1"/>
      <dgm:spPr/>
      <dgm:t>
        <a:bodyPr/>
        <a:lstStyle/>
        <a:p>
          <a:r>
            <a:rPr lang="en-US" sz="1100" dirty="0"/>
            <a:t> Django</a:t>
          </a:r>
        </a:p>
      </dgm:t>
    </dgm:pt>
    <dgm:pt modelId="{C992CFB4-BFCB-1C47-BCA0-AD8400517746}" type="parTrans" cxnId="{A3FAFD3B-7961-204B-948F-48F41F374952}">
      <dgm:prSet/>
      <dgm:spPr/>
      <dgm:t>
        <a:bodyPr/>
        <a:lstStyle/>
        <a:p>
          <a:endParaRPr lang="en-US"/>
        </a:p>
      </dgm:t>
    </dgm:pt>
    <dgm:pt modelId="{881CA1CB-5621-3A4A-9603-BD267C86D334}" type="sibTrans" cxnId="{A3FAFD3B-7961-204B-948F-48F41F374952}">
      <dgm:prSet/>
      <dgm:spPr/>
      <dgm:t>
        <a:bodyPr/>
        <a:lstStyle/>
        <a:p>
          <a:endParaRPr lang="en-US"/>
        </a:p>
      </dgm:t>
    </dgm:pt>
    <dgm:pt modelId="{77F0FE41-1618-204A-969F-D3437B812C1C}">
      <dgm:prSet phldrT="[Text]" custT="1"/>
      <dgm:spPr/>
      <dgm:t>
        <a:bodyPr/>
        <a:lstStyle/>
        <a:p>
          <a:r>
            <a:rPr lang="en-US" sz="1100" dirty="0"/>
            <a:t> Python IDE</a:t>
          </a:r>
        </a:p>
      </dgm:t>
    </dgm:pt>
    <dgm:pt modelId="{A0191A5B-D59F-2849-96AE-9600067FE5CD}" type="parTrans" cxnId="{5427A285-9295-544B-AED3-E92D929D3ED5}">
      <dgm:prSet/>
      <dgm:spPr/>
      <dgm:t>
        <a:bodyPr/>
        <a:lstStyle/>
        <a:p>
          <a:endParaRPr lang="en-US"/>
        </a:p>
      </dgm:t>
    </dgm:pt>
    <dgm:pt modelId="{B2EE82F5-656C-0C48-8FCD-C6BD5EF9844A}" type="sibTrans" cxnId="{5427A285-9295-544B-AED3-E92D929D3ED5}">
      <dgm:prSet/>
      <dgm:spPr/>
      <dgm:t>
        <a:bodyPr/>
        <a:lstStyle/>
        <a:p>
          <a:endParaRPr lang="en-US"/>
        </a:p>
      </dgm:t>
    </dgm:pt>
    <dgm:pt modelId="{F52B3A86-66AB-7B4B-95D0-3693BC7C03EB}">
      <dgm:prSet phldrT="[Text]" custT="1"/>
      <dgm:spPr/>
      <dgm:t>
        <a:bodyPr/>
        <a:lstStyle/>
        <a:p>
          <a:r>
            <a:rPr lang="en-US" sz="1100" dirty="0"/>
            <a:t> </a:t>
          </a:r>
          <a:r>
            <a:rPr lang="en-US" sz="900" dirty="0"/>
            <a:t>… (all related words)</a:t>
          </a:r>
          <a:endParaRPr lang="en-US" sz="1100" dirty="0"/>
        </a:p>
      </dgm:t>
    </dgm:pt>
    <dgm:pt modelId="{790FAB18-5B15-1F41-B989-DB263F36C1CE}" type="parTrans" cxnId="{05CFDA74-C679-654B-BCFA-8DB67BAD681A}">
      <dgm:prSet/>
      <dgm:spPr/>
      <dgm:t>
        <a:bodyPr/>
        <a:lstStyle/>
        <a:p>
          <a:endParaRPr lang="en-US"/>
        </a:p>
      </dgm:t>
    </dgm:pt>
    <dgm:pt modelId="{8DA82102-29DC-D641-8CBD-662F4A5385EA}" type="sibTrans" cxnId="{05CFDA74-C679-654B-BCFA-8DB67BAD681A}">
      <dgm:prSet/>
      <dgm:spPr/>
      <dgm:t>
        <a:bodyPr/>
        <a:lstStyle/>
        <a:p>
          <a:endParaRPr lang="en-US"/>
        </a:p>
      </dgm:t>
    </dgm:pt>
    <dgm:pt modelId="{173B244F-9BAA-3D46-B2DC-90263A6F21C6}">
      <dgm:prSet phldrT="[Text]" custT="1"/>
      <dgm:spPr/>
      <dgm:t>
        <a:bodyPr/>
        <a:lstStyle/>
        <a:p>
          <a:r>
            <a:rPr lang="en-US" sz="1100" dirty="0"/>
            <a:t> Python</a:t>
          </a:r>
        </a:p>
      </dgm:t>
    </dgm:pt>
    <dgm:pt modelId="{57C79FEB-B52C-7441-A293-E8D8619AC900}" type="sibTrans" cxnId="{C3C69FCA-8219-BA46-8B66-20637C1586C2}">
      <dgm:prSet/>
      <dgm:spPr/>
      <dgm:t>
        <a:bodyPr/>
        <a:lstStyle/>
        <a:p>
          <a:endParaRPr lang="en-US" sz="1000"/>
        </a:p>
      </dgm:t>
    </dgm:pt>
    <dgm:pt modelId="{58028FFA-04A1-D143-9227-6E803907FCB8}" type="parTrans" cxnId="{C3C69FCA-8219-BA46-8B66-20637C1586C2}">
      <dgm:prSet/>
      <dgm:spPr/>
      <dgm:t>
        <a:bodyPr/>
        <a:lstStyle/>
        <a:p>
          <a:endParaRPr lang="en-US" sz="1000"/>
        </a:p>
      </dgm:t>
    </dgm:pt>
    <dgm:pt modelId="{F387E4F1-E749-634D-A6E1-985115832EDA}">
      <dgm:prSet phldrT="[Text]" custT="1"/>
      <dgm:spPr/>
      <dgm:t>
        <a:bodyPr/>
        <a:lstStyle/>
        <a:p>
          <a:endParaRPr lang="en-US" sz="1100" dirty="0"/>
        </a:p>
      </dgm:t>
    </dgm:pt>
    <dgm:pt modelId="{9B467216-1F6C-F14E-B247-41A8142924D0}" type="sibTrans" cxnId="{A83B4C71-8E50-BD43-B131-021A96D18283}">
      <dgm:prSet/>
      <dgm:spPr/>
      <dgm:t>
        <a:bodyPr/>
        <a:lstStyle/>
        <a:p>
          <a:endParaRPr lang="en-US"/>
        </a:p>
      </dgm:t>
    </dgm:pt>
    <dgm:pt modelId="{AF3B8B9A-F615-754B-841E-82AE71B13F46}" type="parTrans" cxnId="{A83B4C71-8E50-BD43-B131-021A96D18283}">
      <dgm:prSet/>
      <dgm:spPr/>
      <dgm:t>
        <a:bodyPr/>
        <a:lstStyle/>
        <a:p>
          <a:endParaRPr lang="en-US"/>
        </a:p>
      </dgm:t>
    </dgm:pt>
    <dgm:pt modelId="{319338D5-BDB1-C249-BFDF-C4D984F24C19}" type="pres">
      <dgm:prSet presAssocID="{A4155432-6347-B242-8AEF-4C2BFCF6D07F}" presName="linearFlow" presStyleCnt="0">
        <dgm:presLayoutVars>
          <dgm:dir/>
          <dgm:animLvl val="lvl"/>
          <dgm:resizeHandles val="exact"/>
        </dgm:presLayoutVars>
      </dgm:prSet>
      <dgm:spPr/>
    </dgm:pt>
    <dgm:pt modelId="{EAEC592C-DB9F-EB47-8C59-D45CD67F156A}" type="pres">
      <dgm:prSet presAssocID="{D613C9B1-0B42-D341-ACA5-C450AA3026B7}" presName="composite" presStyleCnt="0"/>
      <dgm:spPr/>
    </dgm:pt>
    <dgm:pt modelId="{B118316E-D96E-0446-A976-CCB67BC2D163}" type="pres">
      <dgm:prSet presAssocID="{D613C9B1-0B42-D341-ACA5-C450AA3026B7}" presName="parTx" presStyleLbl="node1" presStyleIdx="0" presStyleCnt="2">
        <dgm:presLayoutVars>
          <dgm:chMax val="0"/>
          <dgm:chPref val="0"/>
          <dgm:bulletEnabled val="1"/>
        </dgm:presLayoutVars>
      </dgm:prSet>
      <dgm:spPr/>
    </dgm:pt>
    <dgm:pt modelId="{BDA0C066-438C-8A41-9A47-CF9C4E11A9E5}" type="pres">
      <dgm:prSet presAssocID="{D613C9B1-0B42-D341-ACA5-C450AA3026B7}" presName="parSh" presStyleLbl="node1" presStyleIdx="0" presStyleCnt="2"/>
      <dgm:spPr/>
    </dgm:pt>
    <dgm:pt modelId="{019973A0-97E4-5640-9FAB-5A6EAFAA6A3A}" type="pres">
      <dgm:prSet presAssocID="{D613C9B1-0B42-D341-ACA5-C450AA3026B7}" presName="desTx" presStyleLbl="fgAcc1" presStyleIdx="0" presStyleCnt="2">
        <dgm:presLayoutVars>
          <dgm:bulletEnabled val="1"/>
        </dgm:presLayoutVars>
      </dgm:prSet>
      <dgm:spPr/>
    </dgm:pt>
    <dgm:pt modelId="{B53EFCA2-64D1-E049-8FAA-16B6AA3B0AB4}" type="pres">
      <dgm:prSet presAssocID="{751FA7A2-30BC-F34D-B54D-BD2FE0A2515C}" presName="sibTrans" presStyleLbl="sibTrans2D1" presStyleIdx="0" presStyleCnt="1"/>
      <dgm:spPr/>
    </dgm:pt>
    <dgm:pt modelId="{ADA2090D-51F7-F14E-A659-9170FC9E6F37}" type="pres">
      <dgm:prSet presAssocID="{751FA7A2-30BC-F34D-B54D-BD2FE0A2515C}" presName="connTx" presStyleLbl="sibTrans2D1" presStyleIdx="0" presStyleCnt="1"/>
      <dgm:spPr/>
    </dgm:pt>
    <dgm:pt modelId="{600E86A5-3585-2A43-83E2-93ECE7C0ECCB}" type="pres">
      <dgm:prSet presAssocID="{DB4CA769-265E-114D-B4D3-1832E89B68C2}" presName="composite" presStyleCnt="0"/>
      <dgm:spPr/>
    </dgm:pt>
    <dgm:pt modelId="{E76852BE-6A14-2A4A-B92A-53FBB0CB3484}" type="pres">
      <dgm:prSet presAssocID="{DB4CA769-265E-114D-B4D3-1832E89B68C2}" presName="parTx" presStyleLbl="node1" presStyleIdx="0" presStyleCnt="2">
        <dgm:presLayoutVars>
          <dgm:chMax val="0"/>
          <dgm:chPref val="0"/>
          <dgm:bulletEnabled val="1"/>
        </dgm:presLayoutVars>
      </dgm:prSet>
      <dgm:spPr/>
    </dgm:pt>
    <dgm:pt modelId="{2440F111-17C7-1C44-9828-E1E31E147973}" type="pres">
      <dgm:prSet presAssocID="{DB4CA769-265E-114D-B4D3-1832E89B68C2}" presName="parSh" presStyleLbl="node1" presStyleIdx="1" presStyleCnt="2"/>
      <dgm:spPr/>
    </dgm:pt>
    <dgm:pt modelId="{0EC8B180-4C55-D347-A869-377D96F02AE2}" type="pres">
      <dgm:prSet presAssocID="{DB4CA769-265E-114D-B4D3-1832E89B68C2}" presName="desTx" presStyleLbl="fgAcc1" presStyleIdx="1" presStyleCnt="2">
        <dgm:presLayoutVars>
          <dgm:bulletEnabled val="1"/>
        </dgm:presLayoutVars>
      </dgm:prSet>
      <dgm:spPr/>
    </dgm:pt>
  </dgm:ptLst>
  <dgm:cxnLst>
    <dgm:cxn modelId="{0200FA09-4574-1344-A3A1-F1D0F180A94F}" type="presOf" srcId="{79CAB8E3-4174-BE4D-8202-115CA24D7476}" destId="{019973A0-97E4-5640-9FAB-5A6EAFAA6A3A}" srcOrd="0" destOrd="1" presId="urn:microsoft.com/office/officeart/2005/8/layout/process3"/>
    <dgm:cxn modelId="{71F13C20-1192-9241-92A4-E18E49E47AEB}" srcId="{A4155432-6347-B242-8AEF-4C2BFCF6D07F}" destId="{DB4CA769-265E-114D-B4D3-1832E89B68C2}" srcOrd="1" destOrd="0" parTransId="{C8875C4F-3541-9042-9E1D-31BEC8E116B7}" sibTransId="{ECDDD57A-E15E-1B49-89FB-89B14938A7A7}"/>
    <dgm:cxn modelId="{EB9B1A28-5D9F-7241-AA48-B5C1A69D9F04}" type="presOf" srcId="{751FA7A2-30BC-F34D-B54D-BD2FE0A2515C}" destId="{B53EFCA2-64D1-E049-8FAA-16B6AA3B0AB4}" srcOrd="0" destOrd="0" presId="urn:microsoft.com/office/officeart/2005/8/layout/process3"/>
    <dgm:cxn modelId="{092AB52E-D796-2A47-A5D5-E3D39C76F979}" type="presOf" srcId="{DB4CA769-265E-114D-B4D3-1832E89B68C2}" destId="{2440F111-17C7-1C44-9828-E1E31E147973}" srcOrd="1" destOrd="0" presId="urn:microsoft.com/office/officeart/2005/8/layout/process3"/>
    <dgm:cxn modelId="{43C2ED35-84DB-0B4A-B127-83D942C82F77}" type="presOf" srcId="{173B244F-9BAA-3D46-B2DC-90263A6F21C6}" destId="{0EC8B180-4C55-D347-A869-377D96F02AE2}" srcOrd="0" destOrd="0" presId="urn:microsoft.com/office/officeart/2005/8/layout/process3"/>
    <dgm:cxn modelId="{375D5639-BD55-D740-9708-35AC9CDEF046}" srcId="{D613C9B1-0B42-D341-ACA5-C450AA3026B7}" destId="{566094A9-AEB2-5F40-859A-28585729D3CD}" srcOrd="0" destOrd="0" parTransId="{70531129-2045-0C42-B496-960F629BBBC7}" sibTransId="{B7B653D4-1F0E-EE43-8712-2B0C0E8DDC84}"/>
    <dgm:cxn modelId="{A3FAFD3B-7961-204B-948F-48F41F374952}" srcId="{D613C9B1-0B42-D341-ACA5-C450AA3026B7}" destId="{EF8A136C-2223-CC4C-8243-3FA2706943A3}" srcOrd="3" destOrd="0" parTransId="{C992CFB4-BFCB-1C47-BCA0-AD8400517746}" sibTransId="{881CA1CB-5621-3A4A-9603-BD267C86D334}"/>
    <dgm:cxn modelId="{8C62E757-05C7-684D-A084-F815E90D1A7E}" type="presOf" srcId="{69CCA416-E5BA-FF44-BC93-823912CD4F3F}" destId="{019973A0-97E4-5640-9FAB-5A6EAFAA6A3A}" srcOrd="0" destOrd="2" presId="urn:microsoft.com/office/officeart/2005/8/layout/process3"/>
    <dgm:cxn modelId="{A83B4C71-8E50-BD43-B131-021A96D18283}" srcId="{DB4CA769-265E-114D-B4D3-1832E89B68C2}" destId="{F387E4F1-E749-634D-A6E1-985115832EDA}" srcOrd="1" destOrd="0" parTransId="{AF3B8B9A-F615-754B-841E-82AE71B13F46}" sibTransId="{9B467216-1F6C-F14E-B247-41A8142924D0}"/>
    <dgm:cxn modelId="{05CFDA74-C679-654B-BCFA-8DB67BAD681A}" srcId="{D613C9B1-0B42-D341-ACA5-C450AA3026B7}" destId="{F52B3A86-66AB-7B4B-95D0-3693BC7C03EB}" srcOrd="5" destOrd="0" parTransId="{790FAB18-5B15-1F41-B989-DB263F36C1CE}" sibTransId="{8DA82102-29DC-D641-8CBD-662F4A5385EA}"/>
    <dgm:cxn modelId="{71717985-003A-5241-B368-B76817BA9DCC}" type="presOf" srcId="{F52B3A86-66AB-7B4B-95D0-3693BC7C03EB}" destId="{019973A0-97E4-5640-9FAB-5A6EAFAA6A3A}" srcOrd="0" destOrd="5" presId="urn:microsoft.com/office/officeart/2005/8/layout/process3"/>
    <dgm:cxn modelId="{5427A285-9295-544B-AED3-E92D929D3ED5}" srcId="{D613C9B1-0B42-D341-ACA5-C450AA3026B7}" destId="{77F0FE41-1618-204A-969F-D3437B812C1C}" srcOrd="4" destOrd="0" parTransId="{A0191A5B-D59F-2849-96AE-9600067FE5CD}" sibTransId="{B2EE82F5-656C-0C48-8FCD-C6BD5EF9844A}"/>
    <dgm:cxn modelId="{7102788B-3CE4-B94A-B8F1-CF7642E6334F}" type="presOf" srcId="{F387E4F1-E749-634D-A6E1-985115832EDA}" destId="{0EC8B180-4C55-D347-A869-377D96F02AE2}" srcOrd="0" destOrd="1" presId="urn:microsoft.com/office/officeart/2005/8/layout/process3"/>
    <dgm:cxn modelId="{240CB293-4BF2-8F48-9567-F9A2BF303435}" type="presOf" srcId="{566094A9-AEB2-5F40-859A-28585729D3CD}" destId="{019973A0-97E4-5640-9FAB-5A6EAFAA6A3A}" srcOrd="0" destOrd="0" presId="urn:microsoft.com/office/officeart/2005/8/layout/process3"/>
    <dgm:cxn modelId="{621B0196-6DF6-FD42-AD4B-D27C239F908A}" type="presOf" srcId="{751FA7A2-30BC-F34D-B54D-BD2FE0A2515C}" destId="{ADA2090D-51F7-F14E-A659-9170FC9E6F37}" srcOrd="1" destOrd="0" presId="urn:microsoft.com/office/officeart/2005/8/layout/process3"/>
    <dgm:cxn modelId="{C43DE397-9453-5744-BD43-93E0A6E1CAA0}" type="presOf" srcId="{77F0FE41-1618-204A-969F-D3437B812C1C}" destId="{019973A0-97E4-5640-9FAB-5A6EAFAA6A3A}" srcOrd="0" destOrd="4" presId="urn:microsoft.com/office/officeart/2005/8/layout/process3"/>
    <dgm:cxn modelId="{3B852DA4-7C0C-BA4F-8543-C89A67595749}" type="presOf" srcId="{D613C9B1-0B42-D341-ACA5-C450AA3026B7}" destId="{BDA0C066-438C-8A41-9A47-CF9C4E11A9E5}" srcOrd="1" destOrd="0" presId="urn:microsoft.com/office/officeart/2005/8/layout/process3"/>
    <dgm:cxn modelId="{FCACC0AB-3933-2E43-87BA-42F6318990D2}" type="presOf" srcId="{D613C9B1-0B42-D341-ACA5-C450AA3026B7}" destId="{B118316E-D96E-0446-A976-CCB67BC2D163}" srcOrd="0" destOrd="0" presId="urn:microsoft.com/office/officeart/2005/8/layout/process3"/>
    <dgm:cxn modelId="{C96FA8B3-0CE5-8B41-8ED0-39A3AD889E4B}" type="presOf" srcId="{EF8A136C-2223-CC4C-8243-3FA2706943A3}" destId="{019973A0-97E4-5640-9FAB-5A6EAFAA6A3A}" srcOrd="0" destOrd="3" presId="urn:microsoft.com/office/officeart/2005/8/layout/process3"/>
    <dgm:cxn modelId="{59473AB7-8F9F-1544-B46D-4BB45BF6B768}" type="presOf" srcId="{DB4CA769-265E-114D-B4D3-1832E89B68C2}" destId="{E76852BE-6A14-2A4A-B92A-53FBB0CB3484}" srcOrd="0" destOrd="0" presId="urn:microsoft.com/office/officeart/2005/8/layout/process3"/>
    <dgm:cxn modelId="{C3C69FCA-8219-BA46-8B66-20637C1586C2}" srcId="{DB4CA769-265E-114D-B4D3-1832E89B68C2}" destId="{173B244F-9BAA-3D46-B2DC-90263A6F21C6}" srcOrd="0" destOrd="0" parTransId="{58028FFA-04A1-D143-9227-6E803907FCB8}" sibTransId="{57C79FEB-B52C-7441-A293-E8D8619AC900}"/>
    <dgm:cxn modelId="{ADAEDED1-3929-E44B-BB08-AB3C827BA3BE}" srcId="{A4155432-6347-B242-8AEF-4C2BFCF6D07F}" destId="{D613C9B1-0B42-D341-ACA5-C450AA3026B7}" srcOrd="0" destOrd="0" parTransId="{C1B824D3-4F24-CE45-9D68-D2A53752D6A5}" sibTransId="{751FA7A2-30BC-F34D-B54D-BD2FE0A2515C}"/>
    <dgm:cxn modelId="{B816C2DB-1600-C349-A44D-8B52566438C8}" srcId="{D613C9B1-0B42-D341-ACA5-C450AA3026B7}" destId="{69CCA416-E5BA-FF44-BC93-823912CD4F3F}" srcOrd="2" destOrd="0" parTransId="{3EBA6B55-9F31-AE4D-B6B1-02B860568E85}" sibTransId="{6C5B68FF-0BBC-864C-83A5-5C47D7ABF5AA}"/>
    <dgm:cxn modelId="{541F48E6-BC94-1D4C-829E-13ADBC46AC6C}" srcId="{D613C9B1-0B42-D341-ACA5-C450AA3026B7}" destId="{79CAB8E3-4174-BE4D-8202-115CA24D7476}" srcOrd="1" destOrd="0" parTransId="{CBF35821-16A7-1B41-9EE7-A641CA7C8BF2}" sibTransId="{420E3AEC-3258-B641-9093-8A8E985DDE2B}"/>
    <dgm:cxn modelId="{26DD09FE-692B-044A-ADC7-383C47AE5C45}" type="presOf" srcId="{A4155432-6347-B242-8AEF-4C2BFCF6D07F}" destId="{319338D5-BDB1-C249-BFDF-C4D984F24C19}" srcOrd="0" destOrd="0" presId="urn:microsoft.com/office/officeart/2005/8/layout/process3"/>
    <dgm:cxn modelId="{B3D670F3-4CF9-C048-8127-3CB05FAC3F1A}" type="presParOf" srcId="{319338D5-BDB1-C249-BFDF-C4D984F24C19}" destId="{EAEC592C-DB9F-EB47-8C59-D45CD67F156A}" srcOrd="0" destOrd="0" presId="urn:microsoft.com/office/officeart/2005/8/layout/process3"/>
    <dgm:cxn modelId="{6932BB4A-0C49-E14A-A0C1-59EB53CA0DAA}" type="presParOf" srcId="{EAEC592C-DB9F-EB47-8C59-D45CD67F156A}" destId="{B118316E-D96E-0446-A976-CCB67BC2D163}" srcOrd="0" destOrd="0" presId="urn:microsoft.com/office/officeart/2005/8/layout/process3"/>
    <dgm:cxn modelId="{AFE54AEE-A07E-6045-8DD9-2F8AF60B49C6}" type="presParOf" srcId="{EAEC592C-DB9F-EB47-8C59-D45CD67F156A}" destId="{BDA0C066-438C-8A41-9A47-CF9C4E11A9E5}" srcOrd="1" destOrd="0" presId="urn:microsoft.com/office/officeart/2005/8/layout/process3"/>
    <dgm:cxn modelId="{A20FB4D0-B273-964E-A09C-5E670EBBEA74}" type="presParOf" srcId="{EAEC592C-DB9F-EB47-8C59-D45CD67F156A}" destId="{019973A0-97E4-5640-9FAB-5A6EAFAA6A3A}" srcOrd="2" destOrd="0" presId="urn:microsoft.com/office/officeart/2005/8/layout/process3"/>
    <dgm:cxn modelId="{46DD8588-DE64-0345-9E42-FADC6ED111B9}" type="presParOf" srcId="{319338D5-BDB1-C249-BFDF-C4D984F24C19}" destId="{B53EFCA2-64D1-E049-8FAA-16B6AA3B0AB4}" srcOrd="1" destOrd="0" presId="urn:microsoft.com/office/officeart/2005/8/layout/process3"/>
    <dgm:cxn modelId="{71B1182E-951E-3F47-AA72-EDC17B779DF4}" type="presParOf" srcId="{B53EFCA2-64D1-E049-8FAA-16B6AA3B0AB4}" destId="{ADA2090D-51F7-F14E-A659-9170FC9E6F37}" srcOrd="0" destOrd="0" presId="urn:microsoft.com/office/officeart/2005/8/layout/process3"/>
    <dgm:cxn modelId="{4E1FA8DD-5D2A-5041-8BD0-1689B219ED6D}" type="presParOf" srcId="{319338D5-BDB1-C249-BFDF-C4D984F24C19}" destId="{600E86A5-3585-2A43-83E2-93ECE7C0ECCB}" srcOrd="2" destOrd="0" presId="urn:microsoft.com/office/officeart/2005/8/layout/process3"/>
    <dgm:cxn modelId="{2B95A0E5-CA5D-284C-AC00-67E412A7DB8B}" type="presParOf" srcId="{600E86A5-3585-2A43-83E2-93ECE7C0ECCB}" destId="{E76852BE-6A14-2A4A-B92A-53FBB0CB3484}" srcOrd="0" destOrd="0" presId="urn:microsoft.com/office/officeart/2005/8/layout/process3"/>
    <dgm:cxn modelId="{E683EA32-BA76-0F48-AEEF-315B723A81D6}" type="presParOf" srcId="{600E86A5-3585-2A43-83E2-93ECE7C0ECCB}" destId="{2440F111-17C7-1C44-9828-E1E31E147973}" srcOrd="1" destOrd="0" presId="urn:microsoft.com/office/officeart/2005/8/layout/process3"/>
    <dgm:cxn modelId="{F8D4A5C4-10DC-734F-AD6B-ADA067F356EE}" type="presParOf" srcId="{600E86A5-3585-2A43-83E2-93ECE7C0ECCB}" destId="{0EC8B180-4C55-D347-A869-377D96F02AE2}"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14239-DA8D-F24F-B5AC-D6FE7B841910}">
      <dsp:nvSpPr>
        <dsp:cNvPr id="0" name=""/>
        <dsp:cNvSpPr/>
      </dsp:nvSpPr>
      <dsp:spPr>
        <a:xfrm>
          <a:off x="330040" y="921"/>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Original</a:t>
          </a:r>
        </a:p>
        <a:p>
          <a:pPr marL="0" lvl="0" indent="0" algn="ctr" defTabSz="622300">
            <a:lnSpc>
              <a:spcPct val="90000"/>
            </a:lnSpc>
            <a:spcBef>
              <a:spcPct val="0"/>
            </a:spcBef>
            <a:spcAft>
              <a:spcPct val="35000"/>
            </a:spcAft>
            <a:buNone/>
          </a:pPr>
          <a:r>
            <a:rPr lang="en-US" sz="1400" kern="1200" dirty="0"/>
            <a:t>JD/ Resume</a:t>
          </a:r>
        </a:p>
      </dsp:txBody>
      <dsp:txXfrm>
        <a:off x="357597" y="28478"/>
        <a:ext cx="1513009" cy="885759"/>
      </dsp:txXfrm>
    </dsp:sp>
    <dsp:sp modelId="{D20AE67B-E5C0-7840-A0A4-54EECB1DBF76}">
      <dsp:nvSpPr>
        <dsp:cNvPr id="0" name=""/>
        <dsp:cNvSpPr/>
      </dsp:nvSpPr>
      <dsp:spPr>
        <a:xfrm>
          <a:off x="2036158" y="276911"/>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036158" y="354690"/>
        <a:ext cx="232709" cy="233336"/>
      </dsp:txXfrm>
    </dsp:sp>
    <dsp:sp modelId="{1D8F9205-3DF0-164E-A9BC-9EECA0CD5D82}">
      <dsp:nvSpPr>
        <dsp:cNvPr id="0" name=""/>
        <dsp:cNvSpPr/>
      </dsp:nvSpPr>
      <dsp:spPr>
        <a:xfrm>
          <a:off x="2525412" y="921"/>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Parse Into a Cleaned Dictionary</a:t>
          </a:r>
        </a:p>
      </dsp:txBody>
      <dsp:txXfrm>
        <a:off x="2552969" y="28478"/>
        <a:ext cx="1513009" cy="885759"/>
      </dsp:txXfrm>
    </dsp:sp>
    <dsp:sp modelId="{E6C6F16A-CDF7-1C46-870F-A880052C182A}">
      <dsp:nvSpPr>
        <dsp:cNvPr id="0" name=""/>
        <dsp:cNvSpPr/>
      </dsp:nvSpPr>
      <dsp:spPr>
        <a:xfrm rot="5400000">
          <a:off x="3143253" y="1051564"/>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192807" y="1079790"/>
        <a:ext cx="233336" cy="232709"/>
      </dsp:txXfrm>
    </dsp:sp>
    <dsp:sp modelId="{D71622F7-78F7-1C4B-A2EF-CFA532AD4498}">
      <dsp:nvSpPr>
        <dsp:cNvPr id="0" name=""/>
        <dsp:cNvSpPr/>
      </dsp:nvSpPr>
      <dsp:spPr>
        <a:xfrm>
          <a:off x="2525412" y="1569045"/>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Vectorize Each JD/CV with a Pre-made Matrix</a:t>
          </a:r>
        </a:p>
      </dsp:txBody>
      <dsp:txXfrm>
        <a:off x="2552969" y="1596602"/>
        <a:ext cx="1513009" cy="885759"/>
      </dsp:txXfrm>
    </dsp:sp>
    <dsp:sp modelId="{BEECCC62-F1AA-8A4A-AF3B-68961BEB4973}">
      <dsp:nvSpPr>
        <dsp:cNvPr id="0" name=""/>
        <dsp:cNvSpPr/>
      </dsp:nvSpPr>
      <dsp:spPr>
        <a:xfrm rot="10800000">
          <a:off x="2054975" y="1845034"/>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154708" y="1922813"/>
        <a:ext cx="232709" cy="233336"/>
      </dsp:txXfrm>
    </dsp:sp>
    <dsp:sp modelId="{55967FA7-695C-A646-BA7A-83FA097011DE}">
      <dsp:nvSpPr>
        <dsp:cNvPr id="0" name=""/>
        <dsp:cNvSpPr/>
      </dsp:nvSpPr>
      <dsp:spPr>
        <a:xfrm>
          <a:off x="330040" y="1569045"/>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Store Vectorized Information into Database</a:t>
          </a:r>
        </a:p>
      </dsp:txBody>
      <dsp:txXfrm>
        <a:off x="357597" y="1596602"/>
        <a:ext cx="1513009" cy="885759"/>
      </dsp:txXfrm>
    </dsp:sp>
    <dsp:sp modelId="{C93C2FF4-D58A-9946-9333-DF439BA77117}">
      <dsp:nvSpPr>
        <dsp:cNvPr id="0" name=""/>
        <dsp:cNvSpPr/>
      </dsp:nvSpPr>
      <dsp:spPr>
        <a:xfrm rot="5400000">
          <a:off x="947880" y="2619687"/>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97434" y="2647913"/>
        <a:ext cx="233336" cy="232709"/>
      </dsp:txXfrm>
    </dsp:sp>
    <dsp:sp modelId="{10E6B76C-7BF2-E34E-BDBA-9F9DA4C93BD5}">
      <dsp:nvSpPr>
        <dsp:cNvPr id="0" name=""/>
        <dsp:cNvSpPr/>
      </dsp:nvSpPr>
      <dsp:spPr>
        <a:xfrm>
          <a:off x="330040" y="3137168"/>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Calculate Cosine Similarities of JD&amp;CV and Rank </a:t>
          </a:r>
        </a:p>
      </dsp:txBody>
      <dsp:txXfrm>
        <a:off x="357597" y="3164725"/>
        <a:ext cx="1513009" cy="885759"/>
      </dsp:txXfrm>
    </dsp:sp>
    <dsp:sp modelId="{30A6666D-90ED-C247-8CC0-BB4489006DF9}">
      <dsp:nvSpPr>
        <dsp:cNvPr id="0" name=""/>
        <dsp:cNvSpPr/>
      </dsp:nvSpPr>
      <dsp:spPr>
        <a:xfrm>
          <a:off x="2036158" y="3413157"/>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036158" y="3490936"/>
        <a:ext cx="232709" cy="233336"/>
      </dsp:txXfrm>
    </dsp:sp>
    <dsp:sp modelId="{2E5FF8F8-9618-904E-85A6-C32572DCA4AA}">
      <dsp:nvSpPr>
        <dsp:cNvPr id="0" name=""/>
        <dsp:cNvSpPr/>
      </dsp:nvSpPr>
      <dsp:spPr>
        <a:xfrm>
          <a:off x="2525412" y="3137168"/>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Get Top Candidates and Recommend</a:t>
          </a:r>
        </a:p>
      </dsp:txBody>
      <dsp:txXfrm>
        <a:off x="2552969" y="3164725"/>
        <a:ext cx="1513009" cy="885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0C066-438C-8A41-9A47-CF9C4E11A9E5}">
      <dsp:nvSpPr>
        <dsp:cNvPr id="0" name=""/>
        <dsp:cNvSpPr/>
      </dsp:nvSpPr>
      <dsp:spPr>
        <a:xfrm>
          <a:off x="1755" y="27029"/>
          <a:ext cx="1507248" cy="950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Original</a:t>
          </a:r>
        </a:p>
        <a:p>
          <a:pPr marL="0" lvl="0" indent="0" algn="l" defTabSz="622300">
            <a:lnSpc>
              <a:spcPct val="90000"/>
            </a:lnSpc>
            <a:spcBef>
              <a:spcPct val="0"/>
            </a:spcBef>
            <a:spcAft>
              <a:spcPct val="35000"/>
            </a:spcAft>
            <a:buNone/>
          </a:pPr>
          <a:r>
            <a:rPr lang="en-US" sz="1400" kern="1200" dirty="0"/>
            <a:t>Text</a:t>
          </a:r>
        </a:p>
      </dsp:txBody>
      <dsp:txXfrm>
        <a:off x="1755" y="27029"/>
        <a:ext cx="1507248" cy="602899"/>
      </dsp:txXfrm>
    </dsp:sp>
    <dsp:sp modelId="{019973A0-97E4-5640-9FAB-5A6EAFAA6A3A}">
      <dsp:nvSpPr>
        <dsp:cNvPr id="0" name=""/>
        <dsp:cNvSpPr/>
      </dsp:nvSpPr>
      <dsp:spPr>
        <a:xfrm>
          <a:off x="310469" y="629929"/>
          <a:ext cx="1507248" cy="1267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High School</a:t>
          </a:r>
        </a:p>
        <a:p>
          <a:pPr marL="57150" lvl="1" indent="-57150" algn="l" defTabSz="488950">
            <a:lnSpc>
              <a:spcPct val="90000"/>
            </a:lnSpc>
            <a:spcBef>
              <a:spcPct val="0"/>
            </a:spcBef>
            <a:spcAft>
              <a:spcPct val="15000"/>
            </a:spcAft>
            <a:buChar char="•"/>
          </a:pPr>
          <a:r>
            <a:rPr lang="en-US" sz="1100" kern="1200" dirty="0"/>
            <a:t> Bachelor</a:t>
          </a:r>
        </a:p>
        <a:p>
          <a:pPr marL="57150" lvl="1" indent="-57150" algn="l" defTabSz="488950">
            <a:lnSpc>
              <a:spcPct val="90000"/>
            </a:lnSpc>
            <a:spcBef>
              <a:spcPct val="0"/>
            </a:spcBef>
            <a:spcAft>
              <a:spcPct val="15000"/>
            </a:spcAft>
            <a:buChar char="•"/>
          </a:pPr>
          <a:r>
            <a:rPr lang="en-US" sz="1100" kern="1200" dirty="0"/>
            <a:t> Master</a:t>
          </a:r>
        </a:p>
        <a:p>
          <a:pPr marL="57150" lvl="1" indent="-57150" algn="l" defTabSz="488950">
            <a:lnSpc>
              <a:spcPct val="90000"/>
            </a:lnSpc>
            <a:spcBef>
              <a:spcPct val="0"/>
            </a:spcBef>
            <a:spcAft>
              <a:spcPct val="15000"/>
            </a:spcAft>
            <a:buChar char="•"/>
          </a:pPr>
          <a:r>
            <a:rPr lang="en-US" sz="1100" kern="1200" dirty="0"/>
            <a:t> Ph.D.</a:t>
          </a:r>
        </a:p>
        <a:p>
          <a:pPr marL="57150" lvl="1" indent="-57150" algn="l" defTabSz="488950">
            <a:lnSpc>
              <a:spcPct val="90000"/>
            </a:lnSpc>
            <a:spcBef>
              <a:spcPct val="0"/>
            </a:spcBef>
            <a:spcAft>
              <a:spcPct val="15000"/>
            </a:spcAft>
            <a:buChar char="•"/>
          </a:pPr>
          <a:r>
            <a:rPr lang="en-US" sz="1100" kern="1200" dirty="0"/>
            <a:t> Post-Doc</a:t>
          </a:r>
        </a:p>
      </dsp:txBody>
      <dsp:txXfrm>
        <a:off x="347584" y="667044"/>
        <a:ext cx="1433018" cy="1192970"/>
      </dsp:txXfrm>
    </dsp:sp>
    <dsp:sp modelId="{B53EFCA2-64D1-E049-8FAA-16B6AA3B0AB4}">
      <dsp:nvSpPr>
        <dsp:cNvPr id="0" name=""/>
        <dsp:cNvSpPr/>
      </dsp:nvSpPr>
      <dsp:spPr>
        <a:xfrm>
          <a:off x="1737497" y="140848"/>
          <a:ext cx="484406" cy="3752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737497" y="215900"/>
        <a:ext cx="371828" cy="225157"/>
      </dsp:txXfrm>
    </dsp:sp>
    <dsp:sp modelId="{2440F111-17C7-1C44-9828-E1E31E147973}">
      <dsp:nvSpPr>
        <dsp:cNvPr id="0" name=""/>
        <dsp:cNvSpPr/>
      </dsp:nvSpPr>
      <dsp:spPr>
        <a:xfrm>
          <a:off x="2422978" y="27029"/>
          <a:ext cx="1507248" cy="950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Vectorizing</a:t>
          </a:r>
        </a:p>
        <a:p>
          <a:pPr marL="0" lvl="0" indent="0" algn="l" defTabSz="622300">
            <a:lnSpc>
              <a:spcPct val="90000"/>
            </a:lnSpc>
            <a:spcBef>
              <a:spcPct val="0"/>
            </a:spcBef>
            <a:spcAft>
              <a:spcPct val="35000"/>
            </a:spcAft>
            <a:buNone/>
          </a:pPr>
          <a:r>
            <a:rPr lang="en-US" sz="1400" kern="1200" dirty="0"/>
            <a:t>Result</a:t>
          </a:r>
        </a:p>
        <a:p>
          <a:pPr marL="0" lvl="0" indent="0" algn="l" defTabSz="622300">
            <a:lnSpc>
              <a:spcPct val="90000"/>
            </a:lnSpc>
            <a:spcBef>
              <a:spcPct val="0"/>
            </a:spcBef>
            <a:spcAft>
              <a:spcPct val="35000"/>
            </a:spcAft>
            <a:buNone/>
          </a:pPr>
          <a:endParaRPr lang="en-US" sz="1400" kern="1200" dirty="0"/>
        </a:p>
      </dsp:txBody>
      <dsp:txXfrm>
        <a:off x="2422978" y="27029"/>
        <a:ext cx="1507248" cy="602899"/>
      </dsp:txXfrm>
    </dsp:sp>
    <dsp:sp modelId="{0EC8B180-4C55-D347-A869-377D96F02AE2}">
      <dsp:nvSpPr>
        <dsp:cNvPr id="0" name=""/>
        <dsp:cNvSpPr/>
      </dsp:nvSpPr>
      <dsp:spPr>
        <a:xfrm>
          <a:off x="2731691" y="629929"/>
          <a:ext cx="1507248" cy="1267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1</a:t>
          </a:r>
        </a:p>
        <a:p>
          <a:pPr marL="57150" lvl="1" indent="-57150" algn="l" defTabSz="488950">
            <a:lnSpc>
              <a:spcPct val="90000"/>
            </a:lnSpc>
            <a:spcBef>
              <a:spcPct val="0"/>
            </a:spcBef>
            <a:spcAft>
              <a:spcPct val="15000"/>
            </a:spcAft>
            <a:buChar char="•"/>
          </a:pPr>
          <a:r>
            <a:rPr lang="en-US" sz="1100" kern="1200" dirty="0"/>
            <a:t> 2</a:t>
          </a:r>
        </a:p>
        <a:p>
          <a:pPr marL="57150" lvl="1" indent="-57150" algn="l" defTabSz="488950">
            <a:lnSpc>
              <a:spcPct val="90000"/>
            </a:lnSpc>
            <a:spcBef>
              <a:spcPct val="0"/>
            </a:spcBef>
            <a:spcAft>
              <a:spcPct val="15000"/>
            </a:spcAft>
            <a:buChar char="•"/>
          </a:pPr>
          <a:r>
            <a:rPr lang="en-US" sz="1100" kern="1200" dirty="0"/>
            <a:t> 3</a:t>
          </a:r>
        </a:p>
        <a:p>
          <a:pPr marL="57150" lvl="1" indent="-57150" algn="l" defTabSz="488950">
            <a:lnSpc>
              <a:spcPct val="90000"/>
            </a:lnSpc>
            <a:spcBef>
              <a:spcPct val="0"/>
            </a:spcBef>
            <a:spcAft>
              <a:spcPct val="15000"/>
            </a:spcAft>
            <a:buChar char="•"/>
          </a:pPr>
          <a:r>
            <a:rPr lang="en-US" sz="1100" kern="1200" dirty="0"/>
            <a:t> 4</a:t>
          </a:r>
        </a:p>
        <a:p>
          <a:pPr marL="57150" lvl="1" indent="-57150" algn="l" defTabSz="488950">
            <a:lnSpc>
              <a:spcPct val="90000"/>
            </a:lnSpc>
            <a:spcBef>
              <a:spcPct val="0"/>
            </a:spcBef>
            <a:spcAft>
              <a:spcPct val="15000"/>
            </a:spcAft>
            <a:buChar char="•"/>
          </a:pPr>
          <a:r>
            <a:rPr lang="en-US" sz="1100" kern="1200" dirty="0"/>
            <a:t> 5</a:t>
          </a:r>
        </a:p>
      </dsp:txBody>
      <dsp:txXfrm>
        <a:off x="2768806" y="667044"/>
        <a:ext cx="1433018" cy="1192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0C066-438C-8A41-9A47-CF9C4E11A9E5}">
      <dsp:nvSpPr>
        <dsp:cNvPr id="0" name=""/>
        <dsp:cNvSpPr/>
      </dsp:nvSpPr>
      <dsp:spPr>
        <a:xfrm>
          <a:off x="1755" y="27029"/>
          <a:ext cx="1507248" cy="950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Related</a:t>
          </a:r>
        </a:p>
        <a:p>
          <a:pPr marL="0" lvl="0" indent="0" algn="l" defTabSz="622300">
            <a:lnSpc>
              <a:spcPct val="90000"/>
            </a:lnSpc>
            <a:spcBef>
              <a:spcPct val="0"/>
            </a:spcBef>
            <a:spcAft>
              <a:spcPct val="35000"/>
            </a:spcAft>
            <a:buNone/>
          </a:pPr>
          <a:r>
            <a:rPr lang="en-US" sz="1400" kern="1200" dirty="0"/>
            <a:t>Features</a:t>
          </a:r>
        </a:p>
      </dsp:txBody>
      <dsp:txXfrm>
        <a:off x="1755" y="27029"/>
        <a:ext cx="1507248" cy="602899"/>
      </dsp:txXfrm>
    </dsp:sp>
    <dsp:sp modelId="{019973A0-97E4-5640-9FAB-5A6EAFAA6A3A}">
      <dsp:nvSpPr>
        <dsp:cNvPr id="0" name=""/>
        <dsp:cNvSpPr/>
      </dsp:nvSpPr>
      <dsp:spPr>
        <a:xfrm>
          <a:off x="310469" y="629929"/>
          <a:ext cx="1507248" cy="1267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Python</a:t>
          </a:r>
        </a:p>
        <a:p>
          <a:pPr marL="57150" lvl="1" indent="-57150" algn="l" defTabSz="488950">
            <a:lnSpc>
              <a:spcPct val="90000"/>
            </a:lnSpc>
            <a:spcBef>
              <a:spcPct val="0"/>
            </a:spcBef>
            <a:spcAft>
              <a:spcPct val="15000"/>
            </a:spcAft>
            <a:buChar char="•"/>
          </a:pPr>
          <a:r>
            <a:rPr lang="en-US" sz="1100" kern="1200" dirty="0"/>
            <a:t> PyCharm</a:t>
          </a:r>
        </a:p>
        <a:p>
          <a:pPr marL="57150" lvl="1" indent="-57150" algn="l" defTabSz="488950">
            <a:lnSpc>
              <a:spcPct val="90000"/>
            </a:lnSpc>
            <a:spcBef>
              <a:spcPct val="0"/>
            </a:spcBef>
            <a:spcAft>
              <a:spcPct val="15000"/>
            </a:spcAft>
            <a:buChar char="•"/>
          </a:pPr>
          <a:r>
            <a:rPr lang="en-US" sz="1100" kern="1200" dirty="0"/>
            <a:t> </a:t>
          </a:r>
          <a:r>
            <a:rPr lang="en-US" sz="1100" kern="1200" dirty="0" err="1"/>
            <a:t>Jupyter</a:t>
          </a:r>
          <a:r>
            <a:rPr lang="en-US" sz="1100" kern="1200" dirty="0"/>
            <a:t> Notebook</a:t>
          </a:r>
        </a:p>
        <a:p>
          <a:pPr marL="57150" lvl="1" indent="-57150" algn="l" defTabSz="488950">
            <a:lnSpc>
              <a:spcPct val="90000"/>
            </a:lnSpc>
            <a:spcBef>
              <a:spcPct val="0"/>
            </a:spcBef>
            <a:spcAft>
              <a:spcPct val="15000"/>
            </a:spcAft>
            <a:buChar char="•"/>
          </a:pPr>
          <a:r>
            <a:rPr lang="en-US" sz="1100" kern="1200" dirty="0"/>
            <a:t> Django</a:t>
          </a:r>
        </a:p>
        <a:p>
          <a:pPr marL="57150" lvl="1" indent="-57150" algn="l" defTabSz="488950">
            <a:lnSpc>
              <a:spcPct val="90000"/>
            </a:lnSpc>
            <a:spcBef>
              <a:spcPct val="0"/>
            </a:spcBef>
            <a:spcAft>
              <a:spcPct val="15000"/>
            </a:spcAft>
            <a:buChar char="•"/>
          </a:pPr>
          <a:r>
            <a:rPr lang="en-US" sz="1100" kern="1200" dirty="0"/>
            <a:t> Python IDE</a:t>
          </a:r>
        </a:p>
        <a:p>
          <a:pPr marL="57150" lvl="1" indent="-57150" algn="l" defTabSz="488950">
            <a:lnSpc>
              <a:spcPct val="90000"/>
            </a:lnSpc>
            <a:spcBef>
              <a:spcPct val="0"/>
            </a:spcBef>
            <a:spcAft>
              <a:spcPct val="15000"/>
            </a:spcAft>
            <a:buChar char="•"/>
          </a:pPr>
          <a:r>
            <a:rPr lang="en-US" sz="1100" kern="1200" dirty="0"/>
            <a:t> </a:t>
          </a:r>
          <a:r>
            <a:rPr lang="en-US" sz="900" kern="1200" dirty="0"/>
            <a:t>… (all related words)</a:t>
          </a:r>
          <a:endParaRPr lang="en-US" sz="1100" kern="1200" dirty="0"/>
        </a:p>
      </dsp:txBody>
      <dsp:txXfrm>
        <a:off x="347584" y="667044"/>
        <a:ext cx="1433018" cy="1192970"/>
      </dsp:txXfrm>
    </dsp:sp>
    <dsp:sp modelId="{B53EFCA2-64D1-E049-8FAA-16B6AA3B0AB4}">
      <dsp:nvSpPr>
        <dsp:cNvPr id="0" name=""/>
        <dsp:cNvSpPr/>
      </dsp:nvSpPr>
      <dsp:spPr>
        <a:xfrm>
          <a:off x="1737497" y="140848"/>
          <a:ext cx="484406" cy="3752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737497" y="215900"/>
        <a:ext cx="371828" cy="225157"/>
      </dsp:txXfrm>
    </dsp:sp>
    <dsp:sp modelId="{2440F111-17C7-1C44-9828-E1E31E147973}">
      <dsp:nvSpPr>
        <dsp:cNvPr id="0" name=""/>
        <dsp:cNvSpPr/>
      </dsp:nvSpPr>
      <dsp:spPr>
        <a:xfrm>
          <a:off x="2422978" y="27029"/>
          <a:ext cx="1507248" cy="950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Core</a:t>
          </a:r>
        </a:p>
        <a:p>
          <a:pPr marL="0" lvl="0" indent="0" algn="l" defTabSz="622300">
            <a:lnSpc>
              <a:spcPct val="90000"/>
            </a:lnSpc>
            <a:spcBef>
              <a:spcPct val="0"/>
            </a:spcBef>
            <a:spcAft>
              <a:spcPct val="35000"/>
            </a:spcAft>
            <a:buNone/>
          </a:pPr>
          <a:r>
            <a:rPr lang="en-US" sz="1400" kern="1200" dirty="0"/>
            <a:t>Features</a:t>
          </a:r>
        </a:p>
        <a:p>
          <a:pPr marL="0" lvl="0" indent="0" algn="l" defTabSz="622300">
            <a:lnSpc>
              <a:spcPct val="90000"/>
            </a:lnSpc>
            <a:spcBef>
              <a:spcPct val="0"/>
            </a:spcBef>
            <a:spcAft>
              <a:spcPct val="35000"/>
            </a:spcAft>
            <a:buNone/>
          </a:pPr>
          <a:endParaRPr lang="en-US" sz="1400" kern="1200" dirty="0"/>
        </a:p>
      </dsp:txBody>
      <dsp:txXfrm>
        <a:off x="2422978" y="27029"/>
        <a:ext cx="1507248" cy="602899"/>
      </dsp:txXfrm>
    </dsp:sp>
    <dsp:sp modelId="{0EC8B180-4C55-D347-A869-377D96F02AE2}">
      <dsp:nvSpPr>
        <dsp:cNvPr id="0" name=""/>
        <dsp:cNvSpPr/>
      </dsp:nvSpPr>
      <dsp:spPr>
        <a:xfrm>
          <a:off x="2731691" y="629929"/>
          <a:ext cx="1507248" cy="1267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Python</a:t>
          </a:r>
        </a:p>
        <a:p>
          <a:pPr marL="57150" lvl="1" indent="-57150" algn="l" defTabSz="488950">
            <a:lnSpc>
              <a:spcPct val="90000"/>
            </a:lnSpc>
            <a:spcBef>
              <a:spcPct val="0"/>
            </a:spcBef>
            <a:spcAft>
              <a:spcPct val="15000"/>
            </a:spcAft>
            <a:buChar char="•"/>
          </a:pPr>
          <a:endParaRPr lang="en-US" sz="1100" kern="1200" dirty="0"/>
        </a:p>
      </dsp:txBody>
      <dsp:txXfrm>
        <a:off x="2768806" y="667044"/>
        <a:ext cx="1433018" cy="1192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4ce203019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4ce203019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4ce20301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4ce20301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34ce203019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34ce20301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4ce2030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4ce2030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4ce20301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4ce20301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4ce20301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4ce20301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4ce203019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34ce203019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4ce203019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4ce20301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34dc94ad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4dc94ad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ce203019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ce203019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lwaysbelearning.nl/matching-resumes-with-job-offers-using-spacy-a-natural-language-processing-nlp-library-in-python/" TargetMode="External"/><Relationship Id="rId2" Type="http://schemas.openxmlformats.org/officeDocument/2006/relationships/hyperlink" Target="https://www.sovren.com/technical-specs/latest/rest-api/ai-matching/querying-api/search/" TargetMode="Externa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github.com/microsoft/SkillsExtractorCognitiveSearch/blob/master/data/skill_patterns.json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19504"/>
            <a:ext cx="8520600" cy="176008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dirty="0"/>
              <a:t>Job Description &amp; Candidates Profile</a:t>
            </a:r>
            <a:br>
              <a:rPr lang="en" sz="4000" dirty="0"/>
            </a:br>
            <a:r>
              <a:rPr lang="en" sz="4000" dirty="0"/>
              <a:t>Matching System</a:t>
            </a:r>
            <a:endParaRPr sz="4000" dirty="0"/>
          </a:p>
        </p:txBody>
      </p:sp>
      <p:sp>
        <p:nvSpPr>
          <p:cNvPr id="2" name="TextBox 1">
            <a:extLst>
              <a:ext uri="{FF2B5EF4-FFF2-40B4-BE49-F238E27FC236}">
                <a16:creationId xmlns:a16="http://schemas.microsoft.com/office/drawing/2014/main" id="{9992C96C-EAEC-017A-0F85-85CE34BDB264}"/>
              </a:ext>
            </a:extLst>
          </p:cNvPr>
          <p:cNvSpPr txBox="1"/>
          <p:nvPr/>
        </p:nvSpPr>
        <p:spPr>
          <a:xfrm>
            <a:off x="6392849" y="3148717"/>
            <a:ext cx="2345634" cy="646331"/>
          </a:xfrm>
          <a:prstGeom prst="rect">
            <a:avLst/>
          </a:prstGeom>
          <a:noFill/>
        </p:spPr>
        <p:txBody>
          <a:bodyPr wrap="square" rtlCol="0">
            <a:spAutoFit/>
          </a:bodyPr>
          <a:lstStyle/>
          <a:p>
            <a:r>
              <a:rPr lang="en-US" sz="1800" b="1" dirty="0"/>
              <a:t>By </a:t>
            </a:r>
            <a:r>
              <a:rPr lang="en-US" sz="1800" b="1" dirty="0" err="1"/>
              <a:t>Zhiyu</a:t>
            </a:r>
            <a:r>
              <a:rPr lang="en-US" sz="1800" b="1" dirty="0"/>
              <a:t> Zhang</a:t>
            </a:r>
          </a:p>
          <a:p>
            <a:r>
              <a:rPr lang="en-US" sz="1800" b="1" dirty="0"/>
              <a:t>Aug 19</a:t>
            </a:r>
            <a:r>
              <a:rPr lang="en-US" sz="1800" b="1" baseline="30000" dirty="0"/>
              <a:t>th</a:t>
            </a:r>
            <a:r>
              <a:rPr lang="en-US" sz="1800" b="1" dirty="0"/>
              <a:t>, 2022</a:t>
            </a:r>
          </a:p>
        </p:txBody>
      </p:sp>
      <p:pic>
        <p:nvPicPr>
          <p:cNvPr id="4" name="Picture 3" descr="Logo&#10;&#10;Description automatically generated with medium confidence">
            <a:extLst>
              <a:ext uri="{FF2B5EF4-FFF2-40B4-BE49-F238E27FC236}">
                <a16:creationId xmlns:a16="http://schemas.microsoft.com/office/drawing/2014/main" id="{D9318D70-AB57-FFAA-FEF2-3A0A89B32C49}"/>
              </a:ext>
            </a:extLst>
          </p:cNvPr>
          <p:cNvPicPr>
            <a:picLocks noChangeAspect="1"/>
          </p:cNvPicPr>
          <p:nvPr/>
        </p:nvPicPr>
        <p:blipFill rotWithShape="1">
          <a:blip r:embed="rId3"/>
          <a:srcRect l="1" t="29657" r="-64" b="24983"/>
          <a:stretch/>
        </p:blipFill>
        <p:spPr>
          <a:xfrm>
            <a:off x="7662884" y="162340"/>
            <a:ext cx="1270804" cy="5760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CAD3-B7B6-06E5-0EB5-5771C4512D2C}"/>
              </a:ext>
            </a:extLst>
          </p:cNvPr>
          <p:cNvSpPr>
            <a:spLocks noGrp="1"/>
          </p:cNvSpPr>
          <p:nvPr>
            <p:ph type="title"/>
          </p:nvPr>
        </p:nvSpPr>
        <p:spPr>
          <a:xfrm>
            <a:off x="311700" y="126973"/>
            <a:ext cx="8520600" cy="572700"/>
          </a:xfrm>
        </p:spPr>
        <p:txBody>
          <a:bodyPr>
            <a:normAutofit fontScale="90000"/>
          </a:bodyPr>
          <a:lstStyle/>
          <a:p>
            <a:r>
              <a:rPr lang="en-US" dirty="0"/>
              <a:t>2.2</a:t>
            </a:r>
            <a:r>
              <a:rPr lang="en-US" altLang="zh-CN" dirty="0"/>
              <a:t>.1</a:t>
            </a:r>
            <a:r>
              <a:rPr lang="en-US" dirty="0"/>
              <a:t> Profile Cleaning – Job Description</a:t>
            </a:r>
          </a:p>
        </p:txBody>
      </p:sp>
      <p:sp>
        <p:nvSpPr>
          <p:cNvPr id="4" name="Rectangle 3">
            <a:extLst>
              <a:ext uri="{FF2B5EF4-FFF2-40B4-BE49-F238E27FC236}">
                <a16:creationId xmlns:a16="http://schemas.microsoft.com/office/drawing/2014/main" id="{E5F5E886-9B74-FC88-B0AB-AA7CC489BBE5}"/>
              </a:ext>
            </a:extLst>
          </p:cNvPr>
          <p:cNvSpPr/>
          <p:nvPr/>
        </p:nvSpPr>
        <p:spPr>
          <a:xfrm>
            <a:off x="119269" y="2756368"/>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Company_info</a:t>
            </a:r>
            <a:endParaRPr lang="en-US" sz="1100" dirty="0"/>
          </a:p>
        </p:txBody>
      </p:sp>
      <p:sp>
        <p:nvSpPr>
          <p:cNvPr id="5" name="Left Brace 4">
            <a:extLst>
              <a:ext uri="{FF2B5EF4-FFF2-40B4-BE49-F238E27FC236}">
                <a16:creationId xmlns:a16="http://schemas.microsoft.com/office/drawing/2014/main" id="{826F17D1-7C4C-69FE-1FBE-062834AD5A5E}"/>
              </a:ext>
            </a:extLst>
          </p:cNvPr>
          <p:cNvSpPr/>
          <p:nvPr/>
        </p:nvSpPr>
        <p:spPr>
          <a:xfrm>
            <a:off x="914400" y="1506275"/>
            <a:ext cx="190832" cy="28147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1973B1C6-D689-5A40-9A44-AAE7093E064B}"/>
              </a:ext>
            </a:extLst>
          </p:cNvPr>
          <p:cNvSpPr/>
          <p:nvPr/>
        </p:nvSpPr>
        <p:spPr>
          <a:xfrm>
            <a:off x="1105232" y="135520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Company Name 1</a:t>
            </a:r>
          </a:p>
        </p:txBody>
      </p:sp>
      <p:sp>
        <p:nvSpPr>
          <p:cNvPr id="7" name="Left Brace 6">
            <a:extLst>
              <a:ext uri="{FF2B5EF4-FFF2-40B4-BE49-F238E27FC236}">
                <a16:creationId xmlns:a16="http://schemas.microsoft.com/office/drawing/2014/main" id="{8A71D7E4-9A2C-E7CC-EB2C-405FEDFAED7B}"/>
              </a:ext>
            </a:extLst>
          </p:cNvPr>
          <p:cNvSpPr/>
          <p:nvPr/>
        </p:nvSpPr>
        <p:spPr>
          <a:xfrm>
            <a:off x="1900363" y="1355200"/>
            <a:ext cx="190832" cy="2802337"/>
          </a:xfrm>
          <a:prstGeom prst="leftBrace">
            <a:avLst>
              <a:gd name="adj1" fmla="val 8333"/>
              <a:gd name="adj2" fmla="val 5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D1EFF6BE-887F-C2B8-4185-ADAD5095F09A}"/>
              </a:ext>
            </a:extLst>
          </p:cNvPr>
          <p:cNvSpPr/>
          <p:nvPr/>
        </p:nvSpPr>
        <p:spPr>
          <a:xfrm>
            <a:off x="1105232" y="3638549"/>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Company Name 2</a:t>
            </a:r>
          </a:p>
        </p:txBody>
      </p:sp>
      <p:sp>
        <p:nvSpPr>
          <p:cNvPr id="9" name="Rectangle 8">
            <a:extLst>
              <a:ext uri="{FF2B5EF4-FFF2-40B4-BE49-F238E27FC236}">
                <a16:creationId xmlns:a16="http://schemas.microsoft.com/office/drawing/2014/main" id="{C93E0D7A-42BB-783C-DA8C-5659925750C9}"/>
              </a:ext>
            </a:extLst>
          </p:cNvPr>
          <p:cNvSpPr/>
          <p:nvPr/>
        </p:nvSpPr>
        <p:spPr>
          <a:xfrm>
            <a:off x="1105232" y="4157537"/>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Company Name …</a:t>
            </a:r>
          </a:p>
        </p:txBody>
      </p:sp>
      <p:sp>
        <p:nvSpPr>
          <p:cNvPr id="10" name="Rectangle 9">
            <a:extLst>
              <a:ext uri="{FF2B5EF4-FFF2-40B4-BE49-F238E27FC236}">
                <a16:creationId xmlns:a16="http://schemas.microsoft.com/office/drawing/2014/main" id="{3097B63C-A281-904C-3775-412383AB6096}"/>
              </a:ext>
            </a:extLst>
          </p:cNvPr>
          <p:cNvSpPr/>
          <p:nvPr/>
        </p:nvSpPr>
        <p:spPr>
          <a:xfrm>
            <a:off x="2091194" y="1204125"/>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Name 1</a:t>
            </a:r>
          </a:p>
        </p:txBody>
      </p:sp>
      <p:sp>
        <p:nvSpPr>
          <p:cNvPr id="12" name="Left Brace 11">
            <a:extLst>
              <a:ext uri="{FF2B5EF4-FFF2-40B4-BE49-F238E27FC236}">
                <a16:creationId xmlns:a16="http://schemas.microsoft.com/office/drawing/2014/main" id="{0C39CBAB-761C-24A1-ABE9-36FE468C90E7}"/>
              </a:ext>
            </a:extLst>
          </p:cNvPr>
          <p:cNvSpPr/>
          <p:nvPr/>
        </p:nvSpPr>
        <p:spPr>
          <a:xfrm>
            <a:off x="2886324" y="1198389"/>
            <a:ext cx="190832" cy="2802337"/>
          </a:xfrm>
          <a:prstGeom prst="leftBrace">
            <a:avLst>
              <a:gd name="adj1" fmla="val 8333"/>
              <a:gd name="adj2" fmla="val 5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70CA4E1D-5E78-CFCF-E859-594086038478}"/>
              </a:ext>
            </a:extLst>
          </p:cNvPr>
          <p:cNvSpPr/>
          <p:nvPr/>
        </p:nvSpPr>
        <p:spPr>
          <a:xfrm>
            <a:off x="2075292" y="348652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Name 2</a:t>
            </a:r>
          </a:p>
        </p:txBody>
      </p:sp>
      <p:sp>
        <p:nvSpPr>
          <p:cNvPr id="14" name="Rectangle 13">
            <a:extLst>
              <a:ext uri="{FF2B5EF4-FFF2-40B4-BE49-F238E27FC236}">
                <a16:creationId xmlns:a16="http://schemas.microsoft.com/office/drawing/2014/main" id="{4F0B05DF-56C3-CD82-34E3-E9E8968A3792}"/>
              </a:ext>
            </a:extLst>
          </p:cNvPr>
          <p:cNvSpPr/>
          <p:nvPr/>
        </p:nvSpPr>
        <p:spPr>
          <a:xfrm>
            <a:off x="2083244" y="3996252"/>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Name …</a:t>
            </a:r>
          </a:p>
        </p:txBody>
      </p:sp>
      <p:sp>
        <p:nvSpPr>
          <p:cNvPr id="15" name="Rectangle 14">
            <a:extLst>
              <a:ext uri="{FF2B5EF4-FFF2-40B4-BE49-F238E27FC236}">
                <a16:creationId xmlns:a16="http://schemas.microsoft.com/office/drawing/2014/main" id="{C6AC45A3-DD9F-0445-C3E9-D18201E9F543}"/>
              </a:ext>
            </a:extLst>
          </p:cNvPr>
          <p:cNvSpPr/>
          <p:nvPr/>
        </p:nvSpPr>
        <p:spPr>
          <a:xfrm>
            <a:off x="3077155" y="105305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ID 1</a:t>
            </a:r>
          </a:p>
        </p:txBody>
      </p:sp>
      <p:sp>
        <p:nvSpPr>
          <p:cNvPr id="16" name="Rectangle 15">
            <a:extLst>
              <a:ext uri="{FF2B5EF4-FFF2-40B4-BE49-F238E27FC236}">
                <a16:creationId xmlns:a16="http://schemas.microsoft.com/office/drawing/2014/main" id="{CBA6F237-3A9F-8F08-640B-DA9822D2AB08}"/>
              </a:ext>
            </a:extLst>
          </p:cNvPr>
          <p:cNvSpPr/>
          <p:nvPr/>
        </p:nvSpPr>
        <p:spPr>
          <a:xfrm>
            <a:off x="3077155" y="339069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ID 2</a:t>
            </a:r>
          </a:p>
        </p:txBody>
      </p:sp>
      <p:sp>
        <p:nvSpPr>
          <p:cNvPr id="17" name="Rectangle 16">
            <a:extLst>
              <a:ext uri="{FF2B5EF4-FFF2-40B4-BE49-F238E27FC236}">
                <a16:creationId xmlns:a16="http://schemas.microsoft.com/office/drawing/2014/main" id="{A2A25028-4DD2-6CE6-4D5D-BE1E8F663152}"/>
              </a:ext>
            </a:extLst>
          </p:cNvPr>
          <p:cNvSpPr/>
          <p:nvPr/>
        </p:nvSpPr>
        <p:spPr>
          <a:xfrm>
            <a:off x="3085106" y="3855388"/>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ID n</a:t>
            </a:r>
          </a:p>
        </p:txBody>
      </p:sp>
      <p:sp>
        <p:nvSpPr>
          <p:cNvPr id="18" name="Left Brace 17">
            <a:extLst>
              <a:ext uri="{FF2B5EF4-FFF2-40B4-BE49-F238E27FC236}">
                <a16:creationId xmlns:a16="http://schemas.microsoft.com/office/drawing/2014/main" id="{BE2D7B32-2AB9-FF80-4B23-3945CC98163A}"/>
              </a:ext>
            </a:extLst>
          </p:cNvPr>
          <p:cNvSpPr/>
          <p:nvPr/>
        </p:nvSpPr>
        <p:spPr>
          <a:xfrm>
            <a:off x="3896136" y="1053051"/>
            <a:ext cx="190832" cy="3267985"/>
          </a:xfrm>
          <a:prstGeom prst="leftBrace">
            <a:avLst>
              <a:gd name="adj1" fmla="val 8333"/>
              <a:gd name="adj2" fmla="val 5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CFFF2E66-5034-6C17-A0F6-82EC596C9F8B}"/>
              </a:ext>
            </a:extLst>
          </p:cNvPr>
          <p:cNvSpPr/>
          <p:nvPr/>
        </p:nvSpPr>
        <p:spPr>
          <a:xfrm>
            <a:off x="4063116" y="91562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Location</a:t>
            </a:r>
          </a:p>
        </p:txBody>
      </p:sp>
      <p:sp>
        <p:nvSpPr>
          <p:cNvPr id="20" name="Rectangle 19">
            <a:extLst>
              <a:ext uri="{FF2B5EF4-FFF2-40B4-BE49-F238E27FC236}">
                <a16:creationId xmlns:a16="http://schemas.microsoft.com/office/drawing/2014/main" id="{E7847015-A79E-F21E-CB0F-A51CD6CB9CDC}"/>
              </a:ext>
            </a:extLst>
          </p:cNvPr>
          <p:cNvSpPr/>
          <p:nvPr/>
        </p:nvSpPr>
        <p:spPr>
          <a:xfrm>
            <a:off x="4063116" y="1337245"/>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Recruiter</a:t>
            </a:r>
          </a:p>
        </p:txBody>
      </p:sp>
      <p:sp>
        <p:nvSpPr>
          <p:cNvPr id="21" name="Rectangle 20">
            <a:extLst>
              <a:ext uri="{FF2B5EF4-FFF2-40B4-BE49-F238E27FC236}">
                <a16:creationId xmlns:a16="http://schemas.microsoft.com/office/drawing/2014/main" id="{20A62360-8F33-0546-DD36-4BFCA63AE609}"/>
              </a:ext>
            </a:extLst>
          </p:cNvPr>
          <p:cNvSpPr/>
          <p:nvPr/>
        </p:nvSpPr>
        <p:spPr>
          <a:xfrm>
            <a:off x="4075042" y="1754396"/>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Type</a:t>
            </a:r>
          </a:p>
        </p:txBody>
      </p:sp>
      <p:sp>
        <p:nvSpPr>
          <p:cNvPr id="22" name="Rectangle 21">
            <a:extLst>
              <a:ext uri="{FF2B5EF4-FFF2-40B4-BE49-F238E27FC236}">
                <a16:creationId xmlns:a16="http://schemas.microsoft.com/office/drawing/2014/main" id="{04348DBB-64A6-F15E-E184-1A011B7D1F9A}"/>
              </a:ext>
            </a:extLst>
          </p:cNvPr>
          <p:cNvSpPr/>
          <p:nvPr/>
        </p:nvSpPr>
        <p:spPr>
          <a:xfrm>
            <a:off x="4071067" y="216707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Seniority</a:t>
            </a:r>
          </a:p>
        </p:txBody>
      </p:sp>
      <p:sp>
        <p:nvSpPr>
          <p:cNvPr id="23" name="Rectangle 22">
            <a:extLst>
              <a:ext uri="{FF2B5EF4-FFF2-40B4-BE49-F238E27FC236}">
                <a16:creationId xmlns:a16="http://schemas.microsoft.com/office/drawing/2014/main" id="{3C5394CC-A7FE-1ADE-3C24-4F33AE9898E5}"/>
              </a:ext>
            </a:extLst>
          </p:cNvPr>
          <p:cNvSpPr/>
          <p:nvPr/>
        </p:nvSpPr>
        <p:spPr>
          <a:xfrm>
            <a:off x="4063116" y="259508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Work</a:t>
            </a:r>
          </a:p>
          <a:p>
            <a:pPr algn="ctr"/>
            <a:r>
              <a:rPr lang="en-US" sz="1000" dirty="0"/>
              <a:t>Limitation</a:t>
            </a:r>
          </a:p>
        </p:txBody>
      </p:sp>
      <p:sp>
        <p:nvSpPr>
          <p:cNvPr id="24" name="Rectangle 23">
            <a:extLst>
              <a:ext uri="{FF2B5EF4-FFF2-40B4-BE49-F238E27FC236}">
                <a16:creationId xmlns:a16="http://schemas.microsoft.com/office/drawing/2014/main" id="{107D9C33-DC5C-D6A6-4A18-A2857A02292F}"/>
              </a:ext>
            </a:extLst>
          </p:cNvPr>
          <p:cNvSpPr/>
          <p:nvPr/>
        </p:nvSpPr>
        <p:spPr>
          <a:xfrm>
            <a:off x="4071067" y="302309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Degree&amp;</a:t>
            </a:r>
          </a:p>
          <a:p>
            <a:pPr algn="ctr"/>
            <a:r>
              <a:rPr lang="en-US" sz="1100" dirty="0"/>
              <a:t>YOE</a:t>
            </a:r>
          </a:p>
        </p:txBody>
      </p:sp>
      <p:sp>
        <p:nvSpPr>
          <p:cNvPr id="25" name="Rectangle 24">
            <a:extLst>
              <a:ext uri="{FF2B5EF4-FFF2-40B4-BE49-F238E27FC236}">
                <a16:creationId xmlns:a16="http://schemas.microsoft.com/office/drawing/2014/main" id="{5CB39125-6250-B403-86E4-0530AF652812}"/>
              </a:ext>
            </a:extLst>
          </p:cNvPr>
          <p:cNvSpPr/>
          <p:nvPr/>
        </p:nvSpPr>
        <p:spPr>
          <a:xfrm>
            <a:off x="4086968" y="3448524"/>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Responsibilities</a:t>
            </a:r>
          </a:p>
        </p:txBody>
      </p:sp>
      <p:sp>
        <p:nvSpPr>
          <p:cNvPr id="26" name="Rectangle 25">
            <a:extLst>
              <a:ext uri="{FF2B5EF4-FFF2-40B4-BE49-F238E27FC236}">
                <a16:creationId xmlns:a16="http://schemas.microsoft.com/office/drawing/2014/main" id="{C6CC3E73-243C-6AF9-0275-ED84578D813F}"/>
              </a:ext>
            </a:extLst>
          </p:cNvPr>
          <p:cNvSpPr/>
          <p:nvPr/>
        </p:nvSpPr>
        <p:spPr>
          <a:xfrm>
            <a:off x="4086968" y="384422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Qualification</a:t>
            </a:r>
          </a:p>
        </p:txBody>
      </p:sp>
      <p:sp>
        <p:nvSpPr>
          <p:cNvPr id="27" name="Rectangle 26">
            <a:extLst>
              <a:ext uri="{FF2B5EF4-FFF2-40B4-BE49-F238E27FC236}">
                <a16:creationId xmlns:a16="http://schemas.microsoft.com/office/drawing/2014/main" id="{C06C2619-F746-FB3E-560E-49AE53E18A42}"/>
              </a:ext>
            </a:extLst>
          </p:cNvPr>
          <p:cNvSpPr/>
          <p:nvPr/>
        </p:nvSpPr>
        <p:spPr>
          <a:xfrm>
            <a:off x="4079018" y="4263511"/>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Recruit</a:t>
            </a:r>
          </a:p>
          <a:p>
            <a:pPr algn="ctr"/>
            <a:r>
              <a:rPr lang="en-US" sz="1100" dirty="0"/>
              <a:t>History</a:t>
            </a:r>
          </a:p>
        </p:txBody>
      </p:sp>
      <p:sp>
        <p:nvSpPr>
          <p:cNvPr id="29" name="TextBox 28">
            <a:extLst>
              <a:ext uri="{FF2B5EF4-FFF2-40B4-BE49-F238E27FC236}">
                <a16:creationId xmlns:a16="http://schemas.microsoft.com/office/drawing/2014/main" id="{6E0FBDAD-74AC-45AD-D867-E845018D51E6}"/>
              </a:ext>
            </a:extLst>
          </p:cNvPr>
          <p:cNvSpPr txBox="1"/>
          <p:nvPr/>
        </p:nvSpPr>
        <p:spPr>
          <a:xfrm>
            <a:off x="5406887" y="788372"/>
            <a:ext cx="3116911" cy="3754874"/>
          </a:xfrm>
          <a:prstGeom prst="rect">
            <a:avLst/>
          </a:prstGeom>
          <a:noFill/>
        </p:spPr>
        <p:txBody>
          <a:bodyPr wrap="square" rtlCol="0">
            <a:spAutoFit/>
          </a:bodyPr>
          <a:lstStyle/>
          <a:p>
            <a:r>
              <a:rPr lang="en-US" dirty="0"/>
              <a:t>Before vectorizing, we need to parse each JD and candidate profile to a relative cleaned format. For job description, I choose four-hierarchy system to store the information. </a:t>
            </a:r>
          </a:p>
          <a:p>
            <a:endParaRPr lang="en-US" dirty="0"/>
          </a:p>
          <a:p>
            <a:r>
              <a:rPr lang="en-US" dirty="0"/>
              <a:t>This system relies on one-to-many relationship in data structure. We can store multiple companies, multiple positions, multiple IDs (same position posted in different years may have different ID) and detailed information represented by 9 different aspects.</a:t>
            </a:r>
          </a:p>
          <a:p>
            <a:endParaRPr lang="en-US" dirty="0"/>
          </a:p>
          <a:p>
            <a:r>
              <a:rPr lang="en-US" dirty="0"/>
              <a:t>This structure can be used for different purposes and the example can be found in the next slide.</a:t>
            </a:r>
          </a:p>
        </p:txBody>
      </p:sp>
      <p:pic>
        <p:nvPicPr>
          <p:cNvPr id="3" name="Picture 2" descr="Logo&#10;&#10;Description automatically generated with medium confidence">
            <a:extLst>
              <a:ext uri="{FF2B5EF4-FFF2-40B4-BE49-F238E27FC236}">
                <a16:creationId xmlns:a16="http://schemas.microsoft.com/office/drawing/2014/main" id="{3C64BDDC-0EFC-37DC-6253-D1744EB77793}"/>
              </a:ext>
            </a:extLst>
          </p:cNvPr>
          <p:cNvPicPr>
            <a:picLocks noChangeAspect="1"/>
          </p:cNvPicPr>
          <p:nvPr/>
        </p:nvPicPr>
        <p:blipFill rotWithShape="1">
          <a:blip r:embed="rId2"/>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190111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29B0D1-514F-8E0B-25E3-C7A2E5247567}"/>
              </a:ext>
            </a:extLst>
          </p:cNvPr>
          <p:cNvSpPr>
            <a:spLocks noGrp="1"/>
          </p:cNvSpPr>
          <p:nvPr>
            <p:ph type="body" idx="1"/>
          </p:nvPr>
        </p:nvSpPr>
        <p:spPr>
          <a:xfrm>
            <a:off x="574093" y="4132884"/>
            <a:ext cx="5998800" cy="605100"/>
          </a:xfrm>
        </p:spPr>
        <p:txBody>
          <a:bodyPr/>
          <a:lstStyle/>
          <a:p>
            <a:r>
              <a:rPr lang="en-US" dirty="0"/>
              <a:t>Code Examples of Four-Hierarchy System</a:t>
            </a:r>
          </a:p>
        </p:txBody>
      </p:sp>
      <p:pic>
        <p:nvPicPr>
          <p:cNvPr id="4" name="Picture 3">
            <a:extLst>
              <a:ext uri="{FF2B5EF4-FFF2-40B4-BE49-F238E27FC236}">
                <a16:creationId xmlns:a16="http://schemas.microsoft.com/office/drawing/2014/main" id="{B71F387A-71E0-B467-FFBA-A91B10C146F2}"/>
              </a:ext>
            </a:extLst>
          </p:cNvPr>
          <p:cNvPicPr>
            <a:picLocks noChangeAspect="1"/>
          </p:cNvPicPr>
          <p:nvPr/>
        </p:nvPicPr>
        <p:blipFill rotWithShape="1">
          <a:blip r:embed="rId2"/>
          <a:srcRect t="65" r="11218"/>
          <a:stretch/>
        </p:blipFill>
        <p:spPr>
          <a:xfrm>
            <a:off x="234879" y="492980"/>
            <a:ext cx="8674242" cy="3727368"/>
          </a:xfrm>
          <a:prstGeom prst="rect">
            <a:avLst/>
          </a:prstGeom>
        </p:spPr>
      </p:pic>
      <p:pic>
        <p:nvPicPr>
          <p:cNvPr id="3" name="Picture 2" descr="Logo&#10;&#10;Description automatically generated with medium confidence">
            <a:extLst>
              <a:ext uri="{FF2B5EF4-FFF2-40B4-BE49-F238E27FC236}">
                <a16:creationId xmlns:a16="http://schemas.microsoft.com/office/drawing/2014/main" id="{01A876B0-88E3-F84F-BC93-337CB9C04072}"/>
              </a:ext>
            </a:extLst>
          </p:cNvPr>
          <p:cNvPicPr>
            <a:picLocks noChangeAspect="1"/>
          </p:cNvPicPr>
          <p:nvPr/>
        </p:nvPicPr>
        <p:blipFill rotWithShape="1">
          <a:blip r:embed="rId3"/>
          <a:srcRect l="1" t="29657" r="-64" b="24983"/>
          <a:stretch/>
        </p:blipFill>
        <p:spPr>
          <a:xfrm>
            <a:off x="7638317" y="4449947"/>
            <a:ext cx="1270804" cy="576073"/>
          </a:xfrm>
          <a:prstGeom prst="rect">
            <a:avLst/>
          </a:prstGeom>
        </p:spPr>
      </p:pic>
    </p:spTree>
    <p:extLst>
      <p:ext uri="{BB962C8B-B14F-4D97-AF65-F5344CB8AC3E}">
        <p14:creationId xmlns:p14="http://schemas.microsoft.com/office/powerpoint/2010/main" val="373040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CAD3-B7B6-06E5-0EB5-5771C4512D2C}"/>
              </a:ext>
            </a:extLst>
          </p:cNvPr>
          <p:cNvSpPr>
            <a:spLocks noGrp="1"/>
          </p:cNvSpPr>
          <p:nvPr>
            <p:ph type="title"/>
          </p:nvPr>
        </p:nvSpPr>
        <p:spPr>
          <a:xfrm>
            <a:off x="311700" y="199357"/>
            <a:ext cx="8520600" cy="572700"/>
          </a:xfrm>
        </p:spPr>
        <p:txBody>
          <a:bodyPr>
            <a:normAutofit fontScale="90000"/>
          </a:bodyPr>
          <a:lstStyle/>
          <a:p>
            <a:r>
              <a:rPr lang="en-US" dirty="0"/>
              <a:t>2.2</a:t>
            </a:r>
            <a:r>
              <a:rPr lang="en-US" altLang="zh-CN" dirty="0"/>
              <a:t>.2</a:t>
            </a:r>
            <a:r>
              <a:rPr lang="en-US" dirty="0"/>
              <a:t> Profile Cleaning – Candidate Profile</a:t>
            </a:r>
          </a:p>
        </p:txBody>
      </p:sp>
      <p:sp>
        <p:nvSpPr>
          <p:cNvPr id="4" name="Rectangle 3">
            <a:extLst>
              <a:ext uri="{FF2B5EF4-FFF2-40B4-BE49-F238E27FC236}">
                <a16:creationId xmlns:a16="http://schemas.microsoft.com/office/drawing/2014/main" id="{E5F5E886-9B74-FC88-B0AB-AA7CC489BBE5}"/>
              </a:ext>
            </a:extLst>
          </p:cNvPr>
          <p:cNvSpPr/>
          <p:nvPr/>
        </p:nvSpPr>
        <p:spPr>
          <a:xfrm>
            <a:off x="508885" y="2756368"/>
            <a:ext cx="858739"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CandidateInfo</a:t>
            </a:r>
            <a:endParaRPr lang="en-US" sz="1100" dirty="0"/>
          </a:p>
        </p:txBody>
      </p:sp>
      <p:sp>
        <p:nvSpPr>
          <p:cNvPr id="5" name="Left Brace 4">
            <a:extLst>
              <a:ext uri="{FF2B5EF4-FFF2-40B4-BE49-F238E27FC236}">
                <a16:creationId xmlns:a16="http://schemas.microsoft.com/office/drawing/2014/main" id="{826F17D1-7C4C-69FE-1FBE-062834AD5A5E}"/>
              </a:ext>
            </a:extLst>
          </p:cNvPr>
          <p:cNvSpPr/>
          <p:nvPr/>
        </p:nvSpPr>
        <p:spPr>
          <a:xfrm>
            <a:off x="1367625" y="1506275"/>
            <a:ext cx="190832" cy="28147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1973B1C6-D689-5A40-9A44-AAE7093E064B}"/>
              </a:ext>
            </a:extLst>
          </p:cNvPr>
          <p:cNvSpPr/>
          <p:nvPr/>
        </p:nvSpPr>
        <p:spPr>
          <a:xfrm>
            <a:off x="1558457" y="1355200"/>
            <a:ext cx="85874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Candidate ID 1</a:t>
            </a:r>
          </a:p>
        </p:txBody>
      </p:sp>
      <p:sp>
        <p:nvSpPr>
          <p:cNvPr id="8" name="Rectangle 7">
            <a:extLst>
              <a:ext uri="{FF2B5EF4-FFF2-40B4-BE49-F238E27FC236}">
                <a16:creationId xmlns:a16="http://schemas.microsoft.com/office/drawing/2014/main" id="{D1EFF6BE-887F-C2B8-4185-ADAD5095F09A}"/>
              </a:ext>
            </a:extLst>
          </p:cNvPr>
          <p:cNvSpPr/>
          <p:nvPr/>
        </p:nvSpPr>
        <p:spPr>
          <a:xfrm>
            <a:off x="1558457" y="3638549"/>
            <a:ext cx="85874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Candidate ID 2</a:t>
            </a:r>
          </a:p>
        </p:txBody>
      </p:sp>
      <p:sp>
        <p:nvSpPr>
          <p:cNvPr id="9" name="Rectangle 8">
            <a:extLst>
              <a:ext uri="{FF2B5EF4-FFF2-40B4-BE49-F238E27FC236}">
                <a16:creationId xmlns:a16="http://schemas.microsoft.com/office/drawing/2014/main" id="{C93E0D7A-42BB-783C-DA8C-5659925750C9}"/>
              </a:ext>
            </a:extLst>
          </p:cNvPr>
          <p:cNvSpPr/>
          <p:nvPr/>
        </p:nvSpPr>
        <p:spPr>
          <a:xfrm>
            <a:off x="1558457" y="4157537"/>
            <a:ext cx="85874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Candidate ID …</a:t>
            </a:r>
          </a:p>
        </p:txBody>
      </p:sp>
      <p:sp>
        <p:nvSpPr>
          <p:cNvPr id="18" name="Left Brace 17">
            <a:extLst>
              <a:ext uri="{FF2B5EF4-FFF2-40B4-BE49-F238E27FC236}">
                <a16:creationId xmlns:a16="http://schemas.microsoft.com/office/drawing/2014/main" id="{BE2D7B32-2AB9-FF80-4B23-3945CC98163A}"/>
              </a:ext>
            </a:extLst>
          </p:cNvPr>
          <p:cNvSpPr/>
          <p:nvPr/>
        </p:nvSpPr>
        <p:spPr>
          <a:xfrm>
            <a:off x="2417197" y="909488"/>
            <a:ext cx="274319" cy="3267985"/>
          </a:xfrm>
          <a:prstGeom prst="leftBrace">
            <a:avLst>
              <a:gd name="adj1" fmla="val 8333"/>
              <a:gd name="adj2" fmla="val 173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CFFF2E66-5034-6C17-A0F6-82EC596C9F8B}"/>
              </a:ext>
            </a:extLst>
          </p:cNvPr>
          <p:cNvSpPr/>
          <p:nvPr/>
        </p:nvSpPr>
        <p:spPr>
          <a:xfrm>
            <a:off x="2667664" y="772057"/>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Name</a:t>
            </a:r>
          </a:p>
        </p:txBody>
      </p:sp>
      <p:sp>
        <p:nvSpPr>
          <p:cNvPr id="20" name="Rectangle 19">
            <a:extLst>
              <a:ext uri="{FF2B5EF4-FFF2-40B4-BE49-F238E27FC236}">
                <a16:creationId xmlns:a16="http://schemas.microsoft.com/office/drawing/2014/main" id="{E7847015-A79E-F21E-CB0F-A51CD6CB9CDC}"/>
              </a:ext>
            </a:extLst>
          </p:cNvPr>
          <p:cNvSpPr/>
          <p:nvPr/>
        </p:nvSpPr>
        <p:spPr>
          <a:xfrm>
            <a:off x="2667664" y="1193682"/>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Location</a:t>
            </a:r>
          </a:p>
        </p:txBody>
      </p:sp>
      <p:sp>
        <p:nvSpPr>
          <p:cNvPr id="21" name="Rectangle 20">
            <a:extLst>
              <a:ext uri="{FF2B5EF4-FFF2-40B4-BE49-F238E27FC236}">
                <a16:creationId xmlns:a16="http://schemas.microsoft.com/office/drawing/2014/main" id="{20A62360-8F33-0546-DD36-4BFCA63AE609}"/>
              </a:ext>
            </a:extLst>
          </p:cNvPr>
          <p:cNvSpPr/>
          <p:nvPr/>
        </p:nvSpPr>
        <p:spPr>
          <a:xfrm>
            <a:off x="2679590" y="161083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Work Limitation</a:t>
            </a:r>
          </a:p>
        </p:txBody>
      </p:sp>
      <p:sp>
        <p:nvSpPr>
          <p:cNvPr id="22" name="Rectangle 21">
            <a:extLst>
              <a:ext uri="{FF2B5EF4-FFF2-40B4-BE49-F238E27FC236}">
                <a16:creationId xmlns:a16="http://schemas.microsoft.com/office/drawing/2014/main" id="{04348DBB-64A6-F15E-E184-1A011B7D1F9A}"/>
              </a:ext>
            </a:extLst>
          </p:cNvPr>
          <p:cNvSpPr/>
          <p:nvPr/>
        </p:nvSpPr>
        <p:spPr>
          <a:xfrm>
            <a:off x="2675615" y="202351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Degree&amp; Major</a:t>
            </a:r>
          </a:p>
        </p:txBody>
      </p:sp>
      <p:sp>
        <p:nvSpPr>
          <p:cNvPr id="23" name="Rectangle 22">
            <a:extLst>
              <a:ext uri="{FF2B5EF4-FFF2-40B4-BE49-F238E27FC236}">
                <a16:creationId xmlns:a16="http://schemas.microsoft.com/office/drawing/2014/main" id="{3C5394CC-A7FE-1ADE-3C24-4F33AE9898E5}"/>
              </a:ext>
            </a:extLst>
          </p:cNvPr>
          <p:cNvSpPr/>
          <p:nvPr/>
        </p:nvSpPr>
        <p:spPr>
          <a:xfrm>
            <a:off x="2667664" y="245152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YOE&amp;</a:t>
            </a:r>
          </a:p>
          <a:p>
            <a:pPr algn="ctr"/>
            <a:r>
              <a:rPr lang="en-US" sz="1000" dirty="0"/>
              <a:t>Industry</a:t>
            </a:r>
          </a:p>
        </p:txBody>
      </p:sp>
      <p:sp>
        <p:nvSpPr>
          <p:cNvPr id="24" name="Rectangle 23">
            <a:extLst>
              <a:ext uri="{FF2B5EF4-FFF2-40B4-BE49-F238E27FC236}">
                <a16:creationId xmlns:a16="http://schemas.microsoft.com/office/drawing/2014/main" id="{107D9C33-DC5C-D6A6-4A18-A2857A02292F}"/>
              </a:ext>
            </a:extLst>
          </p:cNvPr>
          <p:cNvSpPr/>
          <p:nvPr/>
        </p:nvSpPr>
        <p:spPr>
          <a:xfrm>
            <a:off x="2675615" y="287953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Skills</a:t>
            </a:r>
          </a:p>
        </p:txBody>
      </p:sp>
      <p:sp>
        <p:nvSpPr>
          <p:cNvPr id="25" name="Rectangle 24">
            <a:extLst>
              <a:ext uri="{FF2B5EF4-FFF2-40B4-BE49-F238E27FC236}">
                <a16:creationId xmlns:a16="http://schemas.microsoft.com/office/drawing/2014/main" id="{5CB39125-6250-B403-86E4-0530AF652812}"/>
              </a:ext>
            </a:extLst>
          </p:cNvPr>
          <p:cNvSpPr/>
          <p:nvPr/>
        </p:nvSpPr>
        <p:spPr>
          <a:xfrm>
            <a:off x="2691516" y="3304961"/>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Working Exp</a:t>
            </a:r>
          </a:p>
        </p:txBody>
      </p:sp>
      <p:sp>
        <p:nvSpPr>
          <p:cNvPr id="26" name="Rectangle 25">
            <a:extLst>
              <a:ext uri="{FF2B5EF4-FFF2-40B4-BE49-F238E27FC236}">
                <a16:creationId xmlns:a16="http://schemas.microsoft.com/office/drawing/2014/main" id="{C6CC3E73-243C-6AF9-0275-ED84578D813F}"/>
              </a:ext>
            </a:extLst>
          </p:cNvPr>
          <p:cNvSpPr/>
          <p:nvPr/>
        </p:nvSpPr>
        <p:spPr>
          <a:xfrm>
            <a:off x="2691516" y="370066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Project</a:t>
            </a:r>
          </a:p>
          <a:p>
            <a:pPr algn="ctr"/>
            <a:r>
              <a:rPr lang="en-US" sz="1100" dirty="0"/>
              <a:t>Exp</a:t>
            </a:r>
          </a:p>
        </p:txBody>
      </p:sp>
      <p:sp>
        <p:nvSpPr>
          <p:cNvPr id="27" name="Rectangle 26">
            <a:extLst>
              <a:ext uri="{FF2B5EF4-FFF2-40B4-BE49-F238E27FC236}">
                <a16:creationId xmlns:a16="http://schemas.microsoft.com/office/drawing/2014/main" id="{C06C2619-F746-FB3E-560E-49AE53E18A42}"/>
              </a:ext>
            </a:extLst>
          </p:cNvPr>
          <p:cNvSpPr/>
          <p:nvPr/>
        </p:nvSpPr>
        <p:spPr>
          <a:xfrm>
            <a:off x="2683566" y="4119948"/>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Posting</a:t>
            </a:r>
          </a:p>
          <a:p>
            <a:pPr algn="ctr"/>
            <a:r>
              <a:rPr lang="en-US" sz="1100" dirty="0"/>
              <a:t>History</a:t>
            </a:r>
          </a:p>
        </p:txBody>
      </p:sp>
      <p:sp>
        <p:nvSpPr>
          <p:cNvPr id="29" name="TextBox 28">
            <a:extLst>
              <a:ext uri="{FF2B5EF4-FFF2-40B4-BE49-F238E27FC236}">
                <a16:creationId xmlns:a16="http://schemas.microsoft.com/office/drawing/2014/main" id="{6E0FBDAD-74AC-45AD-D867-E845018D51E6}"/>
              </a:ext>
            </a:extLst>
          </p:cNvPr>
          <p:cNvSpPr txBox="1"/>
          <p:nvPr/>
        </p:nvSpPr>
        <p:spPr>
          <a:xfrm>
            <a:off x="4589091" y="772057"/>
            <a:ext cx="3457629" cy="3539430"/>
          </a:xfrm>
          <a:prstGeom prst="rect">
            <a:avLst/>
          </a:prstGeom>
          <a:noFill/>
        </p:spPr>
        <p:txBody>
          <a:bodyPr wrap="square" rtlCol="0">
            <a:spAutoFit/>
          </a:bodyPr>
          <a:lstStyle/>
          <a:p>
            <a:r>
              <a:rPr lang="en-US" dirty="0"/>
              <a:t>Before vectorizing, we need to parse each JD and candidate profile to a relative cleaned format. For candidate profile, I choose two-hierarchy system to store the information. </a:t>
            </a:r>
          </a:p>
          <a:p>
            <a:endParaRPr lang="en-US" dirty="0"/>
          </a:p>
          <a:p>
            <a:r>
              <a:rPr lang="en-US" dirty="0"/>
              <a:t>This system relies on one-to-many relationship in data structure. We can store multiple candidate IDs (unique identifier of each potential candidate) and detailed information represented by 9 different aspects.</a:t>
            </a:r>
          </a:p>
          <a:p>
            <a:endParaRPr lang="en-US" dirty="0"/>
          </a:p>
          <a:p>
            <a:r>
              <a:rPr lang="en-US" dirty="0"/>
              <a:t>This structure can be used for different purposes and the example can be found in the next slide.</a:t>
            </a:r>
          </a:p>
        </p:txBody>
      </p:sp>
      <p:pic>
        <p:nvPicPr>
          <p:cNvPr id="3" name="Picture 2" descr="Logo&#10;&#10;Description automatically generated with medium confidence">
            <a:extLst>
              <a:ext uri="{FF2B5EF4-FFF2-40B4-BE49-F238E27FC236}">
                <a16:creationId xmlns:a16="http://schemas.microsoft.com/office/drawing/2014/main" id="{AC3ECAD0-9110-892C-1379-C6A4F4534B27}"/>
              </a:ext>
            </a:extLst>
          </p:cNvPr>
          <p:cNvPicPr>
            <a:picLocks noChangeAspect="1"/>
          </p:cNvPicPr>
          <p:nvPr/>
        </p:nvPicPr>
        <p:blipFill rotWithShape="1">
          <a:blip r:embed="rId2"/>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113703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29B0D1-514F-8E0B-25E3-C7A2E5247567}"/>
              </a:ext>
            </a:extLst>
          </p:cNvPr>
          <p:cNvSpPr>
            <a:spLocks noGrp="1"/>
          </p:cNvSpPr>
          <p:nvPr>
            <p:ph type="body" idx="1"/>
          </p:nvPr>
        </p:nvSpPr>
        <p:spPr>
          <a:xfrm>
            <a:off x="574093" y="4132884"/>
            <a:ext cx="5998800" cy="605100"/>
          </a:xfrm>
        </p:spPr>
        <p:txBody>
          <a:bodyPr/>
          <a:lstStyle/>
          <a:p>
            <a:r>
              <a:rPr lang="en-US" dirty="0"/>
              <a:t>Code Examples of Two-Hierarchy System</a:t>
            </a:r>
          </a:p>
        </p:txBody>
      </p:sp>
      <p:pic>
        <p:nvPicPr>
          <p:cNvPr id="3" name="Picture 2">
            <a:extLst>
              <a:ext uri="{FF2B5EF4-FFF2-40B4-BE49-F238E27FC236}">
                <a16:creationId xmlns:a16="http://schemas.microsoft.com/office/drawing/2014/main" id="{21B64D68-7C91-C2E4-E117-8A480F8E8420}"/>
              </a:ext>
            </a:extLst>
          </p:cNvPr>
          <p:cNvPicPr>
            <a:picLocks noChangeAspect="1"/>
          </p:cNvPicPr>
          <p:nvPr/>
        </p:nvPicPr>
        <p:blipFill rotWithShape="1">
          <a:blip r:embed="rId2"/>
          <a:srcRect t="-267" r="15841"/>
          <a:stretch/>
        </p:blipFill>
        <p:spPr>
          <a:xfrm>
            <a:off x="397563" y="405516"/>
            <a:ext cx="8298381" cy="3753014"/>
          </a:xfrm>
          <a:prstGeom prst="rect">
            <a:avLst/>
          </a:prstGeom>
        </p:spPr>
      </p:pic>
      <p:pic>
        <p:nvPicPr>
          <p:cNvPr id="4" name="Picture 3" descr="Logo&#10;&#10;Description automatically generated with medium confidence">
            <a:extLst>
              <a:ext uri="{FF2B5EF4-FFF2-40B4-BE49-F238E27FC236}">
                <a16:creationId xmlns:a16="http://schemas.microsoft.com/office/drawing/2014/main" id="{991D3579-534A-BB45-8E86-953167742565}"/>
              </a:ext>
            </a:extLst>
          </p:cNvPr>
          <p:cNvPicPr>
            <a:picLocks noChangeAspect="1"/>
          </p:cNvPicPr>
          <p:nvPr/>
        </p:nvPicPr>
        <p:blipFill rotWithShape="1">
          <a:blip r:embed="rId3"/>
          <a:srcRect l="1" t="29657" r="-64" b="24983"/>
          <a:stretch/>
        </p:blipFill>
        <p:spPr>
          <a:xfrm>
            <a:off x="7489148" y="4435434"/>
            <a:ext cx="1270804" cy="576073"/>
          </a:xfrm>
          <a:prstGeom prst="rect">
            <a:avLst/>
          </a:prstGeom>
        </p:spPr>
      </p:pic>
    </p:spTree>
    <p:extLst>
      <p:ext uri="{BB962C8B-B14F-4D97-AF65-F5344CB8AC3E}">
        <p14:creationId xmlns:p14="http://schemas.microsoft.com/office/powerpoint/2010/main" val="336719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2.3.1</a:t>
            </a:r>
            <a:r>
              <a:rPr lang="zh-CN" altLang="en-US" dirty="0"/>
              <a:t> </a:t>
            </a:r>
            <a:r>
              <a:rPr lang="en" dirty="0"/>
              <a:t>Projecting and Vectorizing Workflow</a:t>
            </a:r>
            <a:endParaRPr dirty="0"/>
          </a:p>
        </p:txBody>
      </p:sp>
      <p:sp>
        <p:nvSpPr>
          <p:cNvPr id="83" name="Google Shape;83;p18"/>
          <p:cNvSpPr txBox="1">
            <a:spLocks noGrp="1"/>
          </p:cNvSpPr>
          <p:nvPr>
            <p:ph type="body" idx="1"/>
          </p:nvPr>
        </p:nvSpPr>
        <p:spPr>
          <a:xfrm>
            <a:off x="311700" y="11846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Purpose: Transfer text information to numeric information and fit algorithm easily.</a:t>
            </a:r>
            <a:endParaRPr dirty="0"/>
          </a:p>
          <a:p>
            <a:pPr marL="0" lvl="0" indent="0" algn="l" rtl="0">
              <a:spcBef>
                <a:spcPts val="1200"/>
              </a:spcBef>
              <a:spcAft>
                <a:spcPts val="0"/>
              </a:spcAft>
              <a:buNone/>
            </a:pPr>
            <a:r>
              <a:rPr lang="en" dirty="0"/>
              <a:t>Basic Workflow:</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84" name="Google Shape;84;p18"/>
          <p:cNvSpPr/>
          <p:nvPr/>
        </p:nvSpPr>
        <p:spPr>
          <a:xfrm>
            <a:off x="451700" y="2702875"/>
            <a:ext cx="954300" cy="124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t>Company</a:t>
            </a:r>
            <a:endParaRPr sz="1300" b="1"/>
          </a:p>
        </p:txBody>
      </p:sp>
      <p:sp>
        <p:nvSpPr>
          <p:cNvPr id="85" name="Google Shape;85;p18"/>
          <p:cNvSpPr/>
          <p:nvPr/>
        </p:nvSpPr>
        <p:spPr>
          <a:xfrm rot="-1861173">
            <a:off x="1602807" y="2702793"/>
            <a:ext cx="633962" cy="10927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p:nvPr/>
        </p:nvSpPr>
        <p:spPr>
          <a:xfrm rot="1376963">
            <a:off x="1602822" y="3838754"/>
            <a:ext cx="633980" cy="109156"/>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2288225" y="2302200"/>
            <a:ext cx="910800" cy="51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Position</a:t>
            </a:r>
            <a:endParaRPr/>
          </a:p>
          <a:p>
            <a:pPr marL="0" lvl="0" indent="0" algn="l" rtl="0">
              <a:spcBef>
                <a:spcPts val="0"/>
              </a:spcBef>
              <a:spcAft>
                <a:spcPts val="0"/>
              </a:spcAft>
              <a:buNone/>
            </a:pPr>
            <a:r>
              <a:rPr lang="en"/>
              <a:t>(History)</a:t>
            </a:r>
            <a:endParaRPr/>
          </a:p>
        </p:txBody>
      </p:sp>
      <p:sp>
        <p:nvSpPr>
          <p:cNvPr id="88" name="Google Shape;88;p18"/>
          <p:cNvSpPr/>
          <p:nvPr/>
        </p:nvSpPr>
        <p:spPr>
          <a:xfrm>
            <a:off x="2288225" y="3719475"/>
            <a:ext cx="910800" cy="51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Position</a:t>
            </a:r>
            <a:endParaRPr/>
          </a:p>
          <a:p>
            <a:pPr marL="0" lvl="0" indent="0" algn="l" rtl="0">
              <a:spcBef>
                <a:spcPts val="0"/>
              </a:spcBef>
              <a:spcAft>
                <a:spcPts val="0"/>
              </a:spcAft>
              <a:buNone/>
            </a:pPr>
            <a:r>
              <a:rPr lang="en"/>
              <a:t>(New)</a:t>
            </a:r>
            <a:endParaRPr/>
          </a:p>
        </p:txBody>
      </p:sp>
      <p:sp>
        <p:nvSpPr>
          <p:cNvPr id="89" name="Google Shape;89;p18"/>
          <p:cNvSpPr/>
          <p:nvPr/>
        </p:nvSpPr>
        <p:spPr>
          <a:xfrm>
            <a:off x="3267600" y="2484300"/>
            <a:ext cx="757800" cy="15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3267600" y="3901575"/>
            <a:ext cx="757800" cy="15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4061488" y="21557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CV1</a:t>
            </a:r>
            <a:endParaRPr/>
          </a:p>
        </p:txBody>
      </p:sp>
      <p:sp>
        <p:nvSpPr>
          <p:cNvPr id="92" name="Google Shape;92;p18"/>
          <p:cNvSpPr/>
          <p:nvPr/>
        </p:nvSpPr>
        <p:spPr>
          <a:xfrm>
            <a:off x="4213888" y="23081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CV2</a:t>
            </a:r>
            <a:endParaRPr/>
          </a:p>
        </p:txBody>
      </p:sp>
      <p:sp>
        <p:nvSpPr>
          <p:cNvPr id="93" name="Google Shape;93;p18"/>
          <p:cNvSpPr/>
          <p:nvPr/>
        </p:nvSpPr>
        <p:spPr>
          <a:xfrm>
            <a:off x="4366288" y="24605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CV3</a:t>
            </a:r>
            <a:endParaRPr/>
          </a:p>
        </p:txBody>
      </p:sp>
      <p:sp>
        <p:nvSpPr>
          <p:cNvPr id="94" name="Google Shape;94;p18"/>
          <p:cNvSpPr/>
          <p:nvPr/>
        </p:nvSpPr>
        <p:spPr>
          <a:xfrm>
            <a:off x="4518688" y="26129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CV4</a:t>
            </a:r>
            <a:endParaRPr/>
          </a:p>
        </p:txBody>
      </p:sp>
      <p:sp>
        <p:nvSpPr>
          <p:cNvPr id="95" name="Google Shape;95;p18"/>
          <p:cNvSpPr/>
          <p:nvPr/>
        </p:nvSpPr>
        <p:spPr>
          <a:xfrm>
            <a:off x="5167188" y="2386950"/>
            <a:ext cx="298800" cy="34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5510863" y="1937850"/>
            <a:ext cx="599700" cy="12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Vec</a:t>
            </a:r>
            <a:endParaRPr/>
          </a:p>
          <a:p>
            <a:pPr marL="0" lvl="0" indent="0" algn="l" rtl="0">
              <a:spcBef>
                <a:spcPts val="0"/>
              </a:spcBef>
              <a:spcAft>
                <a:spcPts val="0"/>
              </a:spcAft>
              <a:buNone/>
            </a:pPr>
            <a:r>
              <a:rPr lang="en"/>
              <a:t> CV</a:t>
            </a:r>
            <a:endParaRPr/>
          </a:p>
        </p:txBody>
      </p:sp>
      <p:sp>
        <p:nvSpPr>
          <p:cNvPr id="97" name="Google Shape;97;p18"/>
          <p:cNvSpPr/>
          <p:nvPr/>
        </p:nvSpPr>
        <p:spPr>
          <a:xfrm>
            <a:off x="6155450" y="2447850"/>
            <a:ext cx="357000" cy="2259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6577138" y="1937850"/>
            <a:ext cx="599700" cy="12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Vec</a:t>
            </a:r>
            <a:endParaRPr/>
          </a:p>
          <a:p>
            <a:pPr marL="0" lvl="0" indent="0" algn="l" rtl="0">
              <a:spcBef>
                <a:spcPts val="0"/>
              </a:spcBef>
              <a:spcAft>
                <a:spcPts val="0"/>
              </a:spcAft>
              <a:buNone/>
            </a:pPr>
            <a:r>
              <a:rPr lang="en"/>
              <a:t> CV</a:t>
            </a:r>
            <a:endParaRPr/>
          </a:p>
        </p:txBody>
      </p:sp>
      <p:sp>
        <p:nvSpPr>
          <p:cNvPr id="99" name="Google Shape;99;p18"/>
          <p:cNvSpPr txBox="1"/>
          <p:nvPr/>
        </p:nvSpPr>
        <p:spPr>
          <a:xfrm>
            <a:off x="6062900" y="2170650"/>
            <a:ext cx="542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FF0000"/>
                </a:solidFill>
              </a:rPr>
              <a:t>Similar</a:t>
            </a:r>
            <a:endParaRPr sz="900">
              <a:solidFill>
                <a:srgbClr val="FF0000"/>
              </a:solidFill>
            </a:endParaRPr>
          </a:p>
        </p:txBody>
      </p:sp>
      <p:sp>
        <p:nvSpPr>
          <p:cNvPr id="100" name="Google Shape;100;p18"/>
          <p:cNvSpPr/>
          <p:nvPr/>
        </p:nvSpPr>
        <p:spPr>
          <a:xfrm>
            <a:off x="7250813" y="2386950"/>
            <a:ext cx="298800" cy="34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7643425" y="22192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CV5</a:t>
            </a:r>
            <a:endParaRPr/>
          </a:p>
        </p:txBody>
      </p:sp>
      <p:sp>
        <p:nvSpPr>
          <p:cNvPr id="102" name="Google Shape;102;p18"/>
          <p:cNvSpPr/>
          <p:nvPr/>
        </p:nvSpPr>
        <p:spPr>
          <a:xfrm>
            <a:off x="7813825" y="23458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CV6</a:t>
            </a:r>
            <a:endParaRPr/>
          </a:p>
        </p:txBody>
      </p:sp>
      <p:sp>
        <p:nvSpPr>
          <p:cNvPr id="103" name="Google Shape;103;p18"/>
          <p:cNvSpPr/>
          <p:nvPr/>
        </p:nvSpPr>
        <p:spPr>
          <a:xfrm>
            <a:off x="7948225" y="25240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CV7</a:t>
            </a:r>
            <a:endParaRPr/>
          </a:p>
        </p:txBody>
      </p:sp>
      <p:sp>
        <p:nvSpPr>
          <p:cNvPr id="104" name="Google Shape;104;p18"/>
          <p:cNvSpPr/>
          <p:nvPr/>
        </p:nvSpPr>
        <p:spPr>
          <a:xfrm>
            <a:off x="8100625" y="26764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CV8</a:t>
            </a:r>
            <a:endParaRPr/>
          </a:p>
        </p:txBody>
      </p:sp>
      <p:sp>
        <p:nvSpPr>
          <p:cNvPr id="105" name="Google Shape;105;p18"/>
          <p:cNvSpPr/>
          <p:nvPr/>
        </p:nvSpPr>
        <p:spPr>
          <a:xfrm>
            <a:off x="4126038" y="3355125"/>
            <a:ext cx="599700" cy="12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Vec</a:t>
            </a:r>
            <a:endParaRPr/>
          </a:p>
          <a:p>
            <a:pPr marL="0" lvl="0" indent="0" algn="l" rtl="0">
              <a:spcBef>
                <a:spcPts val="0"/>
              </a:spcBef>
              <a:spcAft>
                <a:spcPts val="0"/>
              </a:spcAft>
              <a:buNone/>
            </a:pPr>
            <a:r>
              <a:rPr lang="en"/>
              <a:t>Pos</a:t>
            </a:r>
            <a:endParaRPr/>
          </a:p>
        </p:txBody>
      </p:sp>
      <p:sp>
        <p:nvSpPr>
          <p:cNvPr id="106" name="Google Shape;106;p18"/>
          <p:cNvSpPr/>
          <p:nvPr/>
        </p:nvSpPr>
        <p:spPr>
          <a:xfrm>
            <a:off x="4826400" y="3865125"/>
            <a:ext cx="357000" cy="2259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txBox="1"/>
          <p:nvPr/>
        </p:nvSpPr>
        <p:spPr>
          <a:xfrm>
            <a:off x="4733850" y="3625675"/>
            <a:ext cx="542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FF0000"/>
                </a:solidFill>
              </a:rPr>
              <a:t>Similar</a:t>
            </a:r>
            <a:endParaRPr sz="900">
              <a:solidFill>
                <a:srgbClr val="FF0000"/>
              </a:solidFill>
            </a:endParaRPr>
          </a:p>
        </p:txBody>
      </p:sp>
      <p:sp>
        <p:nvSpPr>
          <p:cNvPr id="108" name="Google Shape;108;p18"/>
          <p:cNvSpPr/>
          <p:nvPr/>
        </p:nvSpPr>
        <p:spPr>
          <a:xfrm>
            <a:off x="5236038" y="3355125"/>
            <a:ext cx="599700" cy="12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Vec</a:t>
            </a:r>
            <a:endParaRPr/>
          </a:p>
          <a:p>
            <a:pPr marL="0" lvl="0" indent="0" algn="l" rtl="0">
              <a:spcBef>
                <a:spcPts val="0"/>
              </a:spcBef>
              <a:spcAft>
                <a:spcPts val="0"/>
              </a:spcAft>
              <a:buNone/>
            </a:pPr>
            <a:r>
              <a:rPr lang="en"/>
              <a:t> CV</a:t>
            </a:r>
            <a:endParaRPr/>
          </a:p>
        </p:txBody>
      </p:sp>
      <p:sp>
        <p:nvSpPr>
          <p:cNvPr id="109" name="Google Shape;109;p18"/>
          <p:cNvSpPr/>
          <p:nvPr/>
        </p:nvSpPr>
        <p:spPr>
          <a:xfrm>
            <a:off x="5940663" y="3804225"/>
            <a:ext cx="298800" cy="34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304813" y="3646675"/>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CV5</a:t>
            </a:r>
            <a:endParaRPr/>
          </a:p>
        </p:txBody>
      </p:sp>
      <p:sp>
        <p:nvSpPr>
          <p:cNvPr id="111" name="Google Shape;111;p18"/>
          <p:cNvSpPr/>
          <p:nvPr/>
        </p:nvSpPr>
        <p:spPr>
          <a:xfrm>
            <a:off x="6457213" y="3799075"/>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CV6</a:t>
            </a:r>
            <a:endParaRPr/>
          </a:p>
        </p:txBody>
      </p:sp>
      <p:sp>
        <p:nvSpPr>
          <p:cNvPr id="112" name="Google Shape;112;p18"/>
          <p:cNvSpPr/>
          <p:nvPr/>
        </p:nvSpPr>
        <p:spPr>
          <a:xfrm>
            <a:off x="6609613" y="3951475"/>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CV7</a:t>
            </a:r>
            <a:endParaRPr/>
          </a:p>
        </p:txBody>
      </p:sp>
      <p:sp>
        <p:nvSpPr>
          <p:cNvPr id="113" name="Google Shape;113;p18"/>
          <p:cNvSpPr/>
          <p:nvPr/>
        </p:nvSpPr>
        <p:spPr>
          <a:xfrm>
            <a:off x="6762013" y="4103875"/>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CV8</a:t>
            </a:r>
            <a:endParaRPr/>
          </a:p>
        </p:txBody>
      </p:sp>
      <p:sp>
        <p:nvSpPr>
          <p:cNvPr id="2" name="TextBox 1">
            <a:extLst>
              <a:ext uri="{FF2B5EF4-FFF2-40B4-BE49-F238E27FC236}">
                <a16:creationId xmlns:a16="http://schemas.microsoft.com/office/drawing/2014/main" id="{45230029-7C17-C9D7-3C14-DE16EC45CDC8}"/>
              </a:ext>
            </a:extLst>
          </p:cNvPr>
          <p:cNvSpPr txBox="1"/>
          <p:nvPr/>
        </p:nvSpPr>
        <p:spPr>
          <a:xfrm>
            <a:off x="1297080" y="2343630"/>
            <a:ext cx="954157" cy="369332"/>
          </a:xfrm>
          <a:prstGeom prst="rect">
            <a:avLst/>
          </a:prstGeom>
          <a:noFill/>
        </p:spPr>
        <p:txBody>
          <a:bodyPr wrap="square" rtlCol="0">
            <a:spAutoFit/>
          </a:bodyPr>
          <a:lstStyle/>
          <a:p>
            <a:r>
              <a:rPr lang="en-US" sz="900" dirty="0">
                <a:solidFill>
                  <a:srgbClr val="FF0000"/>
                </a:solidFill>
              </a:rPr>
              <a:t>With recruiting history</a:t>
            </a:r>
          </a:p>
        </p:txBody>
      </p:sp>
      <p:sp>
        <p:nvSpPr>
          <p:cNvPr id="3" name="TextBox 2">
            <a:extLst>
              <a:ext uri="{FF2B5EF4-FFF2-40B4-BE49-F238E27FC236}">
                <a16:creationId xmlns:a16="http://schemas.microsoft.com/office/drawing/2014/main" id="{C03F50A7-123C-22C1-26A6-298972194CFB}"/>
              </a:ext>
            </a:extLst>
          </p:cNvPr>
          <p:cNvSpPr txBox="1"/>
          <p:nvPr/>
        </p:nvSpPr>
        <p:spPr>
          <a:xfrm>
            <a:off x="1265913" y="3938688"/>
            <a:ext cx="1022312" cy="369332"/>
          </a:xfrm>
          <a:prstGeom prst="rect">
            <a:avLst/>
          </a:prstGeom>
          <a:noFill/>
        </p:spPr>
        <p:txBody>
          <a:bodyPr wrap="square" rtlCol="0">
            <a:spAutoFit/>
          </a:bodyPr>
          <a:lstStyle/>
          <a:p>
            <a:r>
              <a:rPr lang="en-US" sz="900" dirty="0">
                <a:solidFill>
                  <a:srgbClr val="FF0000"/>
                </a:solidFill>
              </a:rPr>
              <a:t>Without recruiting history</a:t>
            </a:r>
          </a:p>
        </p:txBody>
      </p:sp>
      <p:sp>
        <p:nvSpPr>
          <p:cNvPr id="4" name="TextBox 3">
            <a:extLst>
              <a:ext uri="{FF2B5EF4-FFF2-40B4-BE49-F238E27FC236}">
                <a16:creationId xmlns:a16="http://schemas.microsoft.com/office/drawing/2014/main" id="{A0869F63-A0FB-7C9A-C416-4E3C301E717E}"/>
              </a:ext>
            </a:extLst>
          </p:cNvPr>
          <p:cNvSpPr txBox="1"/>
          <p:nvPr/>
        </p:nvSpPr>
        <p:spPr>
          <a:xfrm>
            <a:off x="3948000" y="1828859"/>
            <a:ext cx="1056900" cy="230832"/>
          </a:xfrm>
          <a:prstGeom prst="rect">
            <a:avLst/>
          </a:prstGeom>
          <a:noFill/>
        </p:spPr>
        <p:txBody>
          <a:bodyPr wrap="square" rtlCol="0">
            <a:spAutoFit/>
          </a:bodyPr>
          <a:lstStyle/>
          <a:p>
            <a:pPr algn="ctr"/>
            <a:r>
              <a:rPr lang="en-US" sz="900" dirty="0">
                <a:solidFill>
                  <a:srgbClr val="FF0000"/>
                </a:solidFill>
              </a:rPr>
              <a:t>History CV</a:t>
            </a:r>
          </a:p>
        </p:txBody>
      </p:sp>
      <p:sp>
        <p:nvSpPr>
          <p:cNvPr id="5" name="TextBox 4">
            <a:extLst>
              <a:ext uri="{FF2B5EF4-FFF2-40B4-BE49-F238E27FC236}">
                <a16:creationId xmlns:a16="http://schemas.microsoft.com/office/drawing/2014/main" id="{8BAF7042-A51A-C9C9-928F-F2D7BCC8CAD0}"/>
              </a:ext>
            </a:extLst>
          </p:cNvPr>
          <p:cNvSpPr txBox="1"/>
          <p:nvPr/>
        </p:nvSpPr>
        <p:spPr>
          <a:xfrm>
            <a:off x="7471452" y="1858582"/>
            <a:ext cx="1056900" cy="230832"/>
          </a:xfrm>
          <a:prstGeom prst="rect">
            <a:avLst/>
          </a:prstGeom>
          <a:noFill/>
        </p:spPr>
        <p:txBody>
          <a:bodyPr wrap="square" rtlCol="0">
            <a:spAutoFit/>
          </a:bodyPr>
          <a:lstStyle/>
          <a:p>
            <a:pPr algn="ctr"/>
            <a:r>
              <a:rPr lang="en-US" sz="900" dirty="0">
                <a:solidFill>
                  <a:srgbClr val="FF0000"/>
                </a:solidFill>
              </a:rPr>
              <a:t>New CV</a:t>
            </a:r>
          </a:p>
        </p:txBody>
      </p:sp>
      <p:sp>
        <p:nvSpPr>
          <p:cNvPr id="6" name="TextBox 5">
            <a:extLst>
              <a:ext uri="{FF2B5EF4-FFF2-40B4-BE49-F238E27FC236}">
                <a16:creationId xmlns:a16="http://schemas.microsoft.com/office/drawing/2014/main" id="{158B2CA4-1150-654F-8224-A6C4DA5B6EA7}"/>
              </a:ext>
            </a:extLst>
          </p:cNvPr>
          <p:cNvSpPr txBox="1"/>
          <p:nvPr/>
        </p:nvSpPr>
        <p:spPr>
          <a:xfrm>
            <a:off x="6304813" y="4599777"/>
            <a:ext cx="1056900" cy="230832"/>
          </a:xfrm>
          <a:prstGeom prst="rect">
            <a:avLst/>
          </a:prstGeom>
          <a:noFill/>
        </p:spPr>
        <p:txBody>
          <a:bodyPr wrap="square" rtlCol="0">
            <a:spAutoFit/>
          </a:bodyPr>
          <a:lstStyle/>
          <a:p>
            <a:pPr algn="ctr"/>
            <a:r>
              <a:rPr lang="en-US" sz="900" dirty="0">
                <a:solidFill>
                  <a:srgbClr val="FF0000"/>
                </a:solidFill>
              </a:rPr>
              <a:t>New CV</a:t>
            </a:r>
          </a:p>
        </p:txBody>
      </p:sp>
      <p:pic>
        <p:nvPicPr>
          <p:cNvPr id="7" name="Picture 6" descr="Logo&#10;&#10;Description automatically generated with medium confidence">
            <a:extLst>
              <a:ext uri="{FF2B5EF4-FFF2-40B4-BE49-F238E27FC236}">
                <a16:creationId xmlns:a16="http://schemas.microsoft.com/office/drawing/2014/main" id="{D2E72E3E-61F9-E881-02C9-C606173773B7}"/>
              </a:ext>
            </a:extLst>
          </p:cNvPr>
          <p:cNvPicPr>
            <a:picLocks noChangeAspect="1"/>
          </p:cNvPicPr>
          <p:nvPr/>
        </p:nvPicPr>
        <p:blipFill rotWithShape="1">
          <a:blip r:embed="rId3"/>
          <a:srcRect l="1" t="29657" r="-64" b="24983"/>
          <a:stretch/>
        </p:blipFill>
        <p:spPr>
          <a:xfrm>
            <a:off x="7662884" y="162340"/>
            <a:ext cx="1270804" cy="5760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2.3.2 Create Recruiting Matrix and Projecting Key Words</a:t>
            </a:r>
            <a:endParaRPr dirty="0"/>
          </a:p>
        </p:txBody>
      </p:sp>
      <p:sp>
        <p:nvSpPr>
          <p:cNvPr id="119" name="Google Shape;11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Build a large tech recruiting matrix that contains all aspects of key words.</a:t>
            </a:r>
            <a:endParaRPr dirty="0"/>
          </a:p>
          <a:p>
            <a:pPr marL="457200" lvl="0" indent="0" algn="l" rtl="0">
              <a:spcBef>
                <a:spcPts val="1200"/>
              </a:spcBef>
              <a:spcAft>
                <a:spcPts val="1200"/>
              </a:spcAft>
              <a:buNone/>
            </a:pPr>
            <a:endParaRPr dirty="0"/>
          </a:p>
        </p:txBody>
      </p:sp>
      <p:graphicFrame>
        <p:nvGraphicFramePr>
          <p:cNvPr id="120" name="Google Shape;120;p19"/>
          <p:cNvGraphicFramePr/>
          <p:nvPr/>
        </p:nvGraphicFramePr>
        <p:xfrm>
          <a:off x="719350" y="1905525"/>
          <a:ext cx="7083750" cy="1828710"/>
        </p:xfrm>
        <a:graphic>
          <a:graphicData uri="http://schemas.openxmlformats.org/drawingml/2006/table">
            <a:tbl>
              <a:tblPr>
                <a:noFill/>
                <a:tableStyleId>{90E1F098-D05F-4574-BF48-FDFA737B4DDC}</a:tableStyleId>
              </a:tblPr>
              <a:tblGrid>
                <a:gridCol w="643975">
                  <a:extLst>
                    <a:ext uri="{9D8B030D-6E8A-4147-A177-3AD203B41FA5}">
                      <a16:colId xmlns:a16="http://schemas.microsoft.com/office/drawing/2014/main" val="20000"/>
                    </a:ext>
                  </a:extLst>
                </a:gridCol>
                <a:gridCol w="643975">
                  <a:extLst>
                    <a:ext uri="{9D8B030D-6E8A-4147-A177-3AD203B41FA5}">
                      <a16:colId xmlns:a16="http://schemas.microsoft.com/office/drawing/2014/main" val="20001"/>
                    </a:ext>
                  </a:extLst>
                </a:gridCol>
                <a:gridCol w="643975">
                  <a:extLst>
                    <a:ext uri="{9D8B030D-6E8A-4147-A177-3AD203B41FA5}">
                      <a16:colId xmlns:a16="http://schemas.microsoft.com/office/drawing/2014/main" val="20002"/>
                    </a:ext>
                  </a:extLst>
                </a:gridCol>
                <a:gridCol w="643975">
                  <a:extLst>
                    <a:ext uri="{9D8B030D-6E8A-4147-A177-3AD203B41FA5}">
                      <a16:colId xmlns:a16="http://schemas.microsoft.com/office/drawing/2014/main" val="20003"/>
                    </a:ext>
                  </a:extLst>
                </a:gridCol>
                <a:gridCol w="643975">
                  <a:extLst>
                    <a:ext uri="{9D8B030D-6E8A-4147-A177-3AD203B41FA5}">
                      <a16:colId xmlns:a16="http://schemas.microsoft.com/office/drawing/2014/main" val="20004"/>
                    </a:ext>
                  </a:extLst>
                </a:gridCol>
                <a:gridCol w="585700">
                  <a:extLst>
                    <a:ext uri="{9D8B030D-6E8A-4147-A177-3AD203B41FA5}">
                      <a16:colId xmlns:a16="http://schemas.microsoft.com/office/drawing/2014/main" val="20005"/>
                    </a:ext>
                  </a:extLst>
                </a:gridCol>
                <a:gridCol w="717825">
                  <a:extLst>
                    <a:ext uri="{9D8B030D-6E8A-4147-A177-3AD203B41FA5}">
                      <a16:colId xmlns:a16="http://schemas.microsoft.com/office/drawing/2014/main" val="20006"/>
                    </a:ext>
                  </a:extLst>
                </a:gridCol>
                <a:gridCol w="738750">
                  <a:extLst>
                    <a:ext uri="{9D8B030D-6E8A-4147-A177-3AD203B41FA5}">
                      <a16:colId xmlns:a16="http://schemas.microsoft.com/office/drawing/2014/main" val="20007"/>
                    </a:ext>
                  </a:extLst>
                </a:gridCol>
                <a:gridCol w="728075">
                  <a:extLst>
                    <a:ext uri="{9D8B030D-6E8A-4147-A177-3AD203B41FA5}">
                      <a16:colId xmlns:a16="http://schemas.microsoft.com/office/drawing/2014/main" val="20008"/>
                    </a:ext>
                  </a:extLst>
                </a:gridCol>
                <a:gridCol w="710675">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tblGrid>
              <a:tr h="548600">
                <a:tc>
                  <a:txBody>
                    <a:bodyPr/>
                    <a:lstStyle/>
                    <a:p>
                      <a:pPr marL="0" lvl="0" indent="0" algn="ctr" rtl="0">
                        <a:spcBef>
                          <a:spcPts val="0"/>
                        </a:spcBef>
                        <a:spcAft>
                          <a:spcPts val="0"/>
                        </a:spcAft>
                        <a:buNone/>
                      </a:pPr>
                      <a:r>
                        <a:rPr lang="en" sz="800" b="1"/>
                        <a:t>CV,POS\KEYWORDS</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Edu Level</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Location</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Python</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ML</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Finance</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Leadership</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Working</a:t>
                      </a:r>
                      <a:endParaRPr sz="800" b="1"/>
                    </a:p>
                    <a:p>
                      <a:pPr marL="0" lvl="0" indent="0" algn="ctr" rtl="0">
                        <a:spcBef>
                          <a:spcPts val="0"/>
                        </a:spcBef>
                        <a:spcAft>
                          <a:spcPts val="0"/>
                        </a:spcAft>
                        <a:buNone/>
                      </a:pPr>
                      <a:r>
                        <a:rPr lang="en" sz="800" b="1"/>
                        <a:t>Experience</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Learning Attitude</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Activities</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a:t>
                      </a:r>
                      <a:endParaRPr sz="800" b="1"/>
                    </a:p>
                  </a:txBody>
                  <a:tcPr marL="91425" marR="91425" marT="91425" marB="91425">
                    <a:solidFill>
                      <a:schemeClr val="accent6"/>
                    </a:solidFill>
                  </a:tcPr>
                </a:tc>
                <a:extLst>
                  <a:ext uri="{0D108BD9-81ED-4DB2-BD59-A6C34878D82A}">
                    <a16:rowId xmlns:a16="http://schemas.microsoft.com/office/drawing/2014/main" val="10000"/>
                  </a:ext>
                </a:extLst>
              </a:tr>
              <a:tr h="426700">
                <a:tc>
                  <a:txBody>
                    <a:bodyPr/>
                    <a:lstStyle/>
                    <a:p>
                      <a:pPr marL="0" lvl="0" indent="0" algn="ctr" rtl="0">
                        <a:spcBef>
                          <a:spcPts val="0"/>
                        </a:spcBef>
                        <a:spcAft>
                          <a:spcPts val="0"/>
                        </a:spcAft>
                        <a:buNone/>
                      </a:pPr>
                      <a:r>
                        <a:rPr lang="en" sz="800" b="1">
                          <a:solidFill>
                            <a:srgbClr val="FF0000"/>
                          </a:solidFill>
                        </a:rPr>
                        <a:t>cv1</a:t>
                      </a:r>
                      <a:endParaRPr sz="800" b="1">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Master</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SF,CA</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Prof</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Basic Know</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A little</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Manager</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&gt;5</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Learn to xx</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Search xxx</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a:t>
                      </a:r>
                      <a:endParaRPr sz="800">
                        <a:solidFill>
                          <a:srgbClr val="FF0000"/>
                        </a:solidFill>
                      </a:endParaRPr>
                    </a:p>
                  </a:txBody>
                  <a:tcPr marL="91425" marR="91425" marT="91425" marB="91425"/>
                </a:tc>
                <a:extLst>
                  <a:ext uri="{0D108BD9-81ED-4DB2-BD59-A6C34878D82A}">
                    <a16:rowId xmlns:a16="http://schemas.microsoft.com/office/drawing/2014/main" val="10001"/>
                  </a:ext>
                </a:extLst>
              </a:tr>
              <a:tr h="426700">
                <a:tc>
                  <a:txBody>
                    <a:bodyPr/>
                    <a:lstStyle/>
                    <a:p>
                      <a:pPr marL="0" lvl="0" indent="0" algn="ctr" rtl="0">
                        <a:spcBef>
                          <a:spcPts val="0"/>
                        </a:spcBef>
                        <a:spcAft>
                          <a:spcPts val="0"/>
                        </a:spcAft>
                        <a:buNone/>
                      </a:pPr>
                      <a:r>
                        <a:rPr lang="en" sz="800" b="1"/>
                        <a:t>cv2</a:t>
                      </a:r>
                      <a:endParaRPr sz="800" b="1"/>
                    </a:p>
                  </a:txBody>
                  <a:tcPr marL="91425" marR="91425" marT="91425" marB="91425"/>
                </a:tc>
                <a:tc>
                  <a:txBody>
                    <a:bodyPr/>
                    <a:lstStyle/>
                    <a:p>
                      <a:pPr marL="0" lvl="0" indent="0" algn="ctr" rtl="0">
                        <a:spcBef>
                          <a:spcPts val="0"/>
                        </a:spcBef>
                        <a:spcAft>
                          <a:spcPts val="0"/>
                        </a:spcAft>
                        <a:buNone/>
                      </a:pPr>
                      <a:r>
                        <a:rPr lang="en" sz="800"/>
                        <a:t>Master</a:t>
                      </a:r>
                      <a:endParaRPr sz="800"/>
                    </a:p>
                  </a:txBody>
                  <a:tcPr marL="91425" marR="91425" marT="91425" marB="91425"/>
                </a:tc>
                <a:tc>
                  <a:txBody>
                    <a:bodyPr/>
                    <a:lstStyle/>
                    <a:p>
                      <a:pPr marL="0" lvl="0" indent="0" algn="ctr" rtl="0">
                        <a:spcBef>
                          <a:spcPts val="0"/>
                        </a:spcBef>
                        <a:spcAft>
                          <a:spcPts val="0"/>
                        </a:spcAft>
                        <a:buNone/>
                      </a:pPr>
                      <a:r>
                        <a:rPr lang="en" sz="800"/>
                        <a:t>HOU,TX</a:t>
                      </a:r>
                      <a:endParaRPr sz="800"/>
                    </a:p>
                  </a:txBody>
                  <a:tcPr marL="91425" marR="91425" marT="91425" marB="91425"/>
                </a:tc>
                <a:tc>
                  <a:txBody>
                    <a:bodyPr/>
                    <a:lstStyle/>
                    <a:p>
                      <a:pPr marL="0" lvl="0" indent="0" algn="ctr" rtl="0">
                        <a:spcBef>
                          <a:spcPts val="0"/>
                        </a:spcBef>
                        <a:spcAft>
                          <a:spcPts val="0"/>
                        </a:spcAft>
                        <a:buNone/>
                      </a:pPr>
                      <a:r>
                        <a:rPr lang="en" sz="800"/>
                        <a:t>Prof</a:t>
                      </a:r>
                      <a:endParaRPr sz="800"/>
                    </a:p>
                  </a:txBody>
                  <a:tcPr marL="91425" marR="91425" marT="91425" marB="91425"/>
                </a:tc>
                <a:tc>
                  <a:txBody>
                    <a:bodyPr/>
                    <a:lstStyle/>
                    <a:p>
                      <a:pPr marL="0" lvl="0" indent="0" algn="ctr" rtl="0">
                        <a:spcBef>
                          <a:spcPts val="0"/>
                        </a:spcBef>
                        <a:spcAft>
                          <a:spcPts val="0"/>
                        </a:spcAft>
                        <a:buNone/>
                      </a:pPr>
                      <a:r>
                        <a:rPr lang="en" sz="800"/>
                        <a:t>x</a:t>
                      </a:r>
                      <a:endParaRPr sz="800"/>
                    </a:p>
                  </a:txBody>
                  <a:tcPr marL="91425" marR="91425" marT="91425" marB="91425"/>
                </a:tc>
                <a:tc>
                  <a:txBody>
                    <a:bodyPr/>
                    <a:lstStyle/>
                    <a:p>
                      <a:pPr marL="0" lvl="0" indent="0" algn="ctr" rtl="0">
                        <a:spcBef>
                          <a:spcPts val="0"/>
                        </a:spcBef>
                        <a:spcAft>
                          <a:spcPts val="0"/>
                        </a:spcAft>
                        <a:buNone/>
                      </a:pPr>
                      <a:r>
                        <a:rPr lang="en" sz="800"/>
                        <a:t>Prof</a:t>
                      </a:r>
                      <a:endParaRPr sz="800"/>
                    </a:p>
                  </a:txBody>
                  <a:tcPr marL="91425" marR="91425" marT="91425" marB="91425"/>
                </a:tc>
                <a:tc>
                  <a:txBody>
                    <a:bodyPr/>
                    <a:lstStyle/>
                    <a:p>
                      <a:pPr marL="0" lvl="0" indent="0" algn="ctr" rtl="0">
                        <a:spcBef>
                          <a:spcPts val="0"/>
                        </a:spcBef>
                        <a:spcAft>
                          <a:spcPts val="0"/>
                        </a:spcAft>
                        <a:buNone/>
                      </a:pPr>
                      <a:r>
                        <a:rPr lang="en" sz="800"/>
                        <a:t>Team Leader</a:t>
                      </a:r>
                      <a:endParaRPr sz="800"/>
                    </a:p>
                  </a:txBody>
                  <a:tcPr marL="91425" marR="91425" marT="91425" marB="91425"/>
                </a:tc>
                <a:tc>
                  <a:txBody>
                    <a:bodyPr/>
                    <a:lstStyle/>
                    <a:p>
                      <a:pPr marL="0" lvl="0" indent="0" algn="ctr" rtl="0">
                        <a:spcBef>
                          <a:spcPts val="0"/>
                        </a:spcBef>
                        <a:spcAft>
                          <a:spcPts val="0"/>
                        </a:spcAft>
                        <a:buNone/>
                      </a:pPr>
                      <a:r>
                        <a:rPr lang="en" sz="800"/>
                        <a:t>3</a:t>
                      </a:r>
                      <a:endParaRPr sz="800"/>
                    </a:p>
                  </a:txBody>
                  <a:tcPr marL="91425" marR="91425" marT="91425" marB="91425"/>
                </a:tc>
                <a:tc>
                  <a:txBody>
                    <a:bodyPr/>
                    <a:lstStyle/>
                    <a:p>
                      <a:pPr marL="0" lvl="0" indent="0" algn="ctr" rtl="0">
                        <a:spcBef>
                          <a:spcPts val="0"/>
                        </a:spcBef>
                        <a:spcAft>
                          <a:spcPts val="0"/>
                        </a:spcAft>
                        <a:buNone/>
                      </a:pPr>
                      <a:r>
                        <a:rPr lang="en" sz="800"/>
                        <a:t>Follow the instruction</a:t>
                      </a:r>
                      <a:endParaRPr sz="800"/>
                    </a:p>
                  </a:txBody>
                  <a:tcPr marL="91425" marR="91425" marT="91425" marB="91425"/>
                </a:tc>
                <a:tc>
                  <a:txBody>
                    <a:bodyPr/>
                    <a:lstStyle/>
                    <a:p>
                      <a:pPr marL="0" lvl="0" indent="0" algn="ctr" rtl="0">
                        <a:spcBef>
                          <a:spcPts val="0"/>
                        </a:spcBef>
                        <a:spcAft>
                          <a:spcPts val="0"/>
                        </a:spcAft>
                        <a:buNone/>
                      </a:pPr>
                      <a:r>
                        <a:rPr lang="en" sz="800"/>
                        <a:t>Randomly Pick</a:t>
                      </a:r>
                      <a:endParaRPr sz="800"/>
                    </a:p>
                  </a:txBody>
                  <a:tcPr marL="91425" marR="91425" marT="91425" marB="91425"/>
                </a:tc>
                <a:tc>
                  <a:txBody>
                    <a:bodyPr/>
                    <a:lstStyle/>
                    <a:p>
                      <a:pPr marL="0" lvl="0" indent="0" algn="ctr" rtl="0">
                        <a:spcBef>
                          <a:spcPts val="0"/>
                        </a:spcBef>
                        <a:spcAft>
                          <a:spcPts val="0"/>
                        </a:spcAft>
                        <a:buNone/>
                      </a:pPr>
                      <a:r>
                        <a:rPr lang="en" sz="800"/>
                        <a:t>…</a:t>
                      </a:r>
                      <a:endParaRPr sz="800"/>
                    </a:p>
                  </a:txBody>
                  <a:tcPr marL="91425" marR="91425" marT="91425" marB="91425"/>
                </a:tc>
                <a:extLst>
                  <a:ext uri="{0D108BD9-81ED-4DB2-BD59-A6C34878D82A}">
                    <a16:rowId xmlns:a16="http://schemas.microsoft.com/office/drawing/2014/main" val="10002"/>
                  </a:ext>
                </a:extLst>
              </a:tr>
              <a:tr h="426700">
                <a:tc>
                  <a:txBody>
                    <a:bodyPr/>
                    <a:lstStyle/>
                    <a:p>
                      <a:pPr marL="0" lvl="0" indent="0" algn="ctr" rtl="0">
                        <a:spcBef>
                          <a:spcPts val="0"/>
                        </a:spcBef>
                        <a:spcAft>
                          <a:spcPts val="0"/>
                        </a:spcAft>
                        <a:buNone/>
                      </a:pPr>
                      <a:r>
                        <a:rPr lang="en" sz="800" b="1">
                          <a:solidFill>
                            <a:srgbClr val="FF0000"/>
                          </a:solidFill>
                        </a:rPr>
                        <a:t>position</a:t>
                      </a:r>
                      <a:endParaRPr sz="800" b="1">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&gt; 4-year</a:t>
                      </a:r>
                      <a:endParaRPr sz="800">
                        <a:solidFill>
                          <a:srgbClr val="FF0000"/>
                        </a:solidFill>
                      </a:endParaRPr>
                    </a:p>
                    <a:p>
                      <a:pPr marL="0" lvl="0" indent="0" algn="ctr" rtl="0">
                        <a:spcBef>
                          <a:spcPts val="0"/>
                        </a:spcBef>
                        <a:spcAft>
                          <a:spcPts val="0"/>
                        </a:spcAft>
                        <a:buNone/>
                      </a:pPr>
                      <a:r>
                        <a:rPr lang="en" sz="800">
                          <a:solidFill>
                            <a:srgbClr val="FF0000"/>
                          </a:solidFill>
                        </a:rPr>
                        <a:t>Bachelor</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Flexible</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Prof</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Basic</a:t>
                      </a:r>
                      <a:endParaRPr sz="800">
                        <a:solidFill>
                          <a:srgbClr val="FF0000"/>
                        </a:solidFill>
                      </a:endParaRPr>
                    </a:p>
                    <a:p>
                      <a:pPr marL="0" lvl="0" indent="0" algn="ctr" rtl="0">
                        <a:spcBef>
                          <a:spcPts val="0"/>
                        </a:spcBef>
                        <a:spcAft>
                          <a:spcPts val="0"/>
                        </a:spcAft>
                        <a:buNone/>
                      </a:pPr>
                      <a:r>
                        <a:rPr lang="en" sz="800">
                          <a:solidFill>
                            <a:srgbClr val="FF0000"/>
                          </a:solidFill>
                        </a:rPr>
                        <a:t>Apply</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X</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Manager</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&gt;3</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Willing to learn</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Data</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a:t>
                      </a:r>
                      <a:endParaRPr sz="800">
                        <a:solidFill>
                          <a:srgbClr val="FF0000"/>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2" name="Left Brace 1">
            <a:extLst>
              <a:ext uri="{FF2B5EF4-FFF2-40B4-BE49-F238E27FC236}">
                <a16:creationId xmlns:a16="http://schemas.microsoft.com/office/drawing/2014/main" id="{8CF6F243-C0E6-96EC-B409-BA539A7219EF}"/>
              </a:ext>
            </a:extLst>
          </p:cNvPr>
          <p:cNvSpPr/>
          <p:nvPr/>
        </p:nvSpPr>
        <p:spPr>
          <a:xfrm rot="16200000">
            <a:off x="1844703" y="3559243"/>
            <a:ext cx="159026" cy="7045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405CBC81-8CB5-F5D2-E510-67FE61E00E36}"/>
              </a:ext>
            </a:extLst>
          </p:cNvPr>
          <p:cNvSpPr txBox="1"/>
          <p:nvPr/>
        </p:nvSpPr>
        <p:spPr>
          <a:xfrm>
            <a:off x="1371600" y="4072969"/>
            <a:ext cx="1105231" cy="523220"/>
          </a:xfrm>
          <a:prstGeom prst="rect">
            <a:avLst/>
          </a:prstGeom>
          <a:noFill/>
        </p:spPr>
        <p:txBody>
          <a:bodyPr wrap="square" rtlCol="0">
            <a:spAutoFit/>
          </a:bodyPr>
          <a:lstStyle/>
          <a:p>
            <a:pPr algn="ctr"/>
            <a:r>
              <a:rPr lang="en-US" dirty="0"/>
              <a:t>Static Features</a:t>
            </a:r>
          </a:p>
        </p:txBody>
      </p:sp>
      <p:sp>
        <p:nvSpPr>
          <p:cNvPr id="4" name="Left Brace 3">
            <a:extLst>
              <a:ext uri="{FF2B5EF4-FFF2-40B4-BE49-F238E27FC236}">
                <a16:creationId xmlns:a16="http://schemas.microsoft.com/office/drawing/2014/main" id="{B9B44507-DE1E-CB50-10B8-420794A5CD93}"/>
              </a:ext>
            </a:extLst>
          </p:cNvPr>
          <p:cNvSpPr/>
          <p:nvPr/>
        </p:nvSpPr>
        <p:spPr>
          <a:xfrm rot="16200000">
            <a:off x="4569190" y="2207117"/>
            <a:ext cx="158230" cy="34095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4BE6EBE-B1F1-3E3C-698A-E6FBAABDC75E}"/>
              </a:ext>
            </a:extLst>
          </p:cNvPr>
          <p:cNvSpPr txBox="1"/>
          <p:nvPr/>
        </p:nvSpPr>
        <p:spPr>
          <a:xfrm>
            <a:off x="4095689" y="4072193"/>
            <a:ext cx="1105231" cy="523220"/>
          </a:xfrm>
          <a:prstGeom prst="rect">
            <a:avLst/>
          </a:prstGeom>
          <a:noFill/>
        </p:spPr>
        <p:txBody>
          <a:bodyPr wrap="square" rtlCol="0">
            <a:spAutoFit/>
          </a:bodyPr>
          <a:lstStyle/>
          <a:p>
            <a:pPr algn="ctr"/>
            <a:r>
              <a:rPr lang="en-US" dirty="0"/>
              <a:t>Dynamic Features</a:t>
            </a:r>
          </a:p>
        </p:txBody>
      </p:sp>
      <p:sp>
        <p:nvSpPr>
          <p:cNvPr id="6" name="Left Brace 5">
            <a:extLst>
              <a:ext uri="{FF2B5EF4-FFF2-40B4-BE49-F238E27FC236}">
                <a16:creationId xmlns:a16="http://schemas.microsoft.com/office/drawing/2014/main" id="{E9B909CF-2613-6C7F-25A2-F47DFD44A292}"/>
              </a:ext>
            </a:extLst>
          </p:cNvPr>
          <p:cNvSpPr/>
          <p:nvPr/>
        </p:nvSpPr>
        <p:spPr>
          <a:xfrm rot="16200000">
            <a:off x="7292440" y="3559243"/>
            <a:ext cx="159026" cy="7045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5D359B00-6D68-06B3-A875-80053897B7BA}"/>
              </a:ext>
            </a:extLst>
          </p:cNvPr>
          <p:cNvSpPr txBox="1"/>
          <p:nvPr/>
        </p:nvSpPr>
        <p:spPr>
          <a:xfrm>
            <a:off x="6819337" y="4072193"/>
            <a:ext cx="1105231" cy="523220"/>
          </a:xfrm>
          <a:prstGeom prst="rect">
            <a:avLst/>
          </a:prstGeom>
          <a:noFill/>
        </p:spPr>
        <p:txBody>
          <a:bodyPr wrap="square" rtlCol="0">
            <a:spAutoFit/>
          </a:bodyPr>
          <a:lstStyle/>
          <a:p>
            <a:pPr algn="ctr"/>
            <a:r>
              <a:rPr lang="en-US" dirty="0"/>
              <a:t>Behavioral Features</a:t>
            </a:r>
          </a:p>
        </p:txBody>
      </p:sp>
      <p:pic>
        <p:nvPicPr>
          <p:cNvPr id="8" name="Picture 7" descr="Logo&#10;&#10;Description automatically generated with medium confidence">
            <a:extLst>
              <a:ext uri="{FF2B5EF4-FFF2-40B4-BE49-F238E27FC236}">
                <a16:creationId xmlns:a16="http://schemas.microsoft.com/office/drawing/2014/main" id="{EDD2CD43-64B1-3B17-7462-886F7D82C98D}"/>
              </a:ext>
            </a:extLst>
          </p:cNvPr>
          <p:cNvPicPr>
            <a:picLocks noChangeAspect="1"/>
          </p:cNvPicPr>
          <p:nvPr/>
        </p:nvPicPr>
        <p:blipFill rotWithShape="1">
          <a:blip r:embed="rId3"/>
          <a:srcRect l="1" t="29657" r="-64" b="24983"/>
          <a:stretch/>
        </p:blipFill>
        <p:spPr>
          <a:xfrm>
            <a:off x="7743032" y="4547692"/>
            <a:ext cx="1270804" cy="5760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2.3.3 Vectorizing – type1</a:t>
            </a:r>
            <a:endParaRPr dirty="0"/>
          </a:p>
        </p:txBody>
      </p:sp>
      <p:sp>
        <p:nvSpPr>
          <p:cNvPr id="134" name="Google Shape;134;p20"/>
          <p:cNvSpPr txBox="1">
            <a:spLocks noGrp="1"/>
          </p:cNvSpPr>
          <p:nvPr>
            <p:ph type="body" idx="1"/>
          </p:nvPr>
        </p:nvSpPr>
        <p:spPr>
          <a:xfrm>
            <a:off x="311700" y="1152475"/>
            <a:ext cx="8520600" cy="3825042"/>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 dirty="0"/>
              <a:t>Features that are Easy to Identify and Quantify: </a:t>
            </a:r>
          </a:p>
          <a:p>
            <a:pPr marL="114300" lvl="0" indent="0" algn="l" rtl="0">
              <a:spcBef>
                <a:spcPts val="0"/>
              </a:spcBef>
              <a:spcAft>
                <a:spcPts val="0"/>
              </a:spcAft>
              <a:buSzPts val="1800"/>
              <a:buNone/>
            </a:pPr>
            <a:r>
              <a:rPr lang="en" dirty="0"/>
              <a:t>- Features: Education Background/ Location/ GPA etc.</a:t>
            </a:r>
          </a:p>
          <a:p>
            <a:pPr marL="114300" lvl="0" indent="0" algn="l" rtl="0">
              <a:spcBef>
                <a:spcPts val="0"/>
              </a:spcBef>
              <a:spcAft>
                <a:spcPts val="0"/>
              </a:spcAft>
              <a:buSzPts val="1800"/>
              <a:buNone/>
            </a:pPr>
            <a:r>
              <a:rPr lang="en" dirty="0"/>
              <a:t>- Solutions: Directly Transfer Different Categories to Different Numbers.</a:t>
            </a:r>
          </a:p>
          <a:p>
            <a:pPr marL="114300" lvl="0" indent="0" algn="l" rtl="0">
              <a:spcBef>
                <a:spcPts val="0"/>
              </a:spcBef>
              <a:spcAft>
                <a:spcPts val="0"/>
              </a:spcAft>
              <a:buSzPts val="1800"/>
              <a:buNone/>
            </a:pPr>
            <a:r>
              <a:rPr lang="en" dirty="0"/>
              <a:t>- Example: </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 Potential Questions: # of Categories.</a:t>
            </a:r>
          </a:p>
        </p:txBody>
      </p:sp>
      <p:graphicFrame>
        <p:nvGraphicFramePr>
          <p:cNvPr id="2" name="Diagram 1">
            <a:extLst>
              <a:ext uri="{FF2B5EF4-FFF2-40B4-BE49-F238E27FC236}">
                <a16:creationId xmlns:a16="http://schemas.microsoft.com/office/drawing/2014/main" id="{503754AD-2679-B07F-1D4C-255A98A5B889}"/>
              </a:ext>
            </a:extLst>
          </p:cNvPr>
          <p:cNvGraphicFramePr/>
          <p:nvPr>
            <p:extLst>
              <p:ext uri="{D42A27DB-BD31-4B8C-83A1-F6EECF244321}">
                <p14:modId xmlns:p14="http://schemas.microsoft.com/office/powerpoint/2010/main" val="4119007723"/>
              </p:ext>
            </p:extLst>
          </p:nvPr>
        </p:nvGraphicFramePr>
        <p:xfrm>
          <a:off x="2043485" y="2393436"/>
          <a:ext cx="4240696" cy="1924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Logo&#10;&#10;Description automatically generated with medium confidence">
            <a:extLst>
              <a:ext uri="{FF2B5EF4-FFF2-40B4-BE49-F238E27FC236}">
                <a16:creationId xmlns:a16="http://schemas.microsoft.com/office/drawing/2014/main" id="{2FC96305-8D63-6D51-A8A7-5EAC27327183}"/>
              </a:ext>
            </a:extLst>
          </p:cNvPr>
          <p:cNvPicPr>
            <a:picLocks noChangeAspect="1"/>
          </p:cNvPicPr>
          <p:nvPr/>
        </p:nvPicPr>
        <p:blipFill rotWithShape="1">
          <a:blip r:embed="rId8"/>
          <a:srcRect l="1" t="29657" r="-64" b="24983"/>
          <a:stretch/>
        </p:blipFill>
        <p:spPr>
          <a:xfrm>
            <a:off x="7662884" y="162340"/>
            <a:ext cx="1270804" cy="5760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2.3.4 Vectorizing – type2</a:t>
            </a:r>
            <a:endParaRPr dirty="0"/>
          </a:p>
        </p:txBody>
      </p:sp>
      <p:sp>
        <p:nvSpPr>
          <p:cNvPr id="4" name="Google Shape;134;p20">
            <a:extLst>
              <a:ext uri="{FF2B5EF4-FFF2-40B4-BE49-F238E27FC236}">
                <a16:creationId xmlns:a16="http://schemas.microsoft.com/office/drawing/2014/main" id="{5098A595-C8FE-F773-722A-DCB8FDB096A1}"/>
              </a:ext>
            </a:extLst>
          </p:cNvPr>
          <p:cNvSpPr txBox="1">
            <a:spLocks noGrp="1"/>
          </p:cNvSpPr>
          <p:nvPr>
            <p:ph type="body" idx="1"/>
          </p:nvPr>
        </p:nvSpPr>
        <p:spPr>
          <a:xfrm>
            <a:off x="311700" y="1152475"/>
            <a:ext cx="8520600" cy="3825042"/>
          </a:xfrm>
          <a:prstGeom prst="rect">
            <a:avLst/>
          </a:prstGeom>
        </p:spPr>
        <p:txBody>
          <a:bodyPr spcFirstLastPara="1" wrap="square" lIns="91425" tIns="91425" rIns="91425" bIns="91425" anchor="t" anchorCtr="0">
            <a:normAutofit fontScale="92500"/>
          </a:bodyPr>
          <a:lstStyle/>
          <a:p>
            <a:pPr marL="114300" lvl="0" indent="0" algn="l" rtl="0">
              <a:spcBef>
                <a:spcPts val="0"/>
              </a:spcBef>
              <a:spcAft>
                <a:spcPts val="0"/>
              </a:spcAft>
              <a:buSzPts val="1800"/>
              <a:buNone/>
            </a:pPr>
            <a:r>
              <a:rPr lang="en" dirty="0"/>
              <a:t>Features that are Easy to Make Classification but have Multiple Ways to Express: </a:t>
            </a:r>
          </a:p>
          <a:p>
            <a:pPr marL="114300" lvl="0" indent="0" algn="l" rtl="0">
              <a:spcBef>
                <a:spcPts val="0"/>
              </a:spcBef>
              <a:spcAft>
                <a:spcPts val="0"/>
              </a:spcAft>
              <a:buSzPts val="1800"/>
              <a:buNone/>
            </a:pPr>
            <a:r>
              <a:rPr lang="en" dirty="0"/>
              <a:t>- Features: Hard skills.</a:t>
            </a:r>
          </a:p>
          <a:p>
            <a:pPr marL="114300" lvl="0" indent="0" algn="l" rtl="0">
              <a:spcBef>
                <a:spcPts val="0"/>
              </a:spcBef>
              <a:spcAft>
                <a:spcPts val="0"/>
              </a:spcAft>
              <a:buSzPts val="1800"/>
              <a:buNone/>
            </a:pPr>
            <a:r>
              <a:rPr lang="en" dirty="0"/>
              <a:t>- Solutions: Cluster all same or similar features and only mark core skills of clustering in the recruiting matrix.</a:t>
            </a:r>
          </a:p>
          <a:p>
            <a:pPr marL="114300" lvl="0" indent="0" algn="l" rtl="0">
              <a:spcBef>
                <a:spcPts val="0"/>
              </a:spcBef>
              <a:spcAft>
                <a:spcPts val="0"/>
              </a:spcAft>
              <a:buSzPts val="1800"/>
              <a:buNone/>
            </a:pPr>
            <a:r>
              <a:rPr lang="en" dirty="0"/>
              <a:t>- Example: </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 Potential Questions: Hard to include all child skills in pre-defined matrix.</a:t>
            </a:r>
          </a:p>
        </p:txBody>
      </p:sp>
      <p:graphicFrame>
        <p:nvGraphicFramePr>
          <p:cNvPr id="5" name="Diagram 4">
            <a:extLst>
              <a:ext uri="{FF2B5EF4-FFF2-40B4-BE49-F238E27FC236}">
                <a16:creationId xmlns:a16="http://schemas.microsoft.com/office/drawing/2014/main" id="{698E63A0-6B6D-0D16-A541-8BE6996912A8}"/>
              </a:ext>
            </a:extLst>
          </p:cNvPr>
          <p:cNvGraphicFramePr/>
          <p:nvPr>
            <p:extLst>
              <p:ext uri="{D42A27DB-BD31-4B8C-83A1-F6EECF244321}">
                <p14:modId xmlns:p14="http://schemas.microsoft.com/office/powerpoint/2010/main" val="469581539"/>
              </p:ext>
            </p:extLst>
          </p:nvPr>
        </p:nvGraphicFramePr>
        <p:xfrm>
          <a:off x="2043485" y="2393436"/>
          <a:ext cx="4240696" cy="1924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Logo&#10;&#10;Description automatically generated with medium confidence">
            <a:extLst>
              <a:ext uri="{FF2B5EF4-FFF2-40B4-BE49-F238E27FC236}">
                <a16:creationId xmlns:a16="http://schemas.microsoft.com/office/drawing/2014/main" id="{739E43EE-76A9-E1E6-A210-4828E595DA24}"/>
              </a:ext>
            </a:extLst>
          </p:cNvPr>
          <p:cNvPicPr>
            <a:picLocks noChangeAspect="1"/>
          </p:cNvPicPr>
          <p:nvPr/>
        </p:nvPicPr>
        <p:blipFill rotWithShape="1">
          <a:blip r:embed="rId8"/>
          <a:srcRect l="1" t="29657" r="-64" b="24983"/>
          <a:stretch/>
        </p:blipFill>
        <p:spPr>
          <a:xfrm>
            <a:off x="7662884" y="162340"/>
            <a:ext cx="1270804" cy="5760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2.3.5 Vectorizing – type3</a:t>
            </a:r>
            <a:endParaRPr dirty="0"/>
          </a:p>
          <a:p>
            <a:pPr marL="0" lvl="0" indent="0" algn="l" rtl="0">
              <a:spcBef>
                <a:spcPts val="0"/>
              </a:spcBef>
              <a:spcAft>
                <a:spcPts val="0"/>
              </a:spcAft>
              <a:buNone/>
            </a:pPr>
            <a:endParaRPr dirty="0"/>
          </a:p>
        </p:txBody>
      </p:sp>
      <p:pic>
        <p:nvPicPr>
          <p:cNvPr id="151" name="Google Shape;151;p22"/>
          <p:cNvPicPr preferRelativeResize="0"/>
          <p:nvPr/>
        </p:nvPicPr>
        <p:blipFill>
          <a:blip r:embed="rId3">
            <a:alphaModFix/>
          </a:blip>
          <a:stretch>
            <a:fillRect/>
          </a:stretch>
        </p:blipFill>
        <p:spPr>
          <a:xfrm>
            <a:off x="1892409" y="2484285"/>
            <a:ext cx="5626481" cy="1877740"/>
          </a:xfrm>
          <a:prstGeom prst="rect">
            <a:avLst/>
          </a:prstGeom>
          <a:noFill/>
          <a:ln>
            <a:noFill/>
          </a:ln>
        </p:spPr>
      </p:pic>
      <p:sp>
        <p:nvSpPr>
          <p:cNvPr id="4" name="Google Shape;134;p20">
            <a:extLst>
              <a:ext uri="{FF2B5EF4-FFF2-40B4-BE49-F238E27FC236}">
                <a16:creationId xmlns:a16="http://schemas.microsoft.com/office/drawing/2014/main" id="{9B3F39C6-CA37-ED0B-543D-274F11F5935F}"/>
              </a:ext>
            </a:extLst>
          </p:cNvPr>
          <p:cNvSpPr txBox="1">
            <a:spLocks noGrp="1"/>
          </p:cNvSpPr>
          <p:nvPr>
            <p:ph type="body" idx="1"/>
          </p:nvPr>
        </p:nvSpPr>
        <p:spPr>
          <a:xfrm>
            <a:off x="311700" y="1155186"/>
            <a:ext cx="8697128" cy="3988313"/>
          </a:xfrm>
          <a:prstGeom prst="rect">
            <a:avLst/>
          </a:prstGeom>
        </p:spPr>
        <p:txBody>
          <a:bodyPr spcFirstLastPara="1" wrap="square" lIns="91425" tIns="91425" rIns="91425" bIns="91425" anchor="t" anchorCtr="0">
            <a:normAutofit fontScale="92500" lnSpcReduction="20000"/>
          </a:bodyPr>
          <a:lstStyle/>
          <a:p>
            <a:pPr marL="114300" lvl="0" indent="0" algn="l" rtl="0">
              <a:spcBef>
                <a:spcPts val="0"/>
              </a:spcBef>
              <a:spcAft>
                <a:spcPts val="0"/>
              </a:spcAft>
              <a:buSzPts val="1800"/>
              <a:buNone/>
            </a:pPr>
            <a:r>
              <a:rPr lang="en" dirty="0"/>
              <a:t>Features that Have Multiple Ways to Describe: </a:t>
            </a:r>
          </a:p>
          <a:p>
            <a:pPr marL="114300" lvl="0" indent="0" algn="l" rtl="0">
              <a:spcBef>
                <a:spcPts val="0"/>
              </a:spcBef>
              <a:spcAft>
                <a:spcPts val="0"/>
              </a:spcAft>
              <a:buSzPts val="1800"/>
              <a:buNone/>
            </a:pPr>
            <a:r>
              <a:rPr lang="en" dirty="0"/>
              <a:t>- Features: Soft skills.</a:t>
            </a:r>
          </a:p>
          <a:p>
            <a:pPr marL="114300" lvl="0" indent="0" algn="l" rtl="0">
              <a:spcBef>
                <a:spcPts val="0"/>
              </a:spcBef>
              <a:spcAft>
                <a:spcPts val="0"/>
              </a:spcAft>
              <a:buSzPts val="1800"/>
              <a:buNone/>
            </a:pPr>
            <a:r>
              <a:rPr lang="en" dirty="0"/>
              <a:t>- Solutions: Cluster all similar features and only mark core skills of clustering in the recruiting matrix.</a:t>
            </a:r>
          </a:p>
          <a:p>
            <a:pPr marL="114300" lvl="0" indent="0" algn="l" rtl="0">
              <a:spcBef>
                <a:spcPts val="0"/>
              </a:spcBef>
              <a:spcAft>
                <a:spcPts val="0"/>
              </a:spcAft>
              <a:buSzPts val="1800"/>
              <a:buNone/>
            </a:pPr>
            <a:r>
              <a:rPr lang="en" dirty="0"/>
              <a:t>- Example: </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 Potential Questions: Word2Vec or BERT needs a relatively large language source to do training.</a:t>
            </a:r>
          </a:p>
        </p:txBody>
      </p:sp>
      <p:pic>
        <p:nvPicPr>
          <p:cNvPr id="5" name="Picture 4" descr="Logo&#10;&#10;Description automatically generated with medium confidence">
            <a:extLst>
              <a:ext uri="{FF2B5EF4-FFF2-40B4-BE49-F238E27FC236}">
                <a16:creationId xmlns:a16="http://schemas.microsoft.com/office/drawing/2014/main" id="{86F20DCE-5246-BB3E-3BDA-ADF5ED703790}"/>
              </a:ext>
            </a:extLst>
          </p:cNvPr>
          <p:cNvPicPr>
            <a:picLocks noChangeAspect="1"/>
          </p:cNvPicPr>
          <p:nvPr/>
        </p:nvPicPr>
        <p:blipFill rotWithShape="1">
          <a:blip r:embed="rId4"/>
          <a:srcRect l="1" t="29657" r="-64" b="24983"/>
          <a:stretch/>
        </p:blipFill>
        <p:spPr>
          <a:xfrm>
            <a:off x="7662884" y="162340"/>
            <a:ext cx="1270804" cy="5760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2.4 Comparing Similarities?</a:t>
            </a:r>
            <a:endParaRPr dirty="0"/>
          </a:p>
          <a:p>
            <a:pPr marL="0" lvl="0" indent="0" algn="l" rtl="0">
              <a:spcBef>
                <a:spcPts val="0"/>
              </a:spcBef>
              <a:spcAft>
                <a:spcPts val="0"/>
              </a:spcAft>
              <a:buNone/>
            </a:pPr>
            <a:endParaRPr dirty="0"/>
          </a:p>
        </p:txBody>
      </p:sp>
      <p:sp>
        <p:nvSpPr>
          <p:cNvPr id="164" name="Google Shape;16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Potential Methods: Cosine Similarities OR Euclidean Distance</a:t>
            </a:r>
          </a:p>
          <a:p>
            <a:pPr marL="0" lvl="0" indent="0" algn="l" rtl="0">
              <a:spcBef>
                <a:spcPts val="0"/>
              </a:spcBef>
              <a:spcAft>
                <a:spcPts val="1200"/>
              </a:spcAft>
              <a:buNone/>
            </a:pPr>
            <a:r>
              <a:rPr lang="en" dirty="0"/>
              <a:t>Final Choice: Cosine Similarities </a:t>
            </a:r>
            <a:r>
              <a:rPr lang="en" dirty="0">
                <a:sym typeface="Wingdings" pitchFamily="2" charset="2"/>
              </a:rPr>
              <a:t>(suitable for high-dimension)</a:t>
            </a:r>
            <a:endParaRPr lang="en" dirty="0"/>
          </a:p>
          <a:p>
            <a:pPr marL="0" lvl="0" indent="0" algn="l" rtl="0">
              <a:spcBef>
                <a:spcPts val="0"/>
              </a:spcBef>
              <a:spcAft>
                <a:spcPts val="1200"/>
              </a:spcAft>
              <a:buNone/>
            </a:pPr>
            <a:endParaRPr dirty="0"/>
          </a:p>
        </p:txBody>
      </p:sp>
      <p:pic>
        <p:nvPicPr>
          <p:cNvPr id="165" name="Google Shape;165;p24"/>
          <p:cNvPicPr preferRelativeResize="0"/>
          <p:nvPr/>
        </p:nvPicPr>
        <p:blipFill>
          <a:blip r:embed="rId3">
            <a:alphaModFix/>
          </a:blip>
          <a:stretch>
            <a:fillRect/>
          </a:stretch>
        </p:blipFill>
        <p:spPr>
          <a:xfrm>
            <a:off x="2157650" y="2010675"/>
            <a:ext cx="4388775" cy="2914874"/>
          </a:xfrm>
          <a:prstGeom prst="rect">
            <a:avLst/>
          </a:prstGeom>
          <a:noFill/>
          <a:ln>
            <a:noFill/>
          </a:ln>
        </p:spPr>
      </p:pic>
      <p:pic>
        <p:nvPicPr>
          <p:cNvPr id="2" name="Picture 1" descr="Logo&#10;&#10;Description automatically generated with medium confidence">
            <a:extLst>
              <a:ext uri="{FF2B5EF4-FFF2-40B4-BE49-F238E27FC236}">
                <a16:creationId xmlns:a16="http://schemas.microsoft.com/office/drawing/2014/main" id="{1A83212C-C7F6-9C0C-1205-ACE155805C96}"/>
              </a:ext>
            </a:extLst>
          </p:cNvPr>
          <p:cNvPicPr>
            <a:picLocks noChangeAspect="1"/>
          </p:cNvPicPr>
          <p:nvPr/>
        </p:nvPicPr>
        <p:blipFill rotWithShape="1">
          <a:blip r:embed="rId4"/>
          <a:srcRect l="1" t="29657" r="-64" b="24983"/>
          <a:stretch/>
        </p:blipFill>
        <p:spPr>
          <a:xfrm>
            <a:off x="7662884" y="162340"/>
            <a:ext cx="1270804" cy="5760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A06A-F267-71C5-150A-6E3D7832F21B}"/>
              </a:ext>
            </a:extLst>
          </p:cNvPr>
          <p:cNvSpPr>
            <a:spLocks noGrp="1"/>
          </p:cNvSpPr>
          <p:nvPr>
            <p:ph type="title"/>
          </p:nvPr>
        </p:nvSpPr>
        <p:spPr/>
        <p:txBody>
          <a:bodyPr>
            <a:normAutofit fontScale="90000"/>
          </a:bodyPr>
          <a:lstStyle/>
          <a:p>
            <a:r>
              <a:rPr lang="en-US" dirty="0"/>
              <a:t>Agenda:</a:t>
            </a:r>
          </a:p>
        </p:txBody>
      </p:sp>
      <p:sp>
        <p:nvSpPr>
          <p:cNvPr id="3" name="Text Placeholder 2">
            <a:extLst>
              <a:ext uri="{FF2B5EF4-FFF2-40B4-BE49-F238E27FC236}">
                <a16:creationId xmlns:a16="http://schemas.microsoft.com/office/drawing/2014/main" id="{53C78673-8EC3-B203-5AB7-3E91B476B5D2}"/>
              </a:ext>
            </a:extLst>
          </p:cNvPr>
          <p:cNvSpPr>
            <a:spLocks noGrp="1"/>
          </p:cNvSpPr>
          <p:nvPr>
            <p:ph type="body" idx="1"/>
          </p:nvPr>
        </p:nvSpPr>
        <p:spPr/>
        <p:txBody>
          <a:bodyPr/>
          <a:lstStyle/>
          <a:p>
            <a:r>
              <a:rPr lang="en-US" dirty="0"/>
              <a:t>Overview and Project Goal</a:t>
            </a:r>
          </a:p>
          <a:p>
            <a:pPr marL="114300" indent="0">
              <a:buNone/>
            </a:pPr>
            <a:endParaRPr lang="en-US" dirty="0"/>
          </a:p>
          <a:p>
            <a:r>
              <a:rPr lang="en-US" dirty="0"/>
              <a:t>Workflow of Constructing System</a:t>
            </a:r>
          </a:p>
          <a:p>
            <a:pPr marL="114300" indent="0">
              <a:buNone/>
            </a:pPr>
            <a:endParaRPr lang="en-US" dirty="0"/>
          </a:p>
          <a:p>
            <a:r>
              <a:rPr lang="en-US" dirty="0"/>
              <a:t>What I Have Learned</a:t>
            </a:r>
          </a:p>
          <a:p>
            <a:pPr marL="114300" indent="0">
              <a:buNone/>
            </a:pPr>
            <a:endParaRPr lang="en-US" dirty="0"/>
          </a:p>
          <a:p>
            <a:r>
              <a:rPr lang="en-US" dirty="0"/>
              <a:t>Reference</a:t>
            </a:r>
          </a:p>
        </p:txBody>
      </p:sp>
      <p:pic>
        <p:nvPicPr>
          <p:cNvPr id="4" name="Picture 3" descr="Logo&#10;&#10;Description automatically generated with medium confidence">
            <a:extLst>
              <a:ext uri="{FF2B5EF4-FFF2-40B4-BE49-F238E27FC236}">
                <a16:creationId xmlns:a16="http://schemas.microsoft.com/office/drawing/2014/main" id="{4073BEE9-3B01-2130-27C5-7C0C6B572589}"/>
              </a:ext>
            </a:extLst>
          </p:cNvPr>
          <p:cNvPicPr>
            <a:picLocks noChangeAspect="1"/>
          </p:cNvPicPr>
          <p:nvPr/>
        </p:nvPicPr>
        <p:blipFill rotWithShape="1">
          <a:blip r:embed="rId2"/>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361564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8BAC-B4EE-B6F9-E609-FE732BC27D2B}"/>
              </a:ext>
            </a:extLst>
          </p:cNvPr>
          <p:cNvSpPr>
            <a:spLocks noGrp="1"/>
          </p:cNvSpPr>
          <p:nvPr>
            <p:ph type="title"/>
          </p:nvPr>
        </p:nvSpPr>
        <p:spPr>
          <a:xfrm>
            <a:off x="490250" y="450150"/>
            <a:ext cx="7946084" cy="4090800"/>
          </a:xfrm>
        </p:spPr>
        <p:txBody>
          <a:bodyPr>
            <a:normAutofit/>
          </a:bodyPr>
          <a:lstStyle/>
          <a:p>
            <a:r>
              <a:rPr lang="en-US" sz="3200" dirty="0"/>
              <a:t>3. Things to be done next</a:t>
            </a:r>
            <a:br>
              <a:rPr lang="en-US" sz="3200" dirty="0"/>
            </a:br>
            <a:br>
              <a:rPr lang="en-US" sz="3200" dirty="0"/>
            </a:br>
            <a:r>
              <a:rPr lang="en-US" sz="3200" dirty="0"/>
              <a:t>  </a:t>
            </a:r>
          </a:p>
        </p:txBody>
      </p:sp>
      <p:pic>
        <p:nvPicPr>
          <p:cNvPr id="3" name="Picture 2" descr="Logo&#10;&#10;Description automatically generated with medium confidence">
            <a:extLst>
              <a:ext uri="{FF2B5EF4-FFF2-40B4-BE49-F238E27FC236}">
                <a16:creationId xmlns:a16="http://schemas.microsoft.com/office/drawing/2014/main" id="{423330E6-7C82-3B00-8913-5E3B029400B2}"/>
              </a:ext>
            </a:extLst>
          </p:cNvPr>
          <p:cNvPicPr>
            <a:picLocks noChangeAspect="1"/>
          </p:cNvPicPr>
          <p:nvPr/>
        </p:nvPicPr>
        <p:blipFill rotWithShape="1">
          <a:blip r:embed="rId2"/>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112914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5"/>
          <p:cNvSpPr txBox="1">
            <a:spLocks noGrp="1"/>
          </p:cNvSpPr>
          <p:nvPr>
            <p:ph type="body" idx="1"/>
          </p:nvPr>
        </p:nvSpPr>
        <p:spPr>
          <a:xfrm>
            <a:off x="311700" y="436858"/>
            <a:ext cx="8649420" cy="443729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 dirty="0"/>
              <a:t>If all elements play the equally important role in decision making? </a:t>
            </a:r>
          </a:p>
          <a:p>
            <a:pPr marL="114300" lvl="0" indent="0" algn="l" rtl="0">
              <a:spcBef>
                <a:spcPts val="0"/>
              </a:spcBef>
              <a:spcAft>
                <a:spcPts val="0"/>
              </a:spcAft>
              <a:buSzPts val="1800"/>
              <a:buNone/>
            </a:pPr>
            <a:r>
              <a:rPr lang="en" dirty="0"/>
              <a:t>  (Allowing Recruiter to choose weight OR using default weight?) </a:t>
            </a:r>
            <a:endParaRPr dirty="0"/>
          </a:p>
          <a:p>
            <a:pPr marL="457200" lvl="0" indent="0" algn="l" rtl="0">
              <a:spcBef>
                <a:spcPts val="1200"/>
              </a:spcBef>
              <a:spcAft>
                <a:spcPts val="0"/>
              </a:spcAft>
              <a:buNone/>
            </a:pPr>
            <a:r>
              <a:rPr lang="en" dirty="0">
                <a:solidFill>
                  <a:srgbClr val="FF0000"/>
                </a:solidFill>
              </a:rPr>
              <a:t>- Most Difficult Part - Will affect the accuracy directly</a:t>
            </a:r>
            <a:endParaRPr dirty="0">
              <a:solidFill>
                <a:srgbClr val="FF0000"/>
              </a:solidFill>
            </a:endParaRPr>
          </a:p>
          <a:p>
            <a:pPr marL="114300" lvl="0" indent="0" algn="l" rtl="0">
              <a:spcBef>
                <a:spcPts val="1200"/>
              </a:spcBef>
              <a:spcAft>
                <a:spcPts val="0"/>
              </a:spcAft>
              <a:buSzPts val="1800"/>
              <a:buNone/>
            </a:pPr>
            <a:r>
              <a:rPr lang="en" dirty="0"/>
              <a:t>2) Should those skills occur</a:t>
            </a:r>
            <a:r>
              <a:rPr lang="en-US" dirty="0"/>
              <a:t>r</a:t>
            </a:r>
            <a:r>
              <a:rPr lang="en" dirty="0"/>
              <a:t>ed repetitively in Resume or JD be given a higher weight in recruiting matrix?</a:t>
            </a:r>
          </a:p>
          <a:p>
            <a:pPr marL="114300" lvl="0" indent="0" algn="l" rtl="0">
              <a:spcBef>
                <a:spcPts val="1200"/>
              </a:spcBef>
              <a:spcAft>
                <a:spcPts val="0"/>
              </a:spcAft>
              <a:buSzPts val="1800"/>
              <a:buNone/>
            </a:pPr>
            <a:endParaRPr dirty="0"/>
          </a:p>
          <a:p>
            <a:pPr marL="114300" lvl="0" indent="0" algn="l" rtl="0">
              <a:spcBef>
                <a:spcPts val="0"/>
              </a:spcBef>
              <a:spcAft>
                <a:spcPts val="0"/>
              </a:spcAft>
              <a:buSzPts val="1800"/>
              <a:buNone/>
            </a:pPr>
            <a:r>
              <a:rPr lang="en" dirty="0"/>
              <a:t>3) If consider “OVERQUALIFIED” problems?</a:t>
            </a:r>
          </a:p>
          <a:p>
            <a:pPr marL="114300" lvl="0" indent="0" algn="l" rtl="0">
              <a:spcBef>
                <a:spcPts val="0"/>
              </a:spcBef>
              <a:spcAft>
                <a:spcPts val="0"/>
              </a:spcAft>
              <a:buSzPts val="1800"/>
              <a:buNone/>
            </a:pPr>
            <a:endParaRPr dirty="0"/>
          </a:p>
          <a:p>
            <a:pPr marL="114300" lvl="0" indent="0" algn="l" rtl="0">
              <a:spcBef>
                <a:spcPts val="0"/>
              </a:spcBef>
              <a:spcAft>
                <a:spcPts val="0"/>
              </a:spcAft>
              <a:buSzPts val="1800"/>
              <a:buNone/>
            </a:pPr>
            <a:r>
              <a:rPr lang="en" dirty="0"/>
              <a:t>4) How to cluster the skills as comprehensive as possible to improve the accuracy? (</a:t>
            </a:r>
            <a:r>
              <a:rPr lang="en" dirty="0" err="1"/>
              <a:t>eg.</a:t>
            </a:r>
            <a:r>
              <a:rPr lang="en" dirty="0"/>
              <a:t> Resume: PyCharm MATCHING JD: Python)</a:t>
            </a:r>
            <a:endParaRPr dirty="0"/>
          </a:p>
          <a:p>
            <a:pPr marL="0" lvl="0" indent="0" algn="l" rtl="0">
              <a:spcBef>
                <a:spcPts val="1200"/>
              </a:spcBef>
              <a:spcAft>
                <a:spcPts val="1200"/>
              </a:spcAft>
              <a:buNone/>
            </a:pPr>
            <a:r>
              <a:rPr lang="en" dirty="0"/>
              <a:t>…</a:t>
            </a:r>
            <a:endParaRPr dirty="0"/>
          </a:p>
        </p:txBody>
      </p:sp>
      <p:pic>
        <p:nvPicPr>
          <p:cNvPr id="4" name="Picture 3" descr="Logo&#10;&#10;Description automatically generated with medium confidence">
            <a:extLst>
              <a:ext uri="{FF2B5EF4-FFF2-40B4-BE49-F238E27FC236}">
                <a16:creationId xmlns:a16="http://schemas.microsoft.com/office/drawing/2014/main" id="{202B5C97-474D-F2AE-9173-FB3361623514}"/>
              </a:ext>
            </a:extLst>
          </p:cNvPr>
          <p:cNvPicPr>
            <a:picLocks noChangeAspect="1"/>
          </p:cNvPicPr>
          <p:nvPr/>
        </p:nvPicPr>
        <p:blipFill rotWithShape="1">
          <a:blip r:embed="rId3"/>
          <a:srcRect l="1" t="29657" r="-64" b="24983"/>
          <a:stretch/>
        </p:blipFill>
        <p:spPr>
          <a:xfrm>
            <a:off x="7662884" y="162340"/>
            <a:ext cx="1270804" cy="57607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F17-8007-BF6E-7CF6-63F605D4A67D}"/>
              </a:ext>
            </a:extLst>
          </p:cNvPr>
          <p:cNvSpPr>
            <a:spLocks noGrp="1"/>
          </p:cNvSpPr>
          <p:nvPr>
            <p:ph type="title"/>
          </p:nvPr>
        </p:nvSpPr>
        <p:spPr>
          <a:xfrm>
            <a:off x="311700" y="134924"/>
            <a:ext cx="8520600" cy="572700"/>
          </a:xfrm>
        </p:spPr>
        <p:txBody>
          <a:bodyPr>
            <a:normAutofit fontScale="90000"/>
          </a:bodyPr>
          <a:lstStyle/>
          <a:p>
            <a:r>
              <a:rPr lang="en-US" dirty="0"/>
              <a:t>What I have learned:</a:t>
            </a:r>
          </a:p>
        </p:txBody>
      </p:sp>
      <p:sp>
        <p:nvSpPr>
          <p:cNvPr id="3" name="Text Placeholder 2">
            <a:extLst>
              <a:ext uri="{FF2B5EF4-FFF2-40B4-BE49-F238E27FC236}">
                <a16:creationId xmlns:a16="http://schemas.microsoft.com/office/drawing/2014/main" id="{6AD1E9A9-FB9A-D4ED-E395-78FE3F35217F}"/>
              </a:ext>
            </a:extLst>
          </p:cNvPr>
          <p:cNvSpPr>
            <a:spLocks noGrp="1"/>
          </p:cNvSpPr>
          <p:nvPr>
            <p:ph type="body" idx="1"/>
          </p:nvPr>
        </p:nvSpPr>
        <p:spPr>
          <a:xfrm>
            <a:off x="311700" y="814490"/>
            <a:ext cx="8641469" cy="3514520"/>
          </a:xfrm>
        </p:spPr>
        <p:txBody>
          <a:bodyPr>
            <a:normAutofit/>
          </a:bodyPr>
          <a:lstStyle/>
          <a:p>
            <a:pPr marL="114300" indent="0">
              <a:buNone/>
            </a:pPr>
            <a:r>
              <a:rPr lang="en-US" dirty="0"/>
              <a:t>This project is the most comprehensive project I have done with data science skills. On the one hand, it allows me to apply what I have learned in the classroom, including data pipeline, machine learning and database management, to real life. On the other hand, it drives me to learn multiple cutting-edge techniques such as BERT and </a:t>
            </a:r>
            <a:r>
              <a:rPr lang="en-US" dirty="0" err="1"/>
              <a:t>BiLSTM</a:t>
            </a:r>
            <a:r>
              <a:rPr lang="en-US" dirty="0"/>
              <a:t> NN in NLP etc.</a:t>
            </a:r>
          </a:p>
          <a:p>
            <a:pPr marL="114300" indent="0">
              <a:buNone/>
            </a:pPr>
            <a:endParaRPr lang="en-US" dirty="0"/>
          </a:p>
          <a:p>
            <a:pPr marL="114300" indent="0">
              <a:buNone/>
            </a:pPr>
            <a:r>
              <a:rPr lang="en-US" dirty="0"/>
              <a:t>Besides those technical skills, I learned how to effectively communicate and collaborate with my colleagues. This experience also helps me to know more about US cultures, improve my soft skills and specify the career goals, which are extremely important for me to find a full-time job here in the next year!</a:t>
            </a:r>
          </a:p>
        </p:txBody>
      </p:sp>
      <p:pic>
        <p:nvPicPr>
          <p:cNvPr id="4" name="Picture 3" descr="Logo&#10;&#10;Description automatically generated with medium confidence">
            <a:extLst>
              <a:ext uri="{FF2B5EF4-FFF2-40B4-BE49-F238E27FC236}">
                <a16:creationId xmlns:a16="http://schemas.microsoft.com/office/drawing/2014/main" id="{24E50AB5-BFB0-A9DE-72B4-808CFD0572E1}"/>
              </a:ext>
            </a:extLst>
          </p:cNvPr>
          <p:cNvPicPr>
            <a:picLocks noChangeAspect="1"/>
          </p:cNvPicPr>
          <p:nvPr/>
        </p:nvPicPr>
        <p:blipFill rotWithShape="1">
          <a:blip r:embed="rId2"/>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209493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31A9-4FF7-347A-19EF-1D094BBC3941}"/>
              </a:ext>
            </a:extLst>
          </p:cNvPr>
          <p:cNvSpPr>
            <a:spLocks noGrp="1"/>
          </p:cNvSpPr>
          <p:nvPr>
            <p:ph type="title"/>
          </p:nvPr>
        </p:nvSpPr>
        <p:spPr/>
        <p:txBody>
          <a:bodyPr>
            <a:normAutofit fontScale="90000"/>
          </a:bodyPr>
          <a:lstStyle/>
          <a:p>
            <a:r>
              <a:rPr lang="en-US" dirty="0"/>
              <a:t>Reference:</a:t>
            </a:r>
            <a:br>
              <a:rPr lang="en-US" dirty="0"/>
            </a:br>
            <a:endParaRPr lang="en-US" dirty="0"/>
          </a:p>
        </p:txBody>
      </p:sp>
      <p:sp>
        <p:nvSpPr>
          <p:cNvPr id="3" name="Text Placeholder 2">
            <a:extLst>
              <a:ext uri="{FF2B5EF4-FFF2-40B4-BE49-F238E27FC236}">
                <a16:creationId xmlns:a16="http://schemas.microsoft.com/office/drawing/2014/main" id="{E38B65CE-ED41-FC88-F0C2-0B7B05CC8592}"/>
              </a:ext>
            </a:extLst>
          </p:cNvPr>
          <p:cNvSpPr>
            <a:spLocks noGrp="1"/>
          </p:cNvSpPr>
          <p:nvPr>
            <p:ph type="body" idx="1"/>
          </p:nvPr>
        </p:nvSpPr>
        <p:spPr/>
        <p:txBody>
          <a:bodyPr/>
          <a:lstStyle/>
          <a:p>
            <a:pPr marL="114300" indent="0">
              <a:buNone/>
            </a:pPr>
            <a:r>
              <a:rPr lang="en-US" b="1" i="1" u="sng" dirty="0">
                <a:solidFill>
                  <a:schemeClr val="tx1"/>
                </a:solidFill>
                <a:hlinkClick r:id="rId2">
                  <a:extLst>
                    <a:ext uri="{A12FA001-AC4F-418D-AE19-62706E023703}">
                      <ahyp:hlinkClr xmlns:ahyp="http://schemas.microsoft.com/office/drawing/2018/hyperlinkcolor" val="tx"/>
                    </a:ext>
                  </a:extLst>
                </a:hlinkClick>
              </a:rPr>
              <a:t>SOVREN API FOR MATCHING:</a:t>
            </a:r>
          </a:p>
          <a:p>
            <a:pPr>
              <a:buAutoNum type="arabicPeriod"/>
            </a:pPr>
            <a:r>
              <a:rPr lang="en-US" u="sng" dirty="0">
                <a:solidFill>
                  <a:srgbClr val="0097A7"/>
                </a:solidFill>
                <a:hlinkClick r:id="rId2">
                  <a:extLst>
                    <a:ext uri="{A12FA001-AC4F-418D-AE19-62706E023703}">
                      <ahyp:hlinkClr xmlns:ahyp="http://schemas.microsoft.com/office/drawing/2018/hyperlinkcolor" val="tx"/>
                    </a:ext>
                  </a:extLst>
                </a:hlinkClick>
              </a:rPr>
              <a:t>https://www.sovren.com/technical-specs/latest/rest-api/ai-matching/querying-api/search/</a:t>
            </a:r>
            <a:endParaRPr lang="en-US" u="sng" dirty="0">
              <a:solidFill>
                <a:srgbClr val="0097A7"/>
              </a:solidFill>
            </a:endParaRPr>
          </a:p>
          <a:p>
            <a:pPr marL="114300" indent="0">
              <a:buNone/>
            </a:pPr>
            <a:endParaRPr lang="en-US" u="sng" dirty="0">
              <a:solidFill>
                <a:srgbClr val="0097A7"/>
              </a:solidFill>
            </a:endParaRPr>
          </a:p>
          <a:p>
            <a:pPr marL="114300" indent="0">
              <a:buNone/>
            </a:pPr>
            <a:r>
              <a:rPr lang="en-US" b="1" i="1" u="sng" dirty="0" err="1">
                <a:solidFill>
                  <a:schemeClr val="tx1"/>
                </a:solidFill>
              </a:rPr>
              <a:t>SpaCy</a:t>
            </a:r>
            <a:r>
              <a:rPr lang="en-US" b="1" i="1" u="sng" dirty="0">
                <a:solidFill>
                  <a:schemeClr val="tx1"/>
                </a:solidFill>
              </a:rPr>
              <a:t> for NLP:</a:t>
            </a:r>
          </a:p>
          <a:p>
            <a:pPr>
              <a:buAutoNum type="arabicPeriod"/>
            </a:pPr>
            <a:r>
              <a:rPr lang="en-US" u="sng" dirty="0">
                <a:hlinkClick r:id="rId3"/>
              </a:rPr>
              <a:t>https://alwaysbelearning.nl/matching-resumes-with-job-offers-using-spacy-a-natural-language-processing-nlp-library-in-python/</a:t>
            </a:r>
            <a:endParaRPr lang="en-US" u="sng" dirty="0"/>
          </a:p>
          <a:p>
            <a:pPr>
              <a:buAutoNum type="arabicPeriod"/>
            </a:pPr>
            <a:r>
              <a:rPr lang="en-US" u="sng" dirty="0">
                <a:hlinkClick r:id="rId4"/>
              </a:rPr>
              <a:t>https://github.com/microsoft/SkillsExtractorCognitiveSearch/blob/master/data/skill_patterns.jsonl</a:t>
            </a:r>
            <a:endParaRPr lang="en-US" dirty="0"/>
          </a:p>
        </p:txBody>
      </p:sp>
      <p:pic>
        <p:nvPicPr>
          <p:cNvPr id="4" name="Picture 3" descr="Logo&#10;&#10;Description automatically generated with medium confidence">
            <a:extLst>
              <a:ext uri="{FF2B5EF4-FFF2-40B4-BE49-F238E27FC236}">
                <a16:creationId xmlns:a16="http://schemas.microsoft.com/office/drawing/2014/main" id="{C644FEFF-33C0-1898-5779-B69B0CE6629C}"/>
              </a:ext>
            </a:extLst>
          </p:cNvPr>
          <p:cNvPicPr>
            <a:picLocks noChangeAspect="1"/>
          </p:cNvPicPr>
          <p:nvPr/>
        </p:nvPicPr>
        <p:blipFill rotWithShape="1">
          <a:blip r:embed="rId5"/>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214168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E9D-5271-024D-5C9A-E5A878EEA85D}"/>
              </a:ext>
            </a:extLst>
          </p:cNvPr>
          <p:cNvSpPr>
            <a:spLocks noGrp="1"/>
          </p:cNvSpPr>
          <p:nvPr>
            <p:ph type="title"/>
          </p:nvPr>
        </p:nvSpPr>
        <p:spPr>
          <a:xfrm>
            <a:off x="311700" y="1999050"/>
            <a:ext cx="8520600" cy="572700"/>
          </a:xfrm>
        </p:spPr>
        <p:txBody>
          <a:bodyPr>
            <a:normAutofit fontScale="90000"/>
          </a:bodyPr>
          <a:lstStyle/>
          <a:p>
            <a:r>
              <a:rPr lang="en-US" dirty="0"/>
              <a:t>Thank You!</a:t>
            </a:r>
          </a:p>
        </p:txBody>
      </p:sp>
      <p:pic>
        <p:nvPicPr>
          <p:cNvPr id="4" name="Picture 3" descr="Logo&#10;&#10;Description automatically generated with medium confidence">
            <a:extLst>
              <a:ext uri="{FF2B5EF4-FFF2-40B4-BE49-F238E27FC236}">
                <a16:creationId xmlns:a16="http://schemas.microsoft.com/office/drawing/2014/main" id="{6D95C4A4-554A-602F-7809-C9B09AF9DCAF}"/>
              </a:ext>
            </a:extLst>
          </p:cNvPr>
          <p:cNvPicPr>
            <a:picLocks noChangeAspect="1"/>
          </p:cNvPicPr>
          <p:nvPr/>
        </p:nvPicPr>
        <p:blipFill rotWithShape="1">
          <a:blip r:embed="rId2"/>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330868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68A3-7DBB-B354-1A3C-83B9EF213B66}"/>
              </a:ext>
            </a:extLst>
          </p:cNvPr>
          <p:cNvSpPr>
            <a:spLocks noGrp="1"/>
          </p:cNvSpPr>
          <p:nvPr>
            <p:ph type="title"/>
          </p:nvPr>
        </p:nvSpPr>
        <p:spPr/>
        <p:txBody>
          <a:bodyPr>
            <a:normAutofit fontScale="90000"/>
          </a:bodyPr>
          <a:lstStyle/>
          <a:p>
            <a:r>
              <a:rPr lang="en-US" dirty="0"/>
              <a:t>Overview and Project Goal</a:t>
            </a:r>
          </a:p>
        </p:txBody>
      </p:sp>
      <p:sp>
        <p:nvSpPr>
          <p:cNvPr id="3" name="Text Placeholder 2">
            <a:extLst>
              <a:ext uri="{FF2B5EF4-FFF2-40B4-BE49-F238E27FC236}">
                <a16:creationId xmlns:a16="http://schemas.microsoft.com/office/drawing/2014/main" id="{E25F61D6-68E1-0257-3ABE-08E2DE533EAB}"/>
              </a:ext>
            </a:extLst>
          </p:cNvPr>
          <p:cNvSpPr>
            <a:spLocks noGrp="1"/>
          </p:cNvSpPr>
          <p:nvPr>
            <p:ph type="body" idx="1"/>
          </p:nvPr>
        </p:nvSpPr>
        <p:spPr>
          <a:xfrm>
            <a:off x="311700" y="1294031"/>
            <a:ext cx="8520600" cy="3404444"/>
          </a:xfrm>
        </p:spPr>
        <p:txBody>
          <a:bodyPr/>
          <a:lstStyle/>
          <a:p>
            <a:pPr marL="114300" indent="0">
              <a:buNone/>
            </a:pPr>
            <a:r>
              <a:rPr lang="en-US" dirty="0"/>
              <a:t>Matching system is one of the most popular artificial intelligence systems for companies in different industries across the world. As </a:t>
            </a:r>
            <a:r>
              <a:rPr lang="en-US" altLang="zh-CN" dirty="0"/>
              <a:t>a</a:t>
            </a:r>
            <a:r>
              <a:rPr lang="zh-CN" altLang="en-US" dirty="0"/>
              <a:t> </a:t>
            </a:r>
            <a:r>
              <a:rPr lang="en-US" dirty="0"/>
              <a:t>technical recruitment company, </a:t>
            </a:r>
            <a:r>
              <a:rPr lang="en-US" dirty="0" err="1"/>
              <a:t>OCBang</a:t>
            </a:r>
            <a:r>
              <a:rPr lang="en-US" dirty="0"/>
              <a:t> Inc. also wants to introduce this kind of system to fill the gap and improve the experience of clients. We aim to construct a bidirectional matching system between recruiter and potential candidates with machine learning techniques (especially advanced NLP techniques), improving the efficiency of recruitment activity and grabbing market share of our start-up.</a:t>
            </a:r>
          </a:p>
        </p:txBody>
      </p:sp>
      <p:pic>
        <p:nvPicPr>
          <p:cNvPr id="4" name="Picture 3" descr="Logo&#10;&#10;Description automatically generated with medium confidence">
            <a:extLst>
              <a:ext uri="{FF2B5EF4-FFF2-40B4-BE49-F238E27FC236}">
                <a16:creationId xmlns:a16="http://schemas.microsoft.com/office/drawing/2014/main" id="{2C6AEAB9-2F89-E8F7-A346-08C0D894BFD4}"/>
              </a:ext>
            </a:extLst>
          </p:cNvPr>
          <p:cNvPicPr>
            <a:picLocks noChangeAspect="1"/>
          </p:cNvPicPr>
          <p:nvPr/>
        </p:nvPicPr>
        <p:blipFill rotWithShape="1">
          <a:blip r:embed="rId2"/>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126510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Workflow of Constructing System:</a:t>
            </a:r>
            <a:endParaRPr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Identifying important features in JD and Candidate Profile through recruiting process</a:t>
            </a:r>
          </a:p>
          <a:p>
            <a:pPr marL="457200" lvl="0" indent="-342900" algn="l" rtl="0">
              <a:spcBef>
                <a:spcPts val="0"/>
              </a:spcBef>
              <a:spcAft>
                <a:spcPts val="0"/>
              </a:spcAft>
              <a:buSzPts val="1800"/>
              <a:buAutoNum type="arabicPeriod"/>
            </a:pPr>
            <a:r>
              <a:rPr lang="en-US" dirty="0"/>
              <a:t>Core algorithms for matching system</a:t>
            </a:r>
          </a:p>
          <a:p>
            <a:pPr marL="114300" lvl="0" indent="0" algn="l" rtl="0">
              <a:spcBef>
                <a:spcPts val="0"/>
              </a:spcBef>
              <a:spcAft>
                <a:spcPts val="0"/>
              </a:spcAft>
              <a:buSzPts val="1800"/>
              <a:buNone/>
            </a:pPr>
            <a:r>
              <a:rPr lang="en-US" dirty="0"/>
              <a:t>-     Profile Cleaning</a:t>
            </a:r>
            <a:endParaRPr dirty="0"/>
          </a:p>
          <a:p>
            <a:pPr marL="114300" lvl="0" indent="0" algn="l" rtl="0">
              <a:spcBef>
                <a:spcPts val="0"/>
              </a:spcBef>
              <a:spcAft>
                <a:spcPts val="0"/>
              </a:spcAft>
              <a:buSzPts val="1800"/>
              <a:buNone/>
            </a:pPr>
            <a:r>
              <a:rPr lang="en" dirty="0"/>
              <a:t>-     Projecting and </a:t>
            </a:r>
            <a:r>
              <a:rPr lang="en-US" dirty="0"/>
              <a:t>Vectorizing</a:t>
            </a:r>
            <a:endParaRPr dirty="0"/>
          </a:p>
          <a:p>
            <a:pPr lvl="0" algn="l" rtl="0">
              <a:spcBef>
                <a:spcPts val="0"/>
              </a:spcBef>
              <a:spcAft>
                <a:spcPts val="0"/>
              </a:spcAft>
              <a:buSzPts val="1800"/>
              <a:buFontTx/>
              <a:buChar char="-"/>
            </a:pPr>
            <a:r>
              <a:rPr lang="en" dirty="0"/>
              <a:t>Comparing Similarities</a:t>
            </a:r>
          </a:p>
          <a:p>
            <a:pPr marL="114300" lvl="0" indent="0" algn="l" rtl="0">
              <a:spcBef>
                <a:spcPts val="0"/>
              </a:spcBef>
              <a:spcAft>
                <a:spcPts val="0"/>
              </a:spcAft>
              <a:buSzPts val="1800"/>
              <a:buNone/>
            </a:pPr>
            <a:r>
              <a:rPr lang="en-US" dirty="0"/>
              <a:t>3. Things to be done next</a:t>
            </a:r>
            <a:endParaRPr dirty="0"/>
          </a:p>
        </p:txBody>
      </p:sp>
      <p:pic>
        <p:nvPicPr>
          <p:cNvPr id="2" name="Picture 1" descr="Logo&#10;&#10;Description automatically generated with medium confidence">
            <a:extLst>
              <a:ext uri="{FF2B5EF4-FFF2-40B4-BE49-F238E27FC236}">
                <a16:creationId xmlns:a16="http://schemas.microsoft.com/office/drawing/2014/main" id="{AFC03403-D6E7-05E6-3BD3-1528E61467D8}"/>
              </a:ext>
            </a:extLst>
          </p:cNvPr>
          <p:cNvPicPr>
            <a:picLocks noChangeAspect="1"/>
          </p:cNvPicPr>
          <p:nvPr/>
        </p:nvPicPr>
        <p:blipFill rotWithShape="1">
          <a:blip r:embed="rId3"/>
          <a:srcRect l="1" t="29657" r="-64" b="24983"/>
          <a:stretch/>
        </p:blipFill>
        <p:spPr>
          <a:xfrm>
            <a:off x="7662884" y="162340"/>
            <a:ext cx="1270804" cy="5760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8BAC-B4EE-B6F9-E609-FE732BC27D2B}"/>
              </a:ext>
            </a:extLst>
          </p:cNvPr>
          <p:cNvSpPr>
            <a:spLocks noGrp="1"/>
          </p:cNvSpPr>
          <p:nvPr>
            <p:ph type="title"/>
          </p:nvPr>
        </p:nvSpPr>
        <p:spPr/>
        <p:txBody>
          <a:bodyPr>
            <a:normAutofit/>
          </a:bodyPr>
          <a:lstStyle/>
          <a:p>
            <a:r>
              <a:rPr lang="en-US" sz="3200" dirty="0"/>
              <a:t>1. Identifying Important Features</a:t>
            </a:r>
            <a:br>
              <a:rPr lang="en-US" sz="3200" dirty="0"/>
            </a:br>
            <a:br>
              <a:rPr lang="en-US" sz="3200" dirty="0"/>
            </a:br>
            <a:r>
              <a:rPr lang="en-US" sz="3200" dirty="0"/>
              <a:t>  </a:t>
            </a:r>
            <a:r>
              <a:rPr lang="en-US" sz="2000" dirty="0"/>
              <a:t>1.1 Important Features - Job Description</a:t>
            </a:r>
            <a:br>
              <a:rPr lang="en-US" sz="2000" dirty="0"/>
            </a:br>
            <a:r>
              <a:rPr lang="en-US" sz="2000" dirty="0"/>
              <a:t>   1.2 Important Features - Candidate Profile</a:t>
            </a:r>
            <a:endParaRPr lang="en-US" sz="3200" dirty="0"/>
          </a:p>
        </p:txBody>
      </p:sp>
      <p:pic>
        <p:nvPicPr>
          <p:cNvPr id="3" name="Picture 2" descr="Logo&#10;&#10;Description automatically generated with medium confidence">
            <a:extLst>
              <a:ext uri="{FF2B5EF4-FFF2-40B4-BE49-F238E27FC236}">
                <a16:creationId xmlns:a16="http://schemas.microsoft.com/office/drawing/2014/main" id="{4B5896F6-039D-6C24-DCC3-171E20392106}"/>
              </a:ext>
            </a:extLst>
          </p:cNvPr>
          <p:cNvPicPr>
            <a:picLocks noChangeAspect="1"/>
          </p:cNvPicPr>
          <p:nvPr/>
        </p:nvPicPr>
        <p:blipFill rotWithShape="1">
          <a:blip r:embed="rId2"/>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182456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1.1 Important Features – Job Description:</a:t>
            </a:r>
            <a:endParaRPr dirty="0"/>
          </a:p>
        </p:txBody>
      </p:sp>
      <p:graphicFrame>
        <p:nvGraphicFramePr>
          <p:cNvPr id="66" name="Google Shape;66;p15"/>
          <p:cNvGraphicFramePr/>
          <p:nvPr>
            <p:extLst>
              <p:ext uri="{D42A27DB-BD31-4B8C-83A1-F6EECF244321}">
                <p14:modId xmlns:p14="http://schemas.microsoft.com/office/powerpoint/2010/main" val="1970722402"/>
              </p:ext>
            </p:extLst>
          </p:nvPr>
        </p:nvGraphicFramePr>
        <p:xfrm>
          <a:off x="626800" y="1017725"/>
          <a:ext cx="8089150" cy="4123775"/>
        </p:xfrm>
        <a:graphic>
          <a:graphicData uri="http://schemas.openxmlformats.org/drawingml/2006/table">
            <a:tbl>
              <a:tblPr>
                <a:noFill/>
                <a:tableStyleId>{90E1F098-D05F-4574-BF48-FDFA737B4DDC}</a:tableStyleId>
              </a:tblPr>
              <a:tblGrid>
                <a:gridCol w="1965200">
                  <a:extLst>
                    <a:ext uri="{9D8B030D-6E8A-4147-A177-3AD203B41FA5}">
                      <a16:colId xmlns:a16="http://schemas.microsoft.com/office/drawing/2014/main" val="20000"/>
                    </a:ext>
                  </a:extLst>
                </a:gridCol>
                <a:gridCol w="1247525">
                  <a:extLst>
                    <a:ext uri="{9D8B030D-6E8A-4147-A177-3AD203B41FA5}">
                      <a16:colId xmlns:a16="http://schemas.microsoft.com/office/drawing/2014/main" val="20001"/>
                    </a:ext>
                  </a:extLst>
                </a:gridCol>
                <a:gridCol w="2026925">
                  <a:extLst>
                    <a:ext uri="{9D8B030D-6E8A-4147-A177-3AD203B41FA5}">
                      <a16:colId xmlns:a16="http://schemas.microsoft.com/office/drawing/2014/main" val="20002"/>
                    </a:ext>
                  </a:extLst>
                </a:gridCol>
                <a:gridCol w="2849500">
                  <a:extLst>
                    <a:ext uri="{9D8B030D-6E8A-4147-A177-3AD203B41FA5}">
                      <a16:colId xmlns:a16="http://schemas.microsoft.com/office/drawing/2014/main" val="20003"/>
                    </a:ext>
                  </a:extLst>
                </a:gridCol>
              </a:tblGrid>
              <a:tr h="1119725">
                <a:tc rowSpan="3">
                  <a:txBody>
                    <a:bodyPr/>
                    <a:lstStyle/>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r>
                        <a:rPr lang="en" sz="1500" dirty="0"/>
                        <a:t>Company</a:t>
                      </a:r>
                      <a:endParaRPr sz="1500" dirty="0"/>
                    </a:p>
                  </a:txBody>
                  <a:tcPr marL="91425" marR="91425" marT="91425" marB="91425"/>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Static Features</a:t>
                      </a:r>
                      <a:endParaRPr dirty="0"/>
                    </a:p>
                  </a:txBody>
                  <a:tcPr marL="91425" marR="91425" marT="91425" marB="91425"/>
                </a:tc>
                <a:tc>
                  <a:txBody>
                    <a:bodyPr/>
                    <a:lstStyle/>
                    <a:p>
                      <a:pPr marL="0" lvl="0" indent="0" algn="ctr" rtl="0">
                        <a:spcBef>
                          <a:spcPts val="0"/>
                        </a:spcBef>
                        <a:spcAft>
                          <a:spcPts val="0"/>
                        </a:spcAft>
                        <a:buNone/>
                      </a:pPr>
                      <a:r>
                        <a:rPr lang="en-US" dirty="0"/>
                        <a:t>Basic Information of Recruiting Company</a:t>
                      </a:r>
                      <a:endParaRPr dirty="0"/>
                    </a:p>
                  </a:txBody>
                  <a:tcPr marL="91425" marR="91425" marT="91425" marB="91425" anchor="ctr"/>
                </a:tc>
                <a:tc>
                  <a:txBody>
                    <a:bodyPr/>
                    <a:lstStyle/>
                    <a:p>
                      <a:pPr marL="0" lvl="0" indent="0" algn="l" rtl="0">
                        <a:spcBef>
                          <a:spcPts val="0"/>
                        </a:spcBef>
                        <a:spcAft>
                          <a:spcPts val="0"/>
                        </a:spcAft>
                        <a:buNone/>
                      </a:pPr>
                      <a:r>
                        <a:rPr lang="en" dirty="0"/>
                        <a:t>Industry, Size, Preference (Global/ Domestic, Experienced/ Entry Level), Culture, Review (Rating) etc.</a:t>
                      </a:r>
                      <a:endParaRPr dirty="0"/>
                    </a:p>
                  </a:txBody>
                  <a:tcPr marL="91425" marR="91425" marT="91425" marB="91425"/>
                </a:tc>
                <a:extLst>
                  <a:ext uri="{0D108BD9-81ED-4DB2-BD59-A6C34878D82A}">
                    <a16:rowId xmlns:a16="http://schemas.microsoft.com/office/drawing/2014/main" val="10000"/>
                  </a:ext>
                </a:extLst>
              </a:tr>
              <a:tr h="1754400">
                <a:tc vMerge="1">
                  <a:txBody>
                    <a:bodyPr/>
                    <a:lstStyle/>
                    <a:p>
                      <a:endParaRPr lang="en-US"/>
                    </a:p>
                  </a:txBody>
                  <a:tcPr/>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Dynamic</a:t>
                      </a:r>
                    </a:p>
                    <a:p>
                      <a:pPr marL="0" lvl="0" indent="0" algn="ctr" rtl="0">
                        <a:spcBef>
                          <a:spcPts val="0"/>
                        </a:spcBef>
                        <a:spcAft>
                          <a:spcPts val="0"/>
                        </a:spcAft>
                        <a:buNone/>
                      </a:pPr>
                      <a:r>
                        <a:rPr lang="en" dirty="0"/>
                        <a:t>Features</a:t>
                      </a:r>
                      <a:endParaRPr dirty="0"/>
                    </a:p>
                  </a:txBody>
                  <a:tcPr marL="91425" marR="91425" marT="91425" marB="91425"/>
                </a:tc>
                <a:tc>
                  <a:txBody>
                    <a:bodyPr/>
                    <a:lstStyle/>
                    <a:p>
                      <a:pPr marL="0" lvl="0" indent="0" algn="ctr" rtl="0">
                        <a:spcBef>
                          <a:spcPts val="0"/>
                        </a:spcBef>
                        <a:spcAft>
                          <a:spcPts val="0"/>
                        </a:spcAft>
                        <a:buNone/>
                      </a:pPr>
                      <a:r>
                        <a:rPr lang="en" dirty="0"/>
                        <a:t>Specific Requirement for Specific Position</a:t>
                      </a:r>
                      <a:endParaRPr dirty="0"/>
                    </a:p>
                  </a:txBody>
                  <a:tcPr marL="91425" marR="91425" marT="91425" marB="91425" anchor="ctr"/>
                </a:tc>
                <a:tc>
                  <a:txBody>
                    <a:bodyPr/>
                    <a:lstStyle/>
                    <a:p>
                      <a:pPr marL="0" lvl="0" indent="0" algn="l" rtl="0">
                        <a:spcBef>
                          <a:spcPts val="0"/>
                        </a:spcBef>
                        <a:spcAft>
                          <a:spcPts val="0"/>
                        </a:spcAft>
                        <a:buNone/>
                      </a:pPr>
                      <a:r>
                        <a:rPr lang="en" dirty="0"/>
                        <a:t>Location, Education (Major/ GPA), Required Skills, Past Experience, Salary, Nationality, Travel etc. </a:t>
                      </a:r>
                      <a:r>
                        <a:rPr lang="en" dirty="0">
                          <a:highlight>
                            <a:srgbClr val="FFFF00"/>
                          </a:highlight>
                        </a:rPr>
                        <a:t>(Easy to Vectorize)</a:t>
                      </a:r>
                      <a:endParaRPr dirty="0">
                        <a:highlight>
                          <a:srgbClr val="FFFF00"/>
                        </a:highlight>
                      </a:endParaRPr>
                    </a:p>
                    <a:p>
                      <a:pPr marL="0" lvl="0" indent="0" algn="l" rtl="0">
                        <a:spcBef>
                          <a:spcPts val="0"/>
                        </a:spcBef>
                        <a:spcAft>
                          <a:spcPts val="0"/>
                        </a:spcAft>
                        <a:buNone/>
                      </a:pPr>
                      <a:r>
                        <a:rPr lang="en" dirty="0"/>
                        <a:t>Responsibilities, Preferred Experienced etc. </a:t>
                      </a:r>
                      <a:r>
                        <a:rPr lang="en" dirty="0">
                          <a:highlight>
                            <a:srgbClr val="FFFF00"/>
                          </a:highlight>
                        </a:rPr>
                        <a:t>(Hard to Vectorize – Using NLP)</a:t>
                      </a:r>
                      <a:endParaRPr dirty="0">
                        <a:highlight>
                          <a:srgbClr val="FFFF00"/>
                        </a:highlight>
                      </a:endParaRPr>
                    </a:p>
                  </a:txBody>
                  <a:tcPr marL="91425" marR="91425" marT="91425" marB="91425"/>
                </a:tc>
                <a:extLst>
                  <a:ext uri="{0D108BD9-81ED-4DB2-BD59-A6C34878D82A}">
                    <a16:rowId xmlns:a16="http://schemas.microsoft.com/office/drawing/2014/main" val="10001"/>
                  </a:ext>
                </a:extLst>
              </a:tr>
              <a:tr h="1119725">
                <a:tc vMerge="1">
                  <a:txBody>
                    <a:bodyPr/>
                    <a:lstStyle/>
                    <a:p>
                      <a:endParaRPr lang="en-US"/>
                    </a:p>
                  </a:txBody>
                  <a:tcPr/>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Behavioral</a:t>
                      </a:r>
                    </a:p>
                    <a:p>
                      <a:pPr marL="0" lvl="0" indent="0" algn="ctr" rtl="0">
                        <a:spcBef>
                          <a:spcPts val="0"/>
                        </a:spcBef>
                        <a:spcAft>
                          <a:spcPts val="0"/>
                        </a:spcAft>
                        <a:buNone/>
                      </a:pPr>
                      <a:r>
                        <a:rPr lang="en" dirty="0"/>
                        <a:t>Features </a:t>
                      </a:r>
                    </a:p>
                    <a:p>
                      <a:pPr marL="0" lvl="0" indent="0" algn="ctr"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en" dirty="0"/>
                        <a:t>Related Activities in Recruiting Process</a:t>
                      </a:r>
                      <a:endParaRPr dirty="0"/>
                    </a:p>
                  </a:txBody>
                  <a:tcPr marL="91425" marR="91425" marT="91425" marB="91425" anchor="ctr"/>
                </a:tc>
                <a:tc>
                  <a:txBody>
                    <a:bodyPr/>
                    <a:lstStyle/>
                    <a:p>
                      <a:pPr marL="0" lvl="0" indent="0" algn="l" rtl="0">
                        <a:spcBef>
                          <a:spcPts val="0"/>
                        </a:spcBef>
                        <a:spcAft>
                          <a:spcPts val="0"/>
                        </a:spcAft>
                        <a:buNone/>
                      </a:pPr>
                      <a:r>
                        <a:rPr lang="en" dirty="0"/>
                        <a:t>Searching Preference, Past Recruiting Candidates, Recently Recruiting Candidates &amp; Positions etc.</a:t>
                      </a:r>
                      <a:endParaRPr dirty="0"/>
                    </a:p>
                  </a:txBody>
                  <a:tcPr marL="91425" marR="91425" marT="91425" marB="91425"/>
                </a:tc>
                <a:extLst>
                  <a:ext uri="{0D108BD9-81ED-4DB2-BD59-A6C34878D82A}">
                    <a16:rowId xmlns:a16="http://schemas.microsoft.com/office/drawing/2014/main" val="10002"/>
                  </a:ext>
                </a:extLst>
              </a:tr>
            </a:tbl>
          </a:graphicData>
        </a:graphic>
      </p:graphicFrame>
      <p:pic>
        <p:nvPicPr>
          <p:cNvPr id="2" name="Picture 1" descr="Logo&#10;&#10;Description automatically generated with medium confidence">
            <a:extLst>
              <a:ext uri="{FF2B5EF4-FFF2-40B4-BE49-F238E27FC236}">
                <a16:creationId xmlns:a16="http://schemas.microsoft.com/office/drawing/2014/main" id="{2A180284-648A-4004-7FDA-47151F9D8D80}"/>
              </a:ext>
            </a:extLst>
          </p:cNvPr>
          <p:cNvPicPr>
            <a:picLocks noChangeAspect="1"/>
          </p:cNvPicPr>
          <p:nvPr/>
        </p:nvPicPr>
        <p:blipFill rotWithShape="1">
          <a:blip r:embed="rId3"/>
          <a:srcRect l="1" t="29657" r="-64" b="24983"/>
          <a:stretch/>
        </p:blipFill>
        <p:spPr>
          <a:xfrm>
            <a:off x="7662884" y="162340"/>
            <a:ext cx="1270804" cy="5760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1.2 Important Features – Candidate Profile:</a:t>
            </a:r>
            <a:endParaRPr dirty="0"/>
          </a:p>
        </p:txBody>
      </p:sp>
      <p:graphicFrame>
        <p:nvGraphicFramePr>
          <p:cNvPr id="72" name="Google Shape;72;p16"/>
          <p:cNvGraphicFramePr/>
          <p:nvPr>
            <p:extLst>
              <p:ext uri="{D42A27DB-BD31-4B8C-83A1-F6EECF244321}">
                <p14:modId xmlns:p14="http://schemas.microsoft.com/office/powerpoint/2010/main" val="1944720409"/>
              </p:ext>
            </p:extLst>
          </p:nvPr>
        </p:nvGraphicFramePr>
        <p:xfrm>
          <a:off x="619525" y="966725"/>
          <a:ext cx="8100225" cy="4041665"/>
        </p:xfrm>
        <a:graphic>
          <a:graphicData uri="http://schemas.openxmlformats.org/drawingml/2006/table">
            <a:tbl>
              <a:tblPr>
                <a:noFill/>
                <a:tableStyleId>{90E1F098-D05F-4574-BF48-FDFA737B4DDC}</a:tableStyleId>
              </a:tblPr>
              <a:tblGrid>
                <a:gridCol w="1967875">
                  <a:extLst>
                    <a:ext uri="{9D8B030D-6E8A-4147-A177-3AD203B41FA5}">
                      <a16:colId xmlns:a16="http://schemas.microsoft.com/office/drawing/2014/main" val="20000"/>
                    </a:ext>
                  </a:extLst>
                </a:gridCol>
                <a:gridCol w="1249225">
                  <a:extLst>
                    <a:ext uri="{9D8B030D-6E8A-4147-A177-3AD203B41FA5}">
                      <a16:colId xmlns:a16="http://schemas.microsoft.com/office/drawing/2014/main" val="20001"/>
                    </a:ext>
                  </a:extLst>
                </a:gridCol>
                <a:gridCol w="2015535">
                  <a:extLst>
                    <a:ext uri="{9D8B030D-6E8A-4147-A177-3AD203B41FA5}">
                      <a16:colId xmlns:a16="http://schemas.microsoft.com/office/drawing/2014/main" val="20002"/>
                    </a:ext>
                  </a:extLst>
                </a:gridCol>
                <a:gridCol w="2867590">
                  <a:extLst>
                    <a:ext uri="{9D8B030D-6E8A-4147-A177-3AD203B41FA5}">
                      <a16:colId xmlns:a16="http://schemas.microsoft.com/office/drawing/2014/main" val="20003"/>
                    </a:ext>
                  </a:extLst>
                </a:gridCol>
              </a:tblGrid>
              <a:tr h="1000800">
                <a:tc rowSpan="3">
                  <a:txBody>
                    <a:bodyPr/>
                    <a:lstStyle/>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r>
                        <a:rPr lang="en" sz="1500"/>
                        <a:t>Candidates</a:t>
                      </a:r>
                      <a:endParaRPr sz="1500"/>
                    </a:p>
                  </a:txBody>
                  <a:tcPr marL="91425" marR="91425" marT="91425" marB="91425"/>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Static</a:t>
                      </a:r>
                    </a:p>
                    <a:p>
                      <a:pPr marL="0" lvl="0" indent="0" algn="ctr" rtl="0">
                        <a:spcBef>
                          <a:spcPts val="0"/>
                        </a:spcBef>
                        <a:spcAft>
                          <a:spcPts val="0"/>
                        </a:spcAft>
                        <a:buNone/>
                      </a:pPr>
                      <a:r>
                        <a:rPr lang="en" dirty="0"/>
                        <a:t>Features</a:t>
                      </a:r>
                      <a:endParaRPr dirty="0"/>
                    </a:p>
                  </a:txBody>
                  <a:tcPr marL="91425" marR="91425" marT="91425" marB="91425"/>
                </a:tc>
                <a:tc>
                  <a:txBody>
                    <a:bodyPr/>
                    <a:lstStyle/>
                    <a:p>
                      <a:pPr marL="0" lvl="0" indent="0" algn="l" rtl="0">
                        <a:spcBef>
                          <a:spcPts val="0"/>
                        </a:spcBef>
                        <a:spcAft>
                          <a:spcPts val="0"/>
                        </a:spcAft>
                        <a:buNone/>
                      </a:pPr>
                      <a:endParaRPr dirty="0"/>
                    </a:p>
                    <a:p>
                      <a:pPr marL="0" lvl="0" indent="0" algn="ctr" rtl="0">
                        <a:spcBef>
                          <a:spcPts val="0"/>
                        </a:spcBef>
                        <a:spcAft>
                          <a:spcPts val="0"/>
                        </a:spcAft>
                        <a:buNone/>
                      </a:pPr>
                      <a:r>
                        <a:rPr lang="en" dirty="0"/>
                        <a:t>Background Information of Candidate</a:t>
                      </a:r>
                      <a:endParaRPr dirty="0"/>
                    </a:p>
                  </a:txBody>
                  <a:tcPr marL="91425" marR="91425" marT="91425" marB="91425"/>
                </a:tc>
                <a:tc>
                  <a:txBody>
                    <a:bodyPr/>
                    <a:lstStyle/>
                    <a:p>
                      <a:pPr marL="0" lvl="0" indent="0" algn="l" rtl="0">
                        <a:spcBef>
                          <a:spcPts val="0"/>
                        </a:spcBef>
                        <a:spcAft>
                          <a:spcPts val="0"/>
                        </a:spcAft>
                        <a:buNone/>
                      </a:pPr>
                      <a:r>
                        <a:rPr lang="en" dirty="0"/>
                        <a:t>Skills, Educational Background (Major/ GPA), Experience Level (Entry/ Experienced), Hobbies, Location, Nationality etc.</a:t>
                      </a:r>
                      <a:endParaRPr dirty="0"/>
                    </a:p>
                  </a:txBody>
                  <a:tcPr marL="91425" marR="91425" marT="91425" marB="91425"/>
                </a:tc>
                <a:extLst>
                  <a:ext uri="{0D108BD9-81ED-4DB2-BD59-A6C34878D82A}">
                    <a16:rowId xmlns:a16="http://schemas.microsoft.com/office/drawing/2014/main" val="10000"/>
                  </a:ext>
                </a:extLst>
              </a:tr>
              <a:tr h="2031050">
                <a:tc vMerge="1">
                  <a:txBody>
                    <a:bodyPr/>
                    <a:lstStyle/>
                    <a:p>
                      <a:endParaRPr lang="en-US"/>
                    </a:p>
                  </a:txBody>
                  <a:tcPr/>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ctr" rtl="0">
                        <a:spcBef>
                          <a:spcPts val="0"/>
                        </a:spcBef>
                        <a:spcAft>
                          <a:spcPts val="0"/>
                        </a:spcAft>
                        <a:buNone/>
                      </a:pPr>
                      <a:r>
                        <a:rPr lang="en" dirty="0"/>
                        <a:t>Dynamic</a:t>
                      </a:r>
                    </a:p>
                    <a:p>
                      <a:pPr marL="0" lvl="0" indent="0" algn="ctr" rtl="0">
                        <a:spcBef>
                          <a:spcPts val="0"/>
                        </a:spcBef>
                        <a:spcAft>
                          <a:spcPts val="0"/>
                        </a:spcAft>
                        <a:buNone/>
                      </a:pPr>
                      <a:r>
                        <a:rPr lang="en" dirty="0"/>
                        <a:t>Features</a:t>
                      </a:r>
                      <a:endParaRPr dirty="0"/>
                    </a:p>
                  </a:txBody>
                  <a:tcPr marL="91425" marR="91425" marT="91425" marB="91425"/>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ctr" rtl="0">
                        <a:spcBef>
                          <a:spcPts val="0"/>
                        </a:spcBef>
                        <a:spcAft>
                          <a:spcPts val="0"/>
                        </a:spcAft>
                        <a:buNone/>
                      </a:pPr>
                      <a:r>
                        <a:rPr lang="en-US" dirty="0"/>
                        <a:t>Past Working and Project Experiences</a:t>
                      </a:r>
                      <a:endParaRPr dirty="0"/>
                    </a:p>
                  </a:txBody>
                  <a:tcPr marL="91425" marR="91425" marT="91425" marB="91425"/>
                </a:tc>
                <a:tc>
                  <a:txBody>
                    <a:bodyPr/>
                    <a:lstStyle/>
                    <a:p>
                      <a:pPr marL="0" lvl="0" indent="0" algn="l" rtl="0">
                        <a:spcBef>
                          <a:spcPts val="0"/>
                        </a:spcBef>
                        <a:spcAft>
                          <a:spcPts val="0"/>
                        </a:spcAft>
                        <a:buNone/>
                      </a:pPr>
                      <a:r>
                        <a:rPr lang="en" dirty="0"/>
                        <a:t>Working/ Project Experience, Thesis/ Patent, Soft Skills (Leadership, Group Working etc.), Position, Review/ Recommendation from Past Co-workers, Avg Working Length etc. </a:t>
                      </a:r>
                      <a:r>
                        <a:rPr lang="en" dirty="0">
                          <a:highlight>
                            <a:srgbClr val="FFFF00"/>
                          </a:highlight>
                        </a:rPr>
                        <a:t>(Try to get key words, replace with synonyms and Vectorize)</a:t>
                      </a:r>
                      <a:endParaRPr dirty="0">
                        <a:highlight>
                          <a:srgbClr val="FFFF00"/>
                        </a:highlight>
                      </a:endParaRPr>
                    </a:p>
                  </a:txBody>
                  <a:tcPr marL="91425" marR="91425" marT="91425" marB="91425"/>
                </a:tc>
                <a:extLst>
                  <a:ext uri="{0D108BD9-81ED-4DB2-BD59-A6C34878D82A}">
                    <a16:rowId xmlns:a16="http://schemas.microsoft.com/office/drawing/2014/main" val="10001"/>
                  </a:ext>
                </a:extLst>
              </a:tr>
              <a:tr h="974325">
                <a:tc vMerge="1">
                  <a:txBody>
                    <a:bodyPr/>
                    <a:lstStyle/>
                    <a:p>
                      <a:endParaRPr lang="en-US"/>
                    </a:p>
                  </a:txBody>
                  <a:tcPr/>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Behavioral</a:t>
                      </a:r>
                    </a:p>
                    <a:p>
                      <a:pPr marL="0" lvl="0" indent="0" algn="ctr" rtl="0">
                        <a:spcBef>
                          <a:spcPts val="0"/>
                        </a:spcBef>
                        <a:spcAft>
                          <a:spcPts val="0"/>
                        </a:spcAft>
                        <a:buNone/>
                      </a:pPr>
                      <a:r>
                        <a:rPr lang="en" dirty="0"/>
                        <a:t>Features</a:t>
                      </a:r>
                      <a:endParaRPr dirty="0"/>
                    </a:p>
                  </a:txBody>
                  <a:tcPr marL="91425" marR="91425" marT="91425" marB="91425"/>
                </a:tc>
                <a:tc>
                  <a:txBody>
                    <a:bodyPr/>
                    <a:lstStyle/>
                    <a:p>
                      <a:pPr marL="0" lvl="0" indent="0" algn="l" rtl="0">
                        <a:spcBef>
                          <a:spcPts val="0"/>
                        </a:spcBef>
                        <a:spcAft>
                          <a:spcPts val="0"/>
                        </a:spcAft>
                        <a:buNone/>
                      </a:pPr>
                      <a:endParaRPr dirty="0"/>
                    </a:p>
                    <a:p>
                      <a:pPr marL="0" lvl="0" indent="0" algn="ctr" rtl="0">
                        <a:spcBef>
                          <a:spcPts val="0"/>
                        </a:spcBef>
                        <a:spcAft>
                          <a:spcPts val="0"/>
                        </a:spcAft>
                        <a:buNone/>
                      </a:pPr>
                      <a:r>
                        <a:rPr lang="en" dirty="0"/>
                        <a:t>Related Activities in Seeking Process</a:t>
                      </a:r>
                      <a:endParaRPr dirty="0"/>
                    </a:p>
                  </a:txBody>
                  <a:tcPr marL="91425" marR="91425" marT="91425" marB="91425"/>
                </a:tc>
                <a:tc>
                  <a:txBody>
                    <a:bodyPr/>
                    <a:lstStyle/>
                    <a:p>
                      <a:pPr marL="0" lvl="0" indent="0" algn="l" rtl="0">
                        <a:spcBef>
                          <a:spcPts val="0"/>
                        </a:spcBef>
                        <a:spcAft>
                          <a:spcPts val="0"/>
                        </a:spcAft>
                        <a:buNone/>
                      </a:pPr>
                      <a:r>
                        <a:rPr lang="en" dirty="0"/>
                        <a:t>Searching Preference, Recently Posting Industry &amp; Positions, Intentionality etc.</a:t>
                      </a:r>
                      <a:endParaRPr dirty="0"/>
                    </a:p>
                  </a:txBody>
                  <a:tcPr marL="91425" marR="91425" marT="91425" marB="91425"/>
                </a:tc>
                <a:extLst>
                  <a:ext uri="{0D108BD9-81ED-4DB2-BD59-A6C34878D82A}">
                    <a16:rowId xmlns:a16="http://schemas.microsoft.com/office/drawing/2014/main" val="10002"/>
                  </a:ext>
                </a:extLst>
              </a:tr>
            </a:tbl>
          </a:graphicData>
        </a:graphic>
      </p:graphicFrame>
      <p:pic>
        <p:nvPicPr>
          <p:cNvPr id="2" name="Picture 1" descr="Logo&#10;&#10;Description automatically generated with medium confidence">
            <a:extLst>
              <a:ext uri="{FF2B5EF4-FFF2-40B4-BE49-F238E27FC236}">
                <a16:creationId xmlns:a16="http://schemas.microsoft.com/office/drawing/2014/main" id="{92C1FDC7-51EA-E476-8664-B7B8B1E62C22}"/>
              </a:ext>
            </a:extLst>
          </p:cNvPr>
          <p:cNvPicPr>
            <a:picLocks noChangeAspect="1"/>
          </p:cNvPicPr>
          <p:nvPr/>
        </p:nvPicPr>
        <p:blipFill rotWithShape="1">
          <a:blip r:embed="rId3"/>
          <a:srcRect l="1" t="29657" r="-64" b="24983"/>
          <a:stretch/>
        </p:blipFill>
        <p:spPr>
          <a:xfrm>
            <a:off x="7662884" y="162340"/>
            <a:ext cx="1270804" cy="5760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8BAC-B4EE-B6F9-E609-FE732BC27D2B}"/>
              </a:ext>
            </a:extLst>
          </p:cNvPr>
          <p:cNvSpPr>
            <a:spLocks noGrp="1"/>
          </p:cNvSpPr>
          <p:nvPr>
            <p:ph type="title"/>
          </p:nvPr>
        </p:nvSpPr>
        <p:spPr>
          <a:xfrm>
            <a:off x="490250" y="450150"/>
            <a:ext cx="7946084" cy="4090800"/>
          </a:xfrm>
        </p:spPr>
        <p:txBody>
          <a:bodyPr>
            <a:normAutofit/>
          </a:bodyPr>
          <a:lstStyle/>
          <a:p>
            <a:r>
              <a:rPr lang="en-US" sz="3200" dirty="0"/>
              <a:t>2. Core Algorithms for Matching System</a:t>
            </a:r>
            <a:br>
              <a:rPr lang="en-US" sz="3200" dirty="0"/>
            </a:br>
            <a:br>
              <a:rPr lang="en-US" sz="3200" dirty="0"/>
            </a:br>
            <a:r>
              <a:rPr lang="en-US" sz="3200" dirty="0"/>
              <a:t>  </a:t>
            </a:r>
            <a:r>
              <a:rPr lang="en-US" sz="2000" dirty="0"/>
              <a:t>2.1 Overview</a:t>
            </a:r>
            <a:br>
              <a:rPr lang="en-US" sz="2000" dirty="0"/>
            </a:br>
            <a:r>
              <a:rPr lang="en-US" sz="2000" dirty="0"/>
              <a:t>   2.2 Profile Cleaning</a:t>
            </a:r>
            <a:br>
              <a:rPr lang="en-US" sz="2000" dirty="0"/>
            </a:br>
            <a:r>
              <a:rPr lang="en-US" sz="2000" dirty="0"/>
              <a:t>   2.3 Projecting and Vectorizing</a:t>
            </a:r>
            <a:br>
              <a:rPr lang="en-US" sz="2000" dirty="0"/>
            </a:br>
            <a:r>
              <a:rPr lang="en-US" sz="2000" dirty="0"/>
              <a:t>   2.4 Comparing Similarities</a:t>
            </a:r>
            <a:endParaRPr lang="en-US" sz="3200" dirty="0"/>
          </a:p>
        </p:txBody>
      </p:sp>
      <p:pic>
        <p:nvPicPr>
          <p:cNvPr id="3" name="Picture 2" descr="Logo&#10;&#10;Description automatically generated with medium confidence">
            <a:extLst>
              <a:ext uri="{FF2B5EF4-FFF2-40B4-BE49-F238E27FC236}">
                <a16:creationId xmlns:a16="http://schemas.microsoft.com/office/drawing/2014/main" id="{74120F24-12F5-5C28-6FBB-94000463E4AC}"/>
              </a:ext>
            </a:extLst>
          </p:cNvPr>
          <p:cNvPicPr>
            <a:picLocks noChangeAspect="1"/>
          </p:cNvPicPr>
          <p:nvPr/>
        </p:nvPicPr>
        <p:blipFill rotWithShape="1">
          <a:blip r:embed="rId2"/>
          <a:srcRect l="1" t="29657" r="-64" b="24983"/>
          <a:stretch/>
        </p:blipFill>
        <p:spPr>
          <a:xfrm>
            <a:off x="7662884" y="162340"/>
            <a:ext cx="1270804" cy="576073"/>
          </a:xfrm>
          <a:prstGeom prst="rect">
            <a:avLst/>
          </a:prstGeom>
        </p:spPr>
      </p:pic>
    </p:spTree>
    <p:extLst>
      <p:ext uri="{BB962C8B-B14F-4D97-AF65-F5344CB8AC3E}">
        <p14:creationId xmlns:p14="http://schemas.microsoft.com/office/powerpoint/2010/main" val="421087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3165-9A30-EA2F-CA5D-DF5FA2A83AC5}"/>
              </a:ext>
            </a:extLst>
          </p:cNvPr>
          <p:cNvSpPr>
            <a:spLocks noGrp="1"/>
          </p:cNvSpPr>
          <p:nvPr>
            <p:ph type="title"/>
          </p:nvPr>
        </p:nvSpPr>
        <p:spPr>
          <a:xfrm>
            <a:off x="311700" y="159025"/>
            <a:ext cx="2808000" cy="651342"/>
          </a:xfrm>
        </p:spPr>
        <p:txBody>
          <a:bodyPr/>
          <a:lstStyle/>
          <a:p>
            <a:r>
              <a:rPr lang="en-US" dirty="0"/>
              <a:t>2.1 Overview:</a:t>
            </a:r>
          </a:p>
        </p:txBody>
      </p:sp>
      <p:sp>
        <p:nvSpPr>
          <p:cNvPr id="3" name="Text Placeholder 2">
            <a:extLst>
              <a:ext uri="{FF2B5EF4-FFF2-40B4-BE49-F238E27FC236}">
                <a16:creationId xmlns:a16="http://schemas.microsoft.com/office/drawing/2014/main" id="{A3424902-1CC4-D339-654A-362728A93197}"/>
              </a:ext>
            </a:extLst>
          </p:cNvPr>
          <p:cNvSpPr>
            <a:spLocks noGrp="1"/>
          </p:cNvSpPr>
          <p:nvPr>
            <p:ph type="body" idx="1"/>
          </p:nvPr>
        </p:nvSpPr>
        <p:spPr>
          <a:xfrm>
            <a:off x="224235" y="944326"/>
            <a:ext cx="3011945" cy="3953677"/>
          </a:xfrm>
        </p:spPr>
        <p:txBody>
          <a:bodyPr>
            <a:normAutofit/>
          </a:bodyPr>
          <a:lstStyle/>
          <a:p>
            <a:pPr marL="152400" indent="0">
              <a:buNone/>
            </a:pPr>
            <a:r>
              <a:rPr lang="en-US" dirty="0"/>
              <a:t>The logic of this matching system is straightforward. We first filter out all useless words (including stop words and punctuations) in the resume and store all cleaned information into a dictionary. Next, Named Identity Recognition can be used to extract all key words, which represent the skillset of candidates. Then, we project those key words to the pre-defined matrix and transfer each job description or resume to one vector. Finally, cosine similarities between JD and profiles are calculated and all candidates with high score are selected and recommended to the recruiter.</a:t>
            </a:r>
          </a:p>
        </p:txBody>
      </p:sp>
      <p:graphicFrame>
        <p:nvGraphicFramePr>
          <p:cNvPr id="4" name="Diagram 3">
            <a:extLst>
              <a:ext uri="{FF2B5EF4-FFF2-40B4-BE49-F238E27FC236}">
                <a16:creationId xmlns:a16="http://schemas.microsoft.com/office/drawing/2014/main" id="{9ADA603D-E47D-00A3-BCC9-84B235AE68BE}"/>
              </a:ext>
            </a:extLst>
          </p:cNvPr>
          <p:cNvGraphicFramePr/>
          <p:nvPr>
            <p:extLst>
              <p:ext uri="{D42A27DB-BD31-4B8C-83A1-F6EECF244321}">
                <p14:modId xmlns:p14="http://schemas.microsoft.com/office/powerpoint/2010/main" val="3424742575"/>
              </p:ext>
            </p:extLst>
          </p:nvPr>
        </p:nvGraphicFramePr>
        <p:xfrm>
          <a:off x="3812514" y="397566"/>
          <a:ext cx="4423576" cy="4078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Logo&#10;&#10;Description automatically generated with medium confidence">
            <a:extLst>
              <a:ext uri="{FF2B5EF4-FFF2-40B4-BE49-F238E27FC236}">
                <a16:creationId xmlns:a16="http://schemas.microsoft.com/office/drawing/2014/main" id="{08E0F5F8-BC25-ABD5-5951-6DAD0B7E1E4F}"/>
              </a:ext>
            </a:extLst>
          </p:cNvPr>
          <p:cNvPicPr>
            <a:picLocks noChangeAspect="1"/>
          </p:cNvPicPr>
          <p:nvPr/>
        </p:nvPicPr>
        <p:blipFill rotWithShape="1">
          <a:blip r:embed="rId7"/>
          <a:srcRect l="1" t="29657" r="-64" b="24983"/>
          <a:stretch/>
        </p:blipFill>
        <p:spPr>
          <a:xfrm>
            <a:off x="7754324" y="4567427"/>
            <a:ext cx="1270804" cy="576073"/>
          </a:xfrm>
          <a:prstGeom prst="rect">
            <a:avLst/>
          </a:prstGeom>
        </p:spPr>
      </p:pic>
    </p:spTree>
    <p:extLst>
      <p:ext uri="{BB962C8B-B14F-4D97-AF65-F5344CB8AC3E}">
        <p14:creationId xmlns:p14="http://schemas.microsoft.com/office/powerpoint/2010/main" val="21632243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TotalTime>
  <Words>1537</Words>
  <Application>Microsoft Macintosh PowerPoint</Application>
  <PresentationFormat>On-screen Show (16:9)</PresentationFormat>
  <Paragraphs>326</Paragraphs>
  <Slides>24</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Light</vt:lpstr>
      <vt:lpstr>Job Description &amp; Candidates Profile Matching System</vt:lpstr>
      <vt:lpstr>Agenda:</vt:lpstr>
      <vt:lpstr>Overview and Project Goal</vt:lpstr>
      <vt:lpstr>Workflow of Constructing System:</vt:lpstr>
      <vt:lpstr>1. Identifying Important Features    1.1 Important Features - Job Description    1.2 Important Features - Candidate Profile</vt:lpstr>
      <vt:lpstr>1.1 Important Features – Job Description:</vt:lpstr>
      <vt:lpstr>1.2 Important Features – Candidate Profile:</vt:lpstr>
      <vt:lpstr>2. Core Algorithms for Matching System    2.1 Overview    2.2 Profile Cleaning    2.3 Projecting and Vectorizing    2.4 Comparing Similarities</vt:lpstr>
      <vt:lpstr>2.1 Overview:</vt:lpstr>
      <vt:lpstr>2.2.1 Profile Cleaning – Job Description</vt:lpstr>
      <vt:lpstr>PowerPoint Presentation</vt:lpstr>
      <vt:lpstr>2.2.2 Profile Cleaning – Candidate Profile</vt:lpstr>
      <vt:lpstr>PowerPoint Presentation</vt:lpstr>
      <vt:lpstr>2.3.1 Projecting and Vectorizing Workflow</vt:lpstr>
      <vt:lpstr>2.3.2 Create Recruiting Matrix and Projecting Key Words</vt:lpstr>
      <vt:lpstr>2.3.3 Vectorizing – type1</vt:lpstr>
      <vt:lpstr>2.3.4 Vectorizing – type2</vt:lpstr>
      <vt:lpstr>2.3.5 Vectorizing – type3 </vt:lpstr>
      <vt:lpstr>2.4 Comparing Similarities? </vt:lpstr>
      <vt:lpstr>3. Things to be done next    </vt:lpstr>
      <vt:lpstr>PowerPoint Presentation</vt:lpstr>
      <vt:lpstr>What I have learned:</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Description &amp; Candidates Profile Matching System</dc:title>
  <cp:lastModifiedBy>Zhang, Zhiyu</cp:lastModifiedBy>
  <cp:revision>8</cp:revision>
  <dcterms:modified xsi:type="dcterms:W3CDTF">2022-08-22T16:02:34Z</dcterms:modified>
</cp:coreProperties>
</file>