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95" r:id="rId8"/>
    <p:sldId id="261" r:id="rId9"/>
    <p:sldId id="296" r:id="rId10"/>
    <p:sldId id="263" r:id="rId11"/>
    <p:sldId id="297" r:id="rId12"/>
    <p:sldId id="298" r:id="rId13"/>
    <p:sldId id="299" r:id="rId14"/>
    <p:sldId id="301" r:id="rId15"/>
    <p:sldId id="264" r:id="rId16"/>
    <p:sldId id="302" r:id="rId17"/>
    <p:sldId id="303" r:id="rId18"/>
    <p:sldId id="304" r:id="rId19"/>
    <p:sldId id="305" r:id="rId20"/>
    <p:sldId id="306" r:id="rId21"/>
    <p:sldId id="307" r:id="rId22"/>
    <p:sldId id="265" r:id="rId23"/>
  </p:sldIdLst>
  <p:sldSz cx="9144000" cy="5143500" type="screen16x9"/>
  <p:notesSz cx="6858000" cy="9144000"/>
  <p:embeddedFontLst>
    <p:embeddedFont>
      <p:font typeface="Abel" panose="020B0604020202020204" charset="0"/>
      <p:regular r:id="rId25"/>
    </p:embeddedFont>
    <p:embeddedFont>
      <p:font typeface="Quicksand" panose="020B0604020202020204" charset="0"/>
      <p:regular r:id="rId26"/>
      <p:bold r:id="rId27"/>
    </p:embeddedFont>
    <p:embeddedFont>
      <p:font typeface="Roboto Medium" panose="020B060402020202020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706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5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5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283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80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7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54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13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886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630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04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59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2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3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2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24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1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23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74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tfobins.github.io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Reconnaissance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Google Shape;71;p12">
            <a:extLst>
              <a:ext uri="{FF2B5EF4-FFF2-40B4-BE49-F238E27FC236}">
                <a16:creationId xmlns="" xmlns:a16="http://schemas.microsoft.com/office/drawing/2014/main" id="{98B54022-05FD-0707-A64E-1F751DC4CFBE}"/>
              </a:ext>
            </a:extLst>
          </p:cNvPr>
          <p:cNvSpPr txBox="1">
            <a:spLocks/>
          </p:cNvSpPr>
          <p:nvPr/>
        </p:nvSpPr>
        <p:spPr>
          <a:xfrm>
            <a:off x="1319175" y="311743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ACM CYS – Red Team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Google Shape;71;p12">
            <a:extLst>
              <a:ext uri="{FF2B5EF4-FFF2-40B4-BE49-F238E27FC236}">
                <a16:creationId xmlns="" xmlns:a16="http://schemas.microsoft.com/office/drawing/2014/main" id="{1A58A5AD-9D4B-3A32-5C59-6FDADB4785D3}"/>
              </a:ext>
            </a:extLst>
          </p:cNvPr>
          <p:cNvSpPr txBox="1">
            <a:spLocks/>
          </p:cNvSpPr>
          <p:nvPr/>
        </p:nvSpPr>
        <p:spPr>
          <a:xfrm>
            <a:off x="1319175" y="4268210"/>
            <a:ext cx="2484729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600" dirty="0"/>
              <a:t>Muhammad Iqbal | 19K</a:t>
            </a:r>
          </a:p>
          <a:p>
            <a:r>
              <a:rPr lang="en-US" sz="1600" dirty="0"/>
              <a:t>Taha Qaiser | 21K</a:t>
            </a:r>
            <a:endParaRPr lang="en-US" sz="28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4FF0E4-9816-B692-2C1E-633E3ADFF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29" y="152859"/>
            <a:ext cx="2195374" cy="20250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Nmap</a:t>
            </a:r>
            <a:r>
              <a:rPr lang="en" dirty="0"/>
              <a:t> – Network Mapper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" name="Google Shape;1027;p49">
            <a:extLst>
              <a:ext uri="{FF2B5EF4-FFF2-40B4-BE49-F238E27FC236}">
                <a16:creationId xmlns="" xmlns:a16="http://schemas.microsoft.com/office/drawing/2014/main" id="{13DF7038-4C2C-CF18-3F7F-A5D018833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24392"/>
              </p:ext>
            </p:extLst>
          </p:nvPr>
        </p:nvGraphicFramePr>
        <p:xfrm>
          <a:off x="1251407" y="1151620"/>
          <a:ext cx="7015530" cy="3078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7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7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Flag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Description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-p [n] OR –p-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Scan all ports in the range of [n]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-A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OS Detection (Requires sudo privileges)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-v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V</a:t>
                      </a: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erbosity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-sV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Version of the services running target system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-Pn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Port scanning ONLY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-sC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Default scan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Google Shape;1026;p49">
            <a:extLst>
              <a:ext uri="{FF2B5EF4-FFF2-40B4-BE49-F238E27FC236}">
                <a16:creationId xmlns="" xmlns:a16="http://schemas.microsoft.com/office/drawing/2014/main" id="{6BB70EF9-0D0A-3EC4-5206-32ADC9D46B49}"/>
              </a:ext>
            </a:extLst>
          </p:cNvPr>
          <p:cNvSpPr txBox="1">
            <a:spLocks/>
          </p:cNvSpPr>
          <p:nvPr/>
        </p:nvSpPr>
        <p:spPr>
          <a:xfrm>
            <a:off x="1165475" y="428494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nmap [target address] -A -T4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Netcat - </a:t>
            </a:r>
            <a:r>
              <a:rPr lang="en" b="1" dirty="0">
                <a:solidFill>
                  <a:srgbClr val="FF0000"/>
                </a:solidFill>
              </a:rPr>
              <a:t>nc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" name="Google Shape;1027;p49">
            <a:extLst>
              <a:ext uri="{FF2B5EF4-FFF2-40B4-BE49-F238E27FC236}">
                <a16:creationId xmlns="" xmlns:a16="http://schemas.microsoft.com/office/drawing/2014/main" id="{49289677-283B-03BA-6E5E-D3A748B9E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334768"/>
              </p:ext>
            </p:extLst>
          </p:nvPr>
        </p:nvGraphicFramePr>
        <p:xfrm>
          <a:off x="1165475" y="1529149"/>
          <a:ext cx="7015530" cy="164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7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7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Flag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Description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-l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Listen on specific port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-p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P</a:t>
                      </a: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ort number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-v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V</a:t>
                      </a:r>
                      <a:r>
                        <a:rPr lang="en" sz="15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erbosity</a:t>
                      </a:r>
                      <a:endParaRPr sz="15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1026;p49">
            <a:extLst>
              <a:ext uri="{FF2B5EF4-FFF2-40B4-BE49-F238E27FC236}">
                <a16:creationId xmlns="" xmlns:a16="http://schemas.microsoft.com/office/drawing/2014/main" id="{A8855CEF-ABFF-E61C-526C-FDECC8215789}"/>
              </a:ext>
            </a:extLst>
          </p:cNvPr>
          <p:cNvSpPr txBox="1">
            <a:spLocks/>
          </p:cNvSpPr>
          <p:nvPr/>
        </p:nvSpPr>
        <p:spPr>
          <a:xfrm>
            <a:off x="1165475" y="3323304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nc -lvnp 4000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Whatweb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Google Shape;1027;p49">
            <a:extLst>
              <a:ext uri="{FF2B5EF4-FFF2-40B4-BE49-F238E27FC236}">
                <a16:creationId xmlns="" xmlns:a16="http://schemas.microsoft.com/office/drawing/2014/main" id="{F166C75C-702D-32FF-6DAA-78B49A140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254001"/>
              </p:ext>
            </p:extLst>
          </p:nvPr>
        </p:nvGraphicFramePr>
        <p:xfrm>
          <a:off x="1342250" y="1521815"/>
          <a:ext cx="7015530" cy="1280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7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7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Flag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Description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-a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Sets the aggression level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-v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V</a:t>
                      </a: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erbosity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1026;p49">
            <a:extLst>
              <a:ext uri="{FF2B5EF4-FFF2-40B4-BE49-F238E27FC236}">
                <a16:creationId xmlns="" xmlns:a16="http://schemas.microsoft.com/office/drawing/2014/main" id="{16B1B1AC-ECFC-1659-0BF5-D730121944BE}"/>
              </a:ext>
            </a:extLst>
          </p:cNvPr>
          <p:cNvSpPr txBox="1">
            <a:spLocks/>
          </p:cNvSpPr>
          <p:nvPr/>
        </p:nvSpPr>
        <p:spPr>
          <a:xfrm>
            <a:off x="1342250" y="2955641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whatweb -a 3 -v 192.168.1.100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Google Shape;1026;p49">
            <a:extLst>
              <a:ext uri="{FF2B5EF4-FFF2-40B4-BE49-F238E27FC236}">
                <a16:creationId xmlns="" xmlns:a16="http://schemas.microsoft.com/office/drawing/2014/main" id="{524DE9CB-13AC-D1AE-8165-0951B5028729}"/>
              </a:ext>
            </a:extLst>
          </p:cNvPr>
          <p:cNvSpPr txBox="1">
            <a:spLocks/>
          </p:cNvSpPr>
          <p:nvPr/>
        </p:nvSpPr>
        <p:spPr>
          <a:xfrm>
            <a:off x="1367857" y="3939035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Wappalyzer (In browser)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5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fuff</a:t>
            </a:r>
            <a:r>
              <a:rPr lang="en-US" dirty="0"/>
              <a:t> – Fuzz Faster U Fool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" name="Google Shape;1027;p49">
            <a:extLst>
              <a:ext uri="{FF2B5EF4-FFF2-40B4-BE49-F238E27FC236}">
                <a16:creationId xmlns="" xmlns:a16="http://schemas.microsoft.com/office/drawing/2014/main" id="{99B4BA34-5D23-B66E-4540-ED2D0F2CA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82365"/>
              </p:ext>
            </p:extLst>
          </p:nvPr>
        </p:nvGraphicFramePr>
        <p:xfrm>
          <a:off x="1202051" y="1479908"/>
          <a:ext cx="7015530" cy="207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77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77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Flag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Description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-u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Target URL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-t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Number of threads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-w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Wordlist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-o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Output file path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26;p49">
            <a:extLst>
              <a:ext uri="{FF2B5EF4-FFF2-40B4-BE49-F238E27FC236}">
                <a16:creationId xmlns="" xmlns:a16="http://schemas.microsoft.com/office/drawing/2014/main" id="{10CCCF28-EF1C-5A7F-CF5A-74FE7755B0F8}"/>
              </a:ext>
            </a:extLst>
          </p:cNvPr>
          <p:cNvSpPr txBox="1">
            <a:spLocks/>
          </p:cNvSpPr>
          <p:nvPr/>
        </p:nvSpPr>
        <p:spPr>
          <a:xfrm>
            <a:off x="1116119" y="3634407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ffuf -w [wordlist] -u “http://10.10.186.191:3000/FUZZ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0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8243C97-FF62-12D8-E8A1-4B6D780E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834734"/>
            <a:ext cx="3778251" cy="27784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83692" y="1378432"/>
            <a:ext cx="2653200" cy="2010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</a:rPr>
              <a:t>4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Passive Recon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</a:rPr>
              <a:t>Tools</a:t>
            </a: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14</a:t>
            </a:fld>
            <a:endParaRPr>
              <a:solidFill>
                <a:srgbClr val="2E3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4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7769BE2-6480-B0B8-42EF-97E054E6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Recon - </a:t>
            </a:r>
            <a:r>
              <a:rPr lang="en-US" b="1" dirty="0">
                <a:solidFill>
                  <a:srgbClr val="FF0000"/>
                </a:solidFill>
              </a:rPr>
              <a:t>Tools</a:t>
            </a:r>
            <a:endParaRPr lang="x-none" b="1" dirty="0">
              <a:solidFill>
                <a:srgbClr val="FF0000"/>
              </a:solidFill>
            </a:endParaRPr>
          </a:p>
        </p:txBody>
      </p:sp>
      <p:sp>
        <p:nvSpPr>
          <p:cNvPr id="10" name="Google Shape;879;p45">
            <a:extLst>
              <a:ext uri="{FF2B5EF4-FFF2-40B4-BE49-F238E27FC236}">
                <a16:creationId xmlns="" xmlns:a16="http://schemas.microsoft.com/office/drawing/2014/main" id="{24FCF272-3C54-F133-2127-E372267425A6}"/>
              </a:ext>
            </a:extLst>
          </p:cNvPr>
          <p:cNvSpPr txBox="1"/>
          <p:nvPr/>
        </p:nvSpPr>
        <p:spPr>
          <a:xfrm>
            <a:off x="4553531" y="1611945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Returns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various results about the domain based on query type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1" name="Google Shape;880;p45">
            <a:extLst>
              <a:ext uri="{FF2B5EF4-FFF2-40B4-BE49-F238E27FC236}">
                <a16:creationId xmlns="" xmlns:a16="http://schemas.microsoft.com/office/drawing/2014/main" id="{7E89E525-E67C-5351-5ED3-8E4EDE218D17}"/>
              </a:ext>
            </a:extLst>
          </p:cNvPr>
          <p:cNvSpPr txBox="1"/>
          <p:nvPr/>
        </p:nvSpPr>
        <p:spPr>
          <a:xfrm>
            <a:off x="4553531" y="1246651"/>
            <a:ext cx="230034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nslookup</a:t>
            </a:r>
            <a:endParaRPr sz="16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2" name="Google Shape;881;p45">
            <a:extLst>
              <a:ext uri="{FF2B5EF4-FFF2-40B4-BE49-F238E27FC236}">
                <a16:creationId xmlns="" xmlns:a16="http://schemas.microsoft.com/office/drawing/2014/main" id="{9446E6E0-DC79-88CE-8D00-28F9729931A3}"/>
              </a:ext>
            </a:extLst>
          </p:cNvPr>
          <p:cNvGrpSpPr/>
          <p:nvPr/>
        </p:nvGrpSpPr>
        <p:grpSpPr>
          <a:xfrm>
            <a:off x="3869217" y="1429381"/>
            <a:ext cx="614710" cy="634529"/>
            <a:chOff x="7472875" y="2543800"/>
            <a:chExt cx="672182" cy="693853"/>
          </a:xfrm>
        </p:grpSpPr>
        <p:sp>
          <p:nvSpPr>
            <p:cNvPr id="13" name="Google Shape;882;p45">
              <a:extLst>
                <a:ext uri="{FF2B5EF4-FFF2-40B4-BE49-F238E27FC236}">
                  <a16:creationId xmlns="" xmlns:a16="http://schemas.microsoft.com/office/drawing/2014/main" id="{1C5BC341-E4F1-3767-0C28-A56C81AF5ECC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3;p45">
              <a:extLst>
                <a:ext uri="{FF2B5EF4-FFF2-40B4-BE49-F238E27FC236}">
                  <a16:creationId xmlns="" xmlns:a16="http://schemas.microsoft.com/office/drawing/2014/main" id="{07DD3834-5709-3D5A-F9BE-5EBE32221A9F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884;p45">
            <a:extLst>
              <a:ext uri="{FF2B5EF4-FFF2-40B4-BE49-F238E27FC236}">
                <a16:creationId xmlns="" xmlns:a16="http://schemas.microsoft.com/office/drawing/2014/main" id="{B49B61B1-0AB3-440B-827D-26DE992099DE}"/>
              </a:ext>
            </a:extLst>
          </p:cNvPr>
          <p:cNvSpPr txBox="1"/>
          <p:nvPr/>
        </p:nvSpPr>
        <p:spPr>
          <a:xfrm>
            <a:off x="6988830" y="1611945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H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unter.io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P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honebook.cz</a:t>
            </a:r>
            <a:endParaRPr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6" name="Google Shape;885;p45">
            <a:extLst>
              <a:ext uri="{FF2B5EF4-FFF2-40B4-BE49-F238E27FC236}">
                <a16:creationId xmlns="" xmlns:a16="http://schemas.microsoft.com/office/drawing/2014/main" id="{D680A43D-DF96-84C5-BF07-3F0E9AEF1DAF}"/>
              </a:ext>
            </a:extLst>
          </p:cNvPr>
          <p:cNvSpPr txBox="1"/>
          <p:nvPr/>
        </p:nvSpPr>
        <p:spPr>
          <a:xfrm>
            <a:off x="6988830" y="1246651"/>
            <a:ext cx="2376398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Email Discovery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7" name="Google Shape;886;p45">
            <a:extLst>
              <a:ext uri="{FF2B5EF4-FFF2-40B4-BE49-F238E27FC236}">
                <a16:creationId xmlns="" xmlns:a16="http://schemas.microsoft.com/office/drawing/2014/main" id="{8A97C6D5-4060-DC55-89B8-7AE042E8CC01}"/>
              </a:ext>
            </a:extLst>
          </p:cNvPr>
          <p:cNvGrpSpPr/>
          <p:nvPr/>
        </p:nvGrpSpPr>
        <p:grpSpPr>
          <a:xfrm>
            <a:off x="6356130" y="1429381"/>
            <a:ext cx="614710" cy="634529"/>
            <a:chOff x="7472875" y="2543800"/>
            <a:chExt cx="672182" cy="693853"/>
          </a:xfrm>
        </p:grpSpPr>
        <p:sp>
          <p:nvSpPr>
            <p:cNvPr id="18" name="Google Shape;887;p45">
              <a:extLst>
                <a:ext uri="{FF2B5EF4-FFF2-40B4-BE49-F238E27FC236}">
                  <a16:creationId xmlns="" xmlns:a16="http://schemas.microsoft.com/office/drawing/2014/main" id="{051E5A8F-36C3-D139-B13C-B0ECD65FE07A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8;p45">
              <a:extLst>
                <a:ext uri="{FF2B5EF4-FFF2-40B4-BE49-F238E27FC236}">
                  <a16:creationId xmlns="" xmlns:a16="http://schemas.microsoft.com/office/drawing/2014/main" id="{695FECFD-53E6-DE74-2EA1-304F8D2B22BD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879;p45">
            <a:extLst>
              <a:ext uri="{FF2B5EF4-FFF2-40B4-BE49-F238E27FC236}">
                <a16:creationId xmlns="" xmlns:a16="http://schemas.microsoft.com/office/drawing/2014/main" id="{8AC5B9F6-123E-E793-6451-BB006805E4D3}"/>
              </a:ext>
            </a:extLst>
          </p:cNvPr>
          <p:cNvSpPr txBox="1"/>
          <p:nvPr/>
        </p:nvSpPr>
        <p:spPr>
          <a:xfrm>
            <a:off x="1853557" y="1600840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Information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about the domain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21" name="Google Shape;880;p45">
            <a:extLst>
              <a:ext uri="{FF2B5EF4-FFF2-40B4-BE49-F238E27FC236}">
                <a16:creationId xmlns="" xmlns:a16="http://schemas.microsoft.com/office/drawing/2014/main" id="{D9AE640B-E926-1D29-9813-1E2F2A16214D}"/>
              </a:ext>
            </a:extLst>
          </p:cNvPr>
          <p:cNvSpPr txBox="1"/>
          <p:nvPr/>
        </p:nvSpPr>
        <p:spPr>
          <a:xfrm>
            <a:off x="1853557" y="1235546"/>
            <a:ext cx="1820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whois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22" name="Google Shape;881;p45">
            <a:extLst>
              <a:ext uri="{FF2B5EF4-FFF2-40B4-BE49-F238E27FC236}">
                <a16:creationId xmlns="" xmlns:a16="http://schemas.microsoft.com/office/drawing/2014/main" id="{D1B85B84-E485-654F-6AAA-46681C8F0819}"/>
              </a:ext>
            </a:extLst>
          </p:cNvPr>
          <p:cNvGrpSpPr/>
          <p:nvPr/>
        </p:nvGrpSpPr>
        <p:grpSpPr>
          <a:xfrm>
            <a:off x="1169243" y="1418276"/>
            <a:ext cx="614710" cy="634529"/>
            <a:chOff x="7472875" y="2543800"/>
            <a:chExt cx="672182" cy="693853"/>
          </a:xfrm>
        </p:grpSpPr>
        <p:sp>
          <p:nvSpPr>
            <p:cNvPr id="23" name="Google Shape;882;p45">
              <a:extLst>
                <a:ext uri="{FF2B5EF4-FFF2-40B4-BE49-F238E27FC236}">
                  <a16:creationId xmlns="" xmlns:a16="http://schemas.microsoft.com/office/drawing/2014/main" id="{33828EB7-AF79-8C60-9C91-C41EC98ED3F4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3;p45">
              <a:extLst>
                <a:ext uri="{FF2B5EF4-FFF2-40B4-BE49-F238E27FC236}">
                  <a16:creationId xmlns="" xmlns:a16="http://schemas.microsoft.com/office/drawing/2014/main" id="{812150EC-C574-056B-B855-501B0A2892E9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879;p45">
            <a:extLst>
              <a:ext uri="{FF2B5EF4-FFF2-40B4-BE49-F238E27FC236}">
                <a16:creationId xmlns="" xmlns:a16="http://schemas.microsoft.com/office/drawing/2014/main" id="{0C238616-99B7-AA01-4286-AEA094C16E73}"/>
              </a:ext>
            </a:extLst>
          </p:cNvPr>
          <p:cNvSpPr txBox="1"/>
          <p:nvPr/>
        </p:nvSpPr>
        <p:spPr>
          <a:xfrm>
            <a:off x="1923417" y="3867684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Subdomain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 discovery of a given domain</a:t>
            </a:r>
            <a:endParaRPr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26" name="Google Shape;880;p45">
            <a:extLst>
              <a:ext uri="{FF2B5EF4-FFF2-40B4-BE49-F238E27FC236}">
                <a16:creationId xmlns="" xmlns:a16="http://schemas.microsoft.com/office/drawing/2014/main" id="{5F187516-0E0E-621C-A352-E0720479283B}"/>
              </a:ext>
            </a:extLst>
          </p:cNvPr>
          <p:cNvSpPr txBox="1"/>
          <p:nvPr/>
        </p:nvSpPr>
        <p:spPr>
          <a:xfrm>
            <a:off x="1923508" y="3439923"/>
            <a:ext cx="2156601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S</a:t>
            </a: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ublist3r/crt.sh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27" name="Google Shape;881;p45">
            <a:extLst>
              <a:ext uri="{FF2B5EF4-FFF2-40B4-BE49-F238E27FC236}">
                <a16:creationId xmlns="" xmlns:a16="http://schemas.microsoft.com/office/drawing/2014/main" id="{8B6D5A70-5353-98DB-19F0-87BDAC864177}"/>
              </a:ext>
            </a:extLst>
          </p:cNvPr>
          <p:cNvGrpSpPr/>
          <p:nvPr/>
        </p:nvGrpSpPr>
        <p:grpSpPr>
          <a:xfrm>
            <a:off x="1233866" y="3614358"/>
            <a:ext cx="614710" cy="634529"/>
            <a:chOff x="7472875" y="2543800"/>
            <a:chExt cx="672182" cy="693853"/>
          </a:xfrm>
        </p:grpSpPr>
        <p:sp>
          <p:nvSpPr>
            <p:cNvPr id="28" name="Google Shape;882;p45">
              <a:extLst>
                <a:ext uri="{FF2B5EF4-FFF2-40B4-BE49-F238E27FC236}">
                  <a16:creationId xmlns="" xmlns:a16="http://schemas.microsoft.com/office/drawing/2014/main" id="{9E0294EE-ACB8-4DCB-F579-BB30D478C5E9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3;p45">
              <a:extLst>
                <a:ext uri="{FF2B5EF4-FFF2-40B4-BE49-F238E27FC236}">
                  <a16:creationId xmlns="" xmlns:a16="http://schemas.microsoft.com/office/drawing/2014/main" id="{F1486B6B-D79E-966D-1F4A-5456544A2B9B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791;p76">
            <a:extLst>
              <a:ext uri="{FF2B5EF4-FFF2-40B4-BE49-F238E27FC236}">
                <a16:creationId xmlns="" xmlns:a16="http://schemas.microsoft.com/office/drawing/2014/main" id="{B855F0EA-77F2-AB21-E55D-69CBCD3AC12A}"/>
              </a:ext>
            </a:extLst>
          </p:cNvPr>
          <p:cNvGrpSpPr/>
          <p:nvPr/>
        </p:nvGrpSpPr>
        <p:grpSpPr>
          <a:xfrm>
            <a:off x="6501980" y="1572456"/>
            <a:ext cx="322917" cy="347876"/>
            <a:chOff x="6896644" y="3216007"/>
            <a:chExt cx="322917" cy="347876"/>
          </a:xfrm>
          <a:solidFill>
            <a:schemeClr val="tx2">
              <a:lumMod val="10000"/>
            </a:schemeClr>
          </a:solidFill>
        </p:grpSpPr>
        <p:sp>
          <p:nvSpPr>
            <p:cNvPr id="31" name="Google Shape;9792;p76">
              <a:extLst>
                <a:ext uri="{FF2B5EF4-FFF2-40B4-BE49-F238E27FC236}">
                  <a16:creationId xmlns="" xmlns:a16="http://schemas.microsoft.com/office/drawing/2014/main" id="{B27A23E4-252E-E660-AAE0-EE0E7A6C28F6}"/>
                </a:ext>
              </a:extLst>
            </p:cNvPr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93;p76">
              <a:extLst>
                <a:ext uri="{FF2B5EF4-FFF2-40B4-BE49-F238E27FC236}">
                  <a16:creationId xmlns="" xmlns:a16="http://schemas.microsoft.com/office/drawing/2014/main" id="{B86A82C9-3383-039B-E0E4-0E8DEBF82627}"/>
                </a:ext>
              </a:extLst>
            </p:cNvPr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794;p76">
              <a:extLst>
                <a:ext uri="{FF2B5EF4-FFF2-40B4-BE49-F238E27FC236}">
                  <a16:creationId xmlns="" xmlns:a16="http://schemas.microsoft.com/office/drawing/2014/main" id="{BAC6C974-C8B6-5D59-4E50-D6B463EF32BE}"/>
                </a:ext>
              </a:extLst>
            </p:cNvPr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795;p76">
              <a:extLst>
                <a:ext uri="{FF2B5EF4-FFF2-40B4-BE49-F238E27FC236}">
                  <a16:creationId xmlns="" xmlns:a16="http://schemas.microsoft.com/office/drawing/2014/main" id="{01984B84-9489-DA03-8A1B-6790259E24BE}"/>
                </a:ext>
              </a:extLst>
            </p:cNvPr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796;p76">
              <a:extLst>
                <a:ext uri="{FF2B5EF4-FFF2-40B4-BE49-F238E27FC236}">
                  <a16:creationId xmlns="" xmlns:a16="http://schemas.microsoft.com/office/drawing/2014/main" id="{4DBA3433-E756-A97F-47DB-CF6CC9A42BE5}"/>
                </a:ext>
              </a:extLst>
            </p:cNvPr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797;p76">
              <a:extLst>
                <a:ext uri="{FF2B5EF4-FFF2-40B4-BE49-F238E27FC236}">
                  <a16:creationId xmlns="" xmlns:a16="http://schemas.microsoft.com/office/drawing/2014/main" id="{3DC561DF-B153-CCE0-A4CB-38AB111B6235}"/>
                </a:ext>
              </a:extLst>
            </p:cNvPr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798;p76">
              <a:extLst>
                <a:ext uri="{FF2B5EF4-FFF2-40B4-BE49-F238E27FC236}">
                  <a16:creationId xmlns="" xmlns:a16="http://schemas.microsoft.com/office/drawing/2014/main" id="{70BC16B5-143D-C7A3-1513-94D1E03255DC}"/>
                </a:ext>
              </a:extLst>
            </p:cNvPr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9667;p76">
            <a:extLst>
              <a:ext uri="{FF2B5EF4-FFF2-40B4-BE49-F238E27FC236}">
                <a16:creationId xmlns="" xmlns:a16="http://schemas.microsoft.com/office/drawing/2014/main" id="{5ED561E9-8570-68D9-8BD3-97099CB077B3}"/>
              </a:ext>
            </a:extLst>
          </p:cNvPr>
          <p:cNvGrpSpPr/>
          <p:nvPr/>
        </p:nvGrpSpPr>
        <p:grpSpPr>
          <a:xfrm>
            <a:off x="3986329" y="1572456"/>
            <a:ext cx="380393" cy="363118"/>
            <a:chOff x="4126815" y="2760704"/>
            <a:chExt cx="380393" cy="363118"/>
          </a:xfrm>
          <a:solidFill>
            <a:schemeClr val="tx2">
              <a:lumMod val="10000"/>
            </a:schemeClr>
          </a:solidFill>
        </p:grpSpPr>
        <p:sp>
          <p:nvSpPr>
            <p:cNvPr id="135" name="Google Shape;9668;p76">
              <a:extLst>
                <a:ext uri="{FF2B5EF4-FFF2-40B4-BE49-F238E27FC236}">
                  <a16:creationId xmlns="" xmlns:a16="http://schemas.microsoft.com/office/drawing/2014/main" id="{41C57273-0D50-CC42-43F0-6513B211366C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69;p76">
              <a:extLst>
                <a:ext uri="{FF2B5EF4-FFF2-40B4-BE49-F238E27FC236}">
                  <a16:creationId xmlns="" xmlns:a16="http://schemas.microsoft.com/office/drawing/2014/main" id="{135908CD-0B0E-7DE5-C762-C3F15A3435B7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70;p76">
              <a:extLst>
                <a:ext uri="{FF2B5EF4-FFF2-40B4-BE49-F238E27FC236}">
                  <a16:creationId xmlns="" xmlns:a16="http://schemas.microsoft.com/office/drawing/2014/main" id="{DF5A28F8-6A45-ACD5-457C-9F2A04FDF2EE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71;p76">
              <a:extLst>
                <a:ext uri="{FF2B5EF4-FFF2-40B4-BE49-F238E27FC236}">
                  <a16:creationId xmlns="" xmlns:a16="http://schemas.microsoft.com/office/drawing/2014/main" id="{89DF7012-5E32-F8EB-CDEB-9E7D4AE085B4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0970;p78">
            <a:extLst>
              <a:ext uri="{FF2B5EF4-FFF2-40B4-BE49-F238E27FC236}">
                <a16:creationId xmlns="" xmlns:a16="http://schemas.microsoft.com/office/drawing/2014/main" id="{0384BE6B-7ED7-74B2-F759-DFAF1E35E8DD}"/>
              </a:ext>
            </a:extLst>
          </p:cNvPr>
          <p:cNvGrpSpPr/>
          <p:nvPr/>
        </p:nvGrpSpPr>
        <p:grpSpPr>
          <a:xfrm>
            <a:off x="1292869" y="1563008"/>
            <a:ext cx="375946" cy="327823"/>
            <a:chOff x="3082855" y="4295728"/>
            <a:chExt cx="375946" cy="327823"/>
          </a:xfrm>
          <a:solidFill>
            <a:schemeClr val="tx2">
              <a:lumMod val="10000"/>
            </a:schemeClr>
          </a:solidFill>
        </p:grpSpPr>
        <p:sp>
          <p:nvSpPr>
            <p:cNvPr id="145" name="Google Shape;10971;p78">
              <a:extLst>
                <a:ext uri="{FF2B5EF4-FFF2-40B4-BE49-F238E27FC236}">
                  <a16:creationId xmlns="" xmlns:a16="http://schemas.microsoft.com/office/drawing/2014/main" id="{399294CD-0534-1563-820D-A9B7B1A8AA36}"/>
                </a:ext>
              </a:extLst>
            </p:cNvPr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972;p78">
              <a:extLst>
                <a:ext uri="{FF2B5EF4-FFF2-40B4-BE49-F238E27FC236}">
                  <a16:creationId xmlns="" xmlns:a16="http://schemas.microsoft.com/office/drawing/2014/main" id="{6E46312C-514B-C84A-1AB2-63A3F8BE12A6}"/>
                </a:ext>
              </a:extLst>
            </p:cNvPr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973;p78">
              <a:extLst>
                <a:ext uri="{FF2B5EF4-FFF2-40B4-BE49-F238E27FC236}">
                  <a16:creationId xmlns="" xmlns:a16="http://schemas.microsoft.com/office/drawing/2014/main" id="{1AFB37F8-BA86-2575-521C-F39C618CB1D0}"/>
                </a:ext>
              </a:extLst>
            </p:cNvPr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974;p78">
              <a:extLst>
                <a:ext uri="{FF2B5EF4-FFF2-40B4-BE49-F238E27FC236}">
                  <a16:creationId xmlns="" xmlns:a16="http://schemas.microsoft.com/office/drawing/2014/main" id="{1BCAC303-1163-953A-F968-6766D09402E8}"/>
                </a:ext>
              </a:extLst>
            </p:cNvPr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975;p78">
              <a:extLst>
                <a:ext uri="{FF2B5EF4-FFF2-40B4-BE49-F238E27FC236}">
                  <a16:creationId xmlns="" xmlns:a16="http://schemas.microsoft.com/office/drawing/2014/main" id="{9924BFC2-395A-CFA8-9DA0-674C5A21D258}"/>
                </a:ext>
              </a:extLst>
            </p:cNvPr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976;p78">
              <a:extLst>
                <a:ext uri="{FF2B5EF4-FFF2-40B4-BE49-F238E27FC236}">
                  <a16:creationId xmlns="" xmlns:a16="http://schemas.microsoft.com/office/drawing/2014/main" id="{CE15B30B-5026-8682-7F00-56B7D839E3FE}"/>
                </a:ext>
              </a:extLst>
            </p:cNvPr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977;p78">
              <a:extLst>
                <a:ext uri="{FF2B5EF4-FFF2-40B4-BE49-F238E27FC236}">
                  <a16:creationId xmlns="" xmlns:a16="http://schemas.microsoft.com/office/drawing/2014/main" id="{D363461C-1551-5D7D-60B7-2DE8AF1814F9}"/>
                </a:ext>
              </a:extLst>
            </p:cNvPr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978;p78">
              <a:extLst>
                <a:ext uri="{FF2B5EF4-FFF2-40B4-BE49-F238E27FC236}">
                  <a16:creationId xmlns="" xmlns:a16="http://schemas.microsoft.com/office/drawing/2014/main" id="{BB4555CC-47CC-6DA5-EF76-C2DBD7399B67}"/>
                </a:ext>
              </a:extLst>
            </p:cNvPr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979;p78">
              <a:extLst>
                <a:ext uri="{FF2B5EF4-FFF2-40B4-BE49-F238E27FC236}">
                  <a16:creationId xmlns="" xmlns:a16="http://schemas.microsoft.com/office/drawing/2014/main" id="{8D5A3F3C-FF64-5C24-E22F-E60D270F593D}"/>
                </a:ext>
              </a:extLst>
            </p:cNvPr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980;p78">
              <a:extLst>
                <a:ext uri="{FF2B5EF4-FFF2-40B4-BE49-F238E27FC236}">
                  <a16:creationId xmlns="" xmlns:a16="http://schemas.microsoft.com/office/drawing/2014/main" id="{8ED64F11-9374-E64D-9B32-89241A9DD6D1}"/>
                </a:ext>
              </a:extLst>
            </p:cNvPr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981;p78">
              <a:extLst>
                <a:ext uri="{FF2B5EF4-FFF2-40B4-BE49-F238E27FC236}">
                  <a16:creationId xmlns="" xmlns:a16="http://schemas.microsoft.com/office/drawing/2014/main" id="{548C73E5-3D57-A7C6-DB9F-7A1A8F19D516}"/>
                </a:ext>
              </a:extLst>
            </p:cNvPr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2587;p80">
            <a:extLst>
              <a:ext uri="{FF2B5EF4-FFF2-40B4-BE49-F238E27FC236}">
                <a16:creationId xmlns="" xmlns:a16="http://schemas.microsoft.com/office/drawing/2014/main" id="{0382CA4D-C8C6-5BB6-0757-B2B2680CC901}"/>
              </a:ext>
            </a:extLst>
          </p:cNvPr>
          <p:cNvGrpSpPr/>
          <p:nvPr/>
        </p:nvGrpSpPr>
        <p:grpSpPr>
          <a:xfrm>
            <a:off x="1368329" y="3821481"/>
            <a:ext cx="352590" cy="287072"/>
            <a:chOff x="7973468" y="3382322"/>
            <a:chExt cx="352590" cy="287072"/>
          </a:xfrm>
          <a:solidFill>
            <a:schemeClr val="tx2">
              <a:lumMod val="10000"/>
            </a:schemeClr>
          </a:solidFill>
        </p:grpSpPr>
        <p:sp>
          <p:nvSpPr>
            <p:cNvPr id="157" name="Google Shape;12588;p80">
              <a:extLst>
                <a:ext uri="{FF2B5EF4-FFF2-40B4-BE49-F238E27FC236}">
                  <a16:creationId xmlns="" xmlns:a16="http://schemas.microsoft.com/office/drawing/2014/main" id="{C0D6DCD6-7EBE-0162-F0CA-C93DF5FBB87C}"/>
                </a:ext>
              </a:extLst>
            </p:cNvPr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589;p80">
              <a:extLst>
                <a:ext uri="{FF2B5EF4-FFF2-40B4-BE49-F238E27FC236}">
                  <a16:creationId xmlns="" xmlns:a16="http://schemas.microsoft.com/office/drawing/2014/main" id="{ECCCCB35-121E-BCE7-F14A-D3CB612798E2}"/>
                </a:ext>
              </a:extLst>
            </p:cNvPr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590;p80">
              <a:extLst>
                <a:ext uri="{FF2B5EF4-FFF2-40B4-BE49-F238E27FC236}">
                  <a16:creationId xmlns="" xmlns:a16="http://schemas.microsoft.com/office/drawing/2014/main" id="{5B087DFD-1140-14E5-34FE-1CA3E237BED2}"/>
                </a:ext>
              </a:extLst>
            </p:cNvPr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591;p80">
              <a:extLst>
                <a:ext uri="{FF2B5EF4-FFF2-40B4-BE49-F238E27FC236}">
                  <a16:creationId xmlns="" xmlns:a16="http://schemas.microsoft.com/office/drawing/2014/main" id="{53FC6416-C0F4-07D9-5C9D-62E3422D4C64}"/>
                </a:ext>
              </a:extLst>
            </p:cNvPr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592;p80">
              <a:extLst>
                <a:ext uri="{FF2B5EF4-FFF2-40B4-BE49-F238E27FC236}">
                  <a16:creationId xmlns="" xmlns:a16="http://schemas.microsoft.com/office/drawing/2014/main" id="{C9BBB85E-26F3-E7F8-833B-D962C504C254}"/>
                </a:ext>
              </a:extLst>
            </p:cNvPr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593;p80">
              <a:extLst>
                <a:ext uri="{FF2B5EF4-FFF2-40B4-BE49-F238E27FC236}">
                  <a16:creationId xmlns="" xmlns:a16="http://schemas.microsoft.com/office/drawing/2014/main" id="{0F467636-31B4-4E7F-20C5-1D3792A7E461}"/>
                </a:ext>
              </a:extLst>
            </p:cNvPr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594;p80">
              <a:extLst>
                <a:ext uri="{FF2B5EF4-FFF2-40B4-BE49-F238E27FC236}">
                  <a16:creationId xmlns="" xmlns:a16="http://schemas.microsoft.com/office/drawing/2014/main" id="{E539E255-DF47-73DF-AB5E-99842E12196B}"/>
                </a:ext>
              </a:extLst>
            </p:cNvPr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595;p80">
              <a:extLst>
                <a:ext uri="{FF2B5EF4-FFF2-40B4-BE49-F238E27FC236}">
                  <a16:creationId xmlns="" xmlns:a16="http://schemas.microsoft.com/office/drawing/2014/main" id="{7EB1A836-A875-711E-0118-7F019892F1E2}"/>
                </a:ext>
              </a:extLst>
            </p:cNvPr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596;p80">
              <a:extLst>
                <a:ext uri="{FF2B5EF4-FFF2-40B4-BE49-F238E27FC236}">
                  <a16:creationId xmlns="" xmlns:a16="http://schemas.microsoft.com/office/drawing/2014/main" id="{85CE632B-409B-F052-C37C-23DF1C744CFC}"/>
                </a:ext>
              </a:extLst>
            </p:cNvPr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597;p80">
              <a:extLst>
                <a:ext uri="{FF2B5EF4-FFF2-40B4-BE49-F238E27FC236}">
                  <a16:creationId xmlns="" xmlns:a16="http://schemas.microsoft.com/office/drawing/2014/main" id="{4A0AE5BD-CC01-6A97-1618-1F772EF946DC}"/>
                </a:ext>
              </a:extLst>
            </p:cNvPr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598;p80">
              <a:extLst>
                <a:ext uri="{FF2B5EF4-FFF2-40B4-BE49-F238E27FC236}">
                  <a16:creationId xmlns="" xmlns:a16="http://schemas.microsoft.com/office/drawing/2014/main" id="{B4A13929-FCD9-C83A-269B-1AE24823C66E}"/>
                </a:ext>
              </a:extLst>
            </p:cNvPr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599;p80">
              <a:extLst>
                <a:ext uri="{FF2B5EF4-FFF2-40B4-BE49-F238E27FC236}">
                  <a16:creationId xmlns="" xmlns:a16="http://schemas.microsoft.com/office/drawing/2014/main" id="{2A5C4C4C-C63D-61B7-CB37-56F56888583F}"/>
                </a:ext>
              </a:extLst>
            </p:cNvPr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Passive Recon - </a:t>
            </a:r>
            <a:r>
              <a:rPr lang="en-US" b="1" dirty="0">
                <a:solidFill>
                  <a:srgbClr val="FF0000"/>
                </a:solidFill>
              </a:rPr>
              <a:t>Tools</a:t>
            </a:r>
            <a:endParaRPr lang="en-US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Google Shape;1027;p49">
            <a:extLst>
              <a:ext uri="{FF2B5EF4-FFF2-40B4-BE49-F238E27FC236}">
                <a16:creationId xmlns="" xmlns:a16="http://schemas.microsoft.com/office/drawing/2014/main" id="{99B4BA34-5D23-B66E-4540-ED2D0F2CA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616319"/>
              </p:ext>
            </p:extLst>
          </p:nvPr>
        </p:nvGraphicFramePr>
        <p:xfrm>
          <a:off x="1202050" y="1479907"/>
          <a:ext cx="7612764" cy="31139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06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063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32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Commands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nybody"/>
                          <a:cs typeface="Anybody"/>
                          <a:sym typeface="Anybody"/>
                        </a:rPr>
                        <a:t>Usage</a:t>
                      </a:r>
                      <a:endParaRPr sz="2000" dirty="0">
                        <a:solidFill>
                          <a:schemeClr val="bg1"/>
                        </a:solidFill>
                        <a:latin typeface="Quicksand" panose="020B0604020202020204" charset="0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53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W</a:t>
                      </a: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hois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whois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 [domain]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53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nslookup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n</a:t>
                      </a:r>
                      <a:r>
                        <a:rPr lang="en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slookup –type=[type] [domain]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53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Email Discovery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Hunter.io, phonebook.cz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53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sublist3r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Sublist3r –d [domain] –t [threads] –e [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seng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Quicksand" panose="020B0604020202020204" charset="0"/>
                          <a:ea typeface="Abel"/>
                          <a:cs typeface="Abel"/>
                          <a:sym typeface="Abel"/>
                        </a:rPr>
                        <a:t>]</a:t>
                      </a:r>
                      <a:endParaRPr dirty="0">
                        <a:solidFill>
                          <a:schemeClr val="bg1"/>
                        </a:solidFill>
                        <a:latin typeface="Quicksand" panose="020B0604020202020204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Essentials - SSH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Google Shape;108;p17">
            <a:extLst>
              <a:ext uri="{FF2B5EF4-FFF2-40B4-BE49-F238E27FC236}">
                <a16:creationId xmlns="" xmlns:a16="http://schemas.microsoft.com/office/drawing/2014/main" id="{B99F42DF-C6C1-2C3E-745D-6F5D60AF6B59}"/>
              </a:ext>
            </a:extLst>
          </p:cNvPr>
          <p:cNvSpPr txBox="1">
            <a:spLocks/>
          </p:cNvSpPr>
          <p:nvPr/>
        </p:nvSpPr>
        <p:spPr>
          <a:xfrm>
            <a:off x="1143000" y="1900263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SSH or (Secure Shell)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provides a secure channel for users to exchange  information/data or access remote systems, also called remote login. The SSH port is 22.</a:t>
            </a:r>
          </a:p>
        </p:txBody>
      </p:sp>
      <p:sp>
        <p:nvSpPr>
          <p:cNvPr id="3" name="Google Shape;1026;p49">
            <a:extLst>
              <a:ext uri="{FF2B5EF4-FFF2-40B4-BE49-F238E27FC236}">
                <a16:creationId xmlns="" xmlns:a16="http://schemas.microsoft.com/office/drawing/2014/main" id="{CC8AA11E-25D9-F8BA-6BE4-3346689ADE78}"/>
              </a:ext>
            </a:extLst>
          </p:cNvPr>
          <p:cNvSpPr txBox="1">
            <a:spLocks/>
          </p:cNvSpPr>
          <p:nvPr/>
        </p:nvSpPr>
        <p:spPr>
          <a:xfrm>
            <a:off x="1143000" y="3198651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$ ssh [username]@[ip addr]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8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Essentials - Shell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Google Shape;108;p17">
            <a:extLst>
              <a:ext uri="{FF2B5EF4-FFF2-40B4-BE49-F238E27FC236}">
                <a16:creationId xmlns="" xmlns:a16="http://schemas.microsoft.com/office/drawing/2014/main" id="{B99F42DF-C6C1-2C3E-745D-6F5D60AF6B59}"/>
              </a:ext>
            </a:extLst>
          </p:cNvPr>
          <p:cNvSpPr txBox="1">
            <a:spLocks/>
          </p:cNvSpPr>
          <p:nvPr/>
        </p:nvSpPr>
        <p:spPr>
          <a:xfrm>
            <a:off x="1143000" y="3094469"/>
            <a:ext cx="6858000" cy="165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Shell,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remote session for running commands on the victim machine. Access to a machine.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Types: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Reverse Shell: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Shell session initiated by the victim machine to the host Or our target connecting to us.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Bind Shell: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session initiated by the host/us. We send a payload which opens a port and we connect to that specific machine on that port.</a:t>
            </a:r>
          </a:p>
        </p:txBody>
      </p:sp>
    </p:spTree>
    <p:extLst>
      <p:ext uri="{BB962C8B-B14F-4D97-AF65-F5344CB8AC3E}">
        <p14:creationId xmlns:p14="http://schemas.microsoft.com/office/powerpoint/2010/main" val="250666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Essentials - Shell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8C50BB-9E57-EE61-FD2E-8B23D0BE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54" y="3001578"/>
            <a:ext cx="6066445" cy="208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F22765-72BD-63F5-7497-29C293237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555" y="959152"/>
            <a:ext cx="6066445" cy="193367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2941F27-A733-C162-275B-BC3FBDFE6B3E}"/>
              </a:ext>
            </a:extLst>
          </p:cNvPr>
          <p:cNvCxnSpPr/>
          <p:nvPr/>
        </p:nvCxnSpPr>
        <p:spPr>
          <a:xfrm>
            <a:off x="1039761" y="2944449"/>
            <a:ext cx="775774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Table of </a:t>
            </a:r>
            <a:r>
              <a:rPr lang="en" sz="2400" dirty="0">
                <a:solidFill>
                  <a:srgbClr val="FF0000"/>
                </a:solidFill>
              </a:rPr>
              <a:t>Contents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202345" y="1338308"/>
            <a:ext cx="3451800" cy="7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1 </a:t>
            </a:r>
            <a:r>
              <a:rPr lang="en-US" sz="12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Red Team</a:t>
            </a:r>
            <a:endParaRPr sz="1200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</a:t>
            </a:r>
            <a:r>
              <a:rPr lang="en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and Phases of Red Team Assessment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77;p13">
            <a:extLst>
              <a:ext uri="{FF2B5EF4-FFF2-40B4-BE49-F238E27FC236}">
                <a16:creationId xmlns="" xmlns:a16="http://schemas.microsoft.com/office/drawing/2014/main" id="{57B73022-4246-59EF-53AE-54449749420A}"/>
              </a:ext>
            </a:extLst>
          </p:cNvPr>
          <p:cNvSpPr txBox="1"/>
          <p:nvPr/>
        </p:nvSpPr>
        <p:spPr>
          <a:xfrm>
            <a:off x="1181892" y="1992012"/>
            <a:ext cx="3451800" cy="7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2 </a:t>
            </a:r>
            <a:r>
              <a:rPr lang="en-US" sz="12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Reconnaissance</a:t>
            </a:r>
            <a:endParaRPr sz="1200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Active and Passive Reconnaissance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Google Shape;77;p13">
            <a:extLst>
              <a:ext uri="{FF2B5EF4-FFF2-40B4-BE49-F238E27FC236}">
                <a16:creationId xmlns="" xmlns:a16="http://schemas.microsoft.com/office/drawing/2014/main" id="{73A4DCFB-9AFA-1BC0-5FAB-2060648B6F95}"/>
              </a:ext>
            </a:extLst>
          </p:cNvPr>
          <p:cNvSpPr txBox="1"/>
          <p:nvPr/>
        </p:nvSpPr>
        <p:spPr>
          <a:xfrm>
            <a:off x="1243584" y="2685227"/>
            <a:ext cx="3451800" cy="7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3 </a:t>
            </a:r>
            <a:r>
              <a:rPr lang="en-US" sz="12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Active Recon</a:t>
            </a:r>
            <a:endParaRPr sz="1200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Intro, Tools, Usage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263197E-6A51-FDC7-55BD-C35A60450D85}"/>
              </a:ext>
            </a:extLst>
          </p:cNvPr>
          <p:cNvCxnSpPr/>
          <p:nvPr/>
        </p:nvCxnSpPr>
        <p:spPr>
          <a:xfrm>
            <a:off x="1265706" y="2029278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302A842-A106-C05A-9D40-1AE76317881E}"/>
              </a:ext>
            </a:extLst>
          </p:cNvPr>
          <p:cNvCxnSpPr/>
          <p:nvPr/>
        </p:nvCxnSpPr>
        <p:spPr>
          <a:xfrm>
            <a:off x="1274064" y="2685227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7982E3-2E61-61D5-7D6A-35B18DA45693}"/>
              </a:ext>
            </a:extLst>
          </p:cNvPr>
          <p:cNvCxnSpPr/>
          <p:nvPr/>
        </p:nvCxnSpPr>
        <p:spPr>
          <a:xfrm>
            <a:off x="1251551" y="3372146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77;p13">
            <a:extLst>
              <a:ext uri="{FF2B5EF4-FFF2-40B4-BE49-F238E27FC236}">
                <a16:creationId xmlns="" xmlns:a16="http://schemas.microsoft.com/office/drawing/2014/main" id="{029DFBC5-9632-436F-9FC9-8549C3D976BF}"/>
              </a:ext>
            </a:extLst>
          </p:cNvPr>
          <p:cNvSpPr txBox="1"/>
          <p:nvPr/>
        </p:nvSpPr>
        <p:spPr>
          <a:xfrm>
            <a:off x="1243584" y="3383596"/>
            <a:ext cx="3451800" cy="7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4 </a:t>
            </a:r>
            <a:r>
              <a:rPr lang="en-US" sz="12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Passive Recon</a:t>
            </a:r>
            <a:endParaRPr sz="1200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Intro, Tools, Usage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BF8830B-4DB0-7C8B-04B8-59205FD25FE0}"/>
              </a:ext>
            </a:extLst>
          </p:cNvPr>
          <p:cNvCxnSpPr/>
          <p:nvPr/>
        </p:nvCxnSpPr>
        <p:spPr>
          <a:xfrm>
            <a:off x="1274064" y="4071658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77;p13">
            <a:extLst>
              <a:ext uri="{FF2B5EF4-FFF2-40B4-BE49-F238E27FC236}">
                <a16:creationId xmlns="" xmlns:a16="http://schemas.microsoft.com/office/drawing/2014/main" id="{5EE00291-9648-1025-3963-9F43EDACFC2C}"/>
              </a:ext>
            </a:extLst>
          </p:cNvPr>
          <p:cNvSpPr txBox="1"/>
          <p:nvPr/>
        </p:nvSpPr>
        <p:spPr>
          <a:xfrm>
            <a:off x="1265706" y="4108137"/>
            <a:ext cx="3451800" cy="7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5 </a:t>
            </a:r>
            <a:r>
              <a:rPr lang="en-US" sz="1200" b="1" dirty="0" smtClean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Essentials</a:t>
            </a:r>
            <a:endParaRPr sz="1200" dirty="0" smtClean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Wingdings" panose="05000000000000000000" pitchFamily="2" charset="2"/>
              </a:rPr>
              <a:t>Shells, Privilege Escalation</a:t>
            </a:r>
            <a:endParaRPr sz="1200" dirty="0" smtClean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B6E493-2831-5FB8-15C8-FAC7361A46FA}"/>
              </a:ext>
            </a:extLst>
          </p:cNvPr>
          <p:cNvCxnSpPr/>
          <p:nvPr/>
        </p:nvCxnSpPr>
        <p:spPr>
          <a:xfrm>
            <a:off x="1243584" y="4787450"/>
            <a:ext cx="327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315764"/>
            <a:ext cx="6858000" cy="578885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Privilege Escalation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98" y="1086799"/>
            <a:ext cx="6858000" cy="1222225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Horizontal Privilege Escalation</a:t>
            </a:r>
          </a:p>
          <a:p>
            <a:pPr marL="533400" lvl="1" indent="0">
              <a:buNone/>
            </a:pPr>
            <a:endParaRPr lang="en-US" sz="1200" dirty="0"/>
          </a:p>
          <a:p>
            <a:pPr marL="533400" lvl="1" indent="0">
              <a:buNone/>
            </a:pPr>
            <a:r>
              <a:rPr lang="en-US" sz="1800" dirty="0" smtClean="0"/>
              <a:t>Gaining access to a user account on the with the </a:t>
            </a:r>
            <a:r>
              <a:rPr lang="en-US" sz="1800" dirty="0" smtClean="0">
                <a:solidFill>
                  <a:srgbClr val="00B050"/>
                </a:solidFill>
              </a:rPr>
              <a:t>same</a:t>
            </a:r>
            <a:r>
              <a:rPr lang="en-US" sz="1800" dirty="0" smtClean="0"/>
              <a:t> level of privileges</a:t>
            </a:r>
          </a:p>
          <a:p>
            <a:pPr marL="533400" lvl="1" indent="0">
              <a:buNone/>
            </a:pPr>
            <a:endParaRPr lang="en-US" sz="1200" dirty="0"/>
          </a:p>
          <a:p>
            <a:pPr marL="533400" lvl="1" indent="0">
              <a:buNone/>
            </a:pPr>
            <a:endParaRPr lang="en-US" sz="1200" dirty="0" smtClean="0"/>
          </a:p>
          <a:p>
            <a:pPr marL="533400" lvl="1" indent="0">
              <a:buNone/>
            </a:pPr>
            <a:endParaRPr lang="en-US" sz="1200" dirty="0"/>
          </a:p>
          <a:p>
            <a:pPr marL="533400" lvl="1" indent="0">
              <a:buNone/>
            </a:pPr>
            <a:endParaRPr lang="en-US" sz="1200" dirty="0" smtClean="0"/>
          </a:p>
          <a:p>
            <a:pPr marL="533400" lvl="1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65475" y="2587775"/>
            <a:ext cx="6858000" cy="132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Vertical Privilege Escalation</a:t>
            </a:r>
          </a:p>
          <a:p>
            <a:pPr marL="533400" lvl="1" indent="0">
              <a:buFont typeface="Quicksand"/>
              <a:buNone/>
            </a:pPr>
            <a:endParaRPr lang="en-US" sz="1200" dirty="0" smtClean="0"/>
          </a:p>
          <a:p>
            <a:pPr marL="533400" lvl="1" indent="0">
              <a:buFont typeface="Quicksand"/>
              <a:buNone/>
            </a:pPr>
            <a:r>
              <a:rPr lang="en-US" sz="1800" dirty="0" smtClean="0"/>
              <a:t>Gaining access to a user account on the with a </a:t>
            </a:r>
            <a:r>
              <a:rPr lang="en-US" sz="1800" dirty="0" smtClean="0">
                <a:solidFill>
                  <a:srgbClr val="C00000"/>
                </a:solidFill>
              </a:rPr>
              <a:t>higher</a:t>
            </a:r>
            <a:r>
              <a:rPr lang="en-US" sz="1800" dirty="0" smtClean="0"/>
              <a:t> level of privileges</a:t>
            </a:r>
            <a:r>
              <a:rPr lang="en-US" sz="1200" dirty="0" smtClean="0"/>
              <a:t>.</a:t>
            </a:r>
          </a:p>
          <a:p>
            <a:pPr marL="533400" lvl="1" indent="0">
              <a:buFont typeface="Quicksand"/>
              <a:buNone/>
            </a:pPr>
            <a:endParaRPr lang="en-US" sz="1200" dirty="0" smtClean="0"/>
          </a:p>
          <a:p>
            <a:pPr marL="533400" lvl="1" indent="0">
              <a:buFont typeface="Quicksand"/>
              <a:buNone/>
            </a:pPr>
            <a:endParaRPr lang="en-US" sz="1200" dirty="0" smtClean="0"/>
          </a:p>
          <a:p>
            <a:pPr marL="533400" lvl="1" indent="0">
              <a:buFont typeface="Quicksand"/>
              <a:buNone/>
            </a:pPr>
            <a:endParaRPr lang="en-US" sz="1200" dirty="0" smtClean="0"/>
          </a:p>
          <a:p>
            <a:pPr marL="533400" lvl="1" indent="0">
              <a:buFont typeface="Quicksand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8708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75" y="243401"/>
            <a:ext cx="6858000" cy="651248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Privilege escalation vectors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udo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You can use the command</a:t>
            </a:r>
          </a:p>
          <a:p>
            <a:pPr marL="533400" lvl="1" indent="0">
              <a:buNone/>
            </a:pP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sudo –l</a:t>
            </a:r>
          </a:p>
          <a:p>
            <a:pPr marL="5334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to see what binaries you can run with sudo</a:t>
            </a:r>
          </a:p>
          <a:p>
            <a:pPr marL="533400" lvl="1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Use:</a:t>
            </a:r>
            <a:endParaRPr lang="en-US" sz="1800" dirty="0">
              <a:solidFill>
                <a:schemeClr val="bg1"/>
              </a:solidFill>
            </a:endParaRPr>
          </a:p>
          <a:p>
            <a:pPr marL="533400" lvl="1" indent="0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://gtfobins.github.io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/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33400" lvl="1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to look up commands related to those binaries</a:t>
            </a:r>
            <a:endParaRPr lang="en-US" sz="1800" dirty="0">
              <a:solidFill>
                <a:schemeClr val="bg1"/>
              </a:solidFill>
            </a:endParaRPr>
          </a:p>
          <a:p>
            <a:pPr marL="533400" lvl="1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Use those commands to 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escalate</a:t>
            </a:r>
            <a:r>
              <a:rPr lang="en-US" sz="1800" dirty="0" smtClean="0">
                <a:solidFill>
                  <a:schemeClr val="bg1"/>
                </a:solidFill>
              </a:rPr>
              <a:t> your privileges!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44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B2BFE4-411D-2E64-AA4A-BCA2574FC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2" t="-212" r="49652" b="212"/>
          <a:stretch/>
        </p:blipFill>
        <p:spPr>
          <a:xfrm>
            <a:off x="3820286" y="780573"/>
            <a:ext cx="2468749" cy="3847423"/>
          </a:xfrm>
          <a:prstGeom prst="rect">
            <a:avLst/>
          </a:prstGeom>
        </p:spPr>
      </p:pic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395028" y="1803685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 dirty="0">
                <a:solidFill>
                  <a:schemeClr val="accent1"/>
                </a:solidFill>
              </a:rPr>
              <a:t>Activity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b="1" dirty="0">
                <a:solidFill>
                  <a:srgbClr val="FF0000"/>
                </a:solidFill>
              </a:rPr>
              <a:t>Time</a:t>
            </a:r>
            <a:endParaRPr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1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</a:rPr>
              <a:t>Red Team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Intro</a:t>
            </a: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What is Red Teaming?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FF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681;p40">
            <a:extLst>
              <a:ext uri="{FF2B5EF4-FFF2-40B4-BE49-F238E27FC236}">
                <a16:creationId xmlns="" xmlns:a16="http://schemas.microsoft.com/office/drawing/2014/main" id="{9CCB2EC1-39DB-F544-F502-3AA3C7473C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4552" y="1240073"/>
            <a:ext cx="25011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Trusted </a:t>
            </a:r>
            <a:r>
              <a:rPr lang="en" dirty="0"/>
              <a:t>group of individuals who emulate adversary</a:t>
            </a:r>
            <a:endParaRPr dirty="0"/>
          </a:p>
        </p:txBody>
      </p:sp>
      <p:grpSp>
        <p:nvGrpSpPr>
          <p:cNvPr id="3" name="Google Shape;696;p40">
            <a:extLst>
              <a:ext uri="{FF2B5EF4-FFF2-40B4-BE49-F238E27FC236}">
                <a16:creationId xmlns="" xmlns:a16="http://schemas.microsoft.com/office/drawing/2014/main" id="{50913E62-0764-C20F-FD47-852D75E0723F}"/>
              </a:ext>
            </a:extLst>
          </p:cNvPr>
          <p:cNvGrpSpPr/>
          <p:nvPr/>
        </p:nvGrpSpPr>
        <p:grpSpPr>
          <a:xfrm>
            <a:off x="2239896" y="333259"/>
            <a:ext cx="710429" cy="733333"/>
            <a:chOff x="7472875" y="2543800"/>
            <a:chExt cx="672182" cy="693853"/>
          </a:xfrm>
        </p:grpSpPr>
        <p:sp>
          <p:nvSpPr>
            <p:cNvPr id="4" name="Google Shape;697;p40">
              <a:extLst>
                <a:ext uri="{FF2B5EF4-FFF2-40B4-BE49-F238E27FC236}">
                  <a16:creationId xmlns="" xmlns:a16="http://schemas.microsoft.com/office/drawing/2014/main" id="{1ADFA4BF-43A9-3F3B-7BBB-0D499BCB736F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8;p40">
              <a:extLst>
                <a:ext uri="{FF2B5EF4-FFF2-40B4-BE49-F238E27FC236}">
                  <a16:creationId xmlns="" xmlns:a16="http://schemas.microsoft.com/office/drawing/2014/main" id="{831E1745-09B7-A3E6-2A52-E9D294E3D263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061;p78">
            <a:extLst>
              <a:ext uri="{FF2B5EF4-FFF2-40B4-BE49-F238E27FC236}">
                <a16:creationId xmlns="" xmlns:a16="http://schemas.microsoft.com/office/drawing/2014/main" id="{CC468DF1-F63A-4520-DDEF-D5882D055B36}"/>
              </a:ext>
            </a:extLst>
          </p:cNvPr>
          <p:cNvSpPr/>
          <p:nvPr/>
        </p:nvSpPr>
        <p:spPr>
          <a:xfrm>
            <a:off x="2433677" y="582615"/>
            <a:ext cx="347524" cy="289917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82;p40">
            <a:extLst>
              <a:ext uri="{FF2B5EF4-FFF2-40B4-BE49-F238E27FC236}">
                <a16:creationId xmlns="" xmlns:a16="http://schemas.microsoft.com/office/drawing/2014/main" id="{94C02E19-4FC9-8338-FDED-D8E4C0F3E87A}"/>
              </a:ext>
            </a:extLst>
          </p:cNvPr>
          <p:cNvSpPr txBox="1">
            <a:spLocks/>
          </p:cNvSpPr>
          <p:nvPr/>
        </p:nvSpPr>
        <p:spPr>
          <a:xfrm>
            <a:off x="4230472" y="1288400"/>
            <a:ext cx="3330850" cy="665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Quicksand" panose="020B0604020202020204" charset="0"/>
              </a:rPr>
              <a:t>Red Team 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VS. Penetration Testing</a:t>
            </a:r>
            <a:endParaRPr lang="en-US" sz="2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grpSp>
        <p:nvGrpSpPr>
          <p:cNvPr id="8" name="Google Shape;699;p40">
            <a:extLst>
              <a:ext uri="{FF2B5EF4-FFF2-40B4-BE49-F238E27FC236}">
                <a16:creationId xmlns="" xmlns:a16="http://schemas.microsoft.com/office/drawing/2014/main" id="{ABDFEA08-7CE7-F050-74BC-CCB88317BE52}"/>
              </a:ext>
            </a:extLst>
          </p:cNvPr>
          <p:cNvGrpSpPr/>
          <p:nvPr/>
        </p:nvGrpSpPr>
        <p:grpSpPr>
          <a:xfrm>
            <a:off x="5608344" y="405597"/>
            <a:ext cx="710429" cy="733333"/>
            <a:chOff x="7472875" y="2543800"/>
            <a:chExt cx="672182" cy="693853"/>
          </a:xfrm>
        </p:grpSpPr>
        <p:sp>
          <p:nvSpPr>
            <p:cNvPr id="9" name="Google Shape;700;p40">
              <a:extLst>
                <a:ext uri="{FF2B5EF4-FFF2-40B4-BE49-F238E27FC236}">
                  <a16:creationId xmlns="" xmlns:a16="http://schemas.microsoft.com/office/drawing/2014/main" id="{7F04F3B7-4F11-7B38-29BA-742AE73F3320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1;p40">
              <a:extLst>
                <a:ext uri="{FF2B5EF4-FFF2-40B4-BE49-F238E27FC236}">
                  <a16:creationId xmlns="" xmlns:a16="http://schemas.microsoft.com/office/drawing/2014/main" id="{156AF842-D6EB-7991-47EC-D84806AB5A52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365;p77">
            <a:extLst>
              <a:ext uri="{FF2B5EF4-FFF2-40B4-BE49-F238E27FC236}">
                <a16:creationId xmlns="" xmlns:a16="http://schemas.microsoft.com/office/drawing/2014/main" id="{8202ACA4-227C-DFCE-0179-9A9310CD51FD}"/>
              </a:ext>
            </a:extLst>
          </p:cNvPr>
          <p:cNvSpPr/>
          <p:nvPr/>
        </p:nvSpPr>
        <p:spPr>
          <a:xfrm>
            <a:off x="5766258" y="606542"/>
            <a:ext cx="368308" cy="366970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tx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4;p40">
            <a:extLst>
              <a:ext uri="{FF2B5EF4-FFF2-40B4-BE49-F238E27FC236}">
                <a16:creationId xmlns="" xmlns:a16="http://schemas.microsoft.com/office/drawing/2014/main" id="{D6F28D12-3F0E-C67F-1E73-63255102BF98}"/>
              </a:ext>
            </a:extLst>
          </p:cNvPr>
          <p:cNvSpPr txBox="1">
            <a:spLocks/>
          </p:cNvSpPr>
          <p:nvPr/>
        </p:nvSpPr>
        <p:spPr>
          <a:xfrm>
            <a:off x="1310222" y="4101585"/>
            <a:ext cx="2501099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Quicksand" panose="020B0604020202020204" charset="0"/>
              </a:rPr>
              <a:t>Red Team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 VS. Blue Team</a:t>
            </a:r>
          </a:p>
        </p:txBody>
      </p:sp>
      <p:grpSp>
        <p:nvGrpSpPr>
          <p:cNvPr id="13" name="Google Shape;702;p40">
            <a:extLst>
              <a:ext uri="{FF2B5EF4-FFF2-40B4-BE49-F238E27FC236}">
                <a16:creationId xmlns="" xmlns:a16="http://schemas.microsoft.com/office/drawing/2014/main" id="{3A6F516B-FB72-F94F-F5F7-9572AB23DBA3}"/>
              </a:ext>
            </a:extLst>
          </p:cNvPr>
          <p:cNvGrpSpPr/>
          <p:nvPr/>
        </p:nvGrpSpPr>
        <p:grpSpPr>
          <a:xfrm>
            <a:off x="2244895" y="3066643"/>
            <a:ext cx="710429" cy="733333"/>
            <a:chOff x="7472875" y="2543800"/>
            <a:chExt cx="672182" cy="693853"/>
          </a:xfrm>
        </p:grpSpPr>
        <p:sp>
          <p:nvSpPr>
            <p:cNvPr id="14" name="Google Shape;703;p40">
              <a:extLst>
                <a:ext uri="{FF2B5EF4-FFF2-40B4-BE49-F238E27FC236}">
                  <a16:creationId xmlns="" xmlns:a16="http://schemas.microsoft.com/office/drawing/2014/main" id="{EC3F53C5-2783-C9CF-976D-98B58D0B954B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0">
              <a:extLst>
                <a:ext uri="{FF2B5EF4-FFF2-40B4-BE49-F238E27FC236}">
                  <a16:creationId xmlns="" xmlns:a16="http://schemas.microsoft.com/office/drawing/2014/main" id="{7A572F87-C7B9-493D-F3C9-A928E857C290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534;p78">
            <a:extLst>
              <a:ext uri="{FF2B5EF4-FFF2-40B4-BE49-F238E27FC236}">
                <a16:creationId xmlns="" xmlns:a16="http://schemas.microsoft.com/office/drawing/2014/main" id="{999B909D-108E-E8BF-0FEE-45E968850569}"/>
              </a:ext>
            </a:extLst>
          </p:cNvPr>
          <p:cNvGrpSpPr/>
          <p:nvPr/>
        </p:nvGrpSpPr>
        <p:grpSpPr>
          <a:xfrm>
            <a:off x="2433677" y="3328562"/>
            <a:ext cx="332757" cy="281833"/>
            <a:chOff x="6671087" y="2009304"/>
            <a:chExt cx="332757" cy="281833"/>
          </a:xfrm>
          <a:solidFill>
            <a:schemeClr val="tx2">
              <a:lumMod val="10000"/>
            </a:schemeClr>
          </a:solidFill>
        </p:grpSpPr>
        <p:sp>
          <p:nvSpPr>
            <p:cNvPr id="17" name="Google Shape;10535;p78">
              <a:extLst>
                <a:ext uri="{FF2B5EF4-FFF2-40B4-BE49-F238E27FC236}">
                  <a16:creationId xmlns="" xmlns:a16="http://schemas.microsoft.com/office/drawing/2014/main" id="{EAA38488-EFB6-1AA5-574C-05ADC7808DEB}"/>
                </a:ext>
              </a:extLst>
            </p:cNvPr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36;p78">
              <a:extLst>
                <a:ext uri="{FF2B5EF4-FFF2-40B4-BE49-F238E27FC236}">
                  <a16:creationId xmlns="" xmlns:a16="http://schemas.microsoft.com/office/drawing/2014/main" id="{432137B9-052A-ECA5-AFB0-720B3B912F81}"/>
                </a:ext>
              </a:extLst>
            </p:cNvPr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686;p40">
            <a:extLst>
              <a:ext uri="{FF2B5EF4-FFF2-40B4-BE49-F238E27FC236}">
                <a16:creationId xmlns="" xmlns:a16="http://schemas.microsoft.com/office/drawing/2014/main" id="{F359B990-C134-02DC-E53E-CEE8B0E4DB57}"/>
              </a:ext>
            </a:extLst>
          </p:cNvPr>
          <p:cNvSpPr txBox="1">
            <a:spLocks/>
          </p:cNvSpPr>
          <p:nvPr/>
        </p:nvSpPr>
        <p:spPr>
          <a:xfrm>
            <a:off x="4535424" y="3980633"/>
            <a:ext cx="2867100" cy="4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Quicksand" panose="020B0604020202020204" charset="0"/>
              </a:rPr>
              <a:t>Importance</a:t>
            </a:r>
          </a:p>
        </p:txBody>
      </p:sp>
      <p:grpSp>
        <p:nvGrpSpPr>
          <p:cNvPr id="20" name="Google Shape;705;p40">
            <a:extLst>
              <a:ext uri="{FF2B5EF4-FFF2-40B4-BE49-F238E27FC236}">
                <a16:creationId xmlns="" xmlns:a16="http://schemas.microsoft.com/office/drawing/2014/main" id="{F956058E-9C75-00BB-0865-9E3FF19A567E}"/>
              </a:ext>
            </a:extLst>
          </p:cNvPr>
          <p:cNvGrpSpPr/>
          <p:nvPr/>
        </p:nvGrpSpPr>
        <p:grpSpPr>
          <a:xfrm>
            <a:off x="5608344" y="3138981"/>
            <a:ext cx="710429" cy="733333"/>
            <a:chOff x="7472875" y="2543800"/>
            <a:chExt cx="672182" cy="693853"/>
          </a:xfrm>
        </p:grpSpPr>
        <p:sp>
          <p:nvSpPr>
            <p:cNvPr id="21" name="Google Shape;706;p40">
              <a:extLst>
                <a:ext uri="{FF2B5EF4-FFF2-40B4-BE49-F238E27FC236}">
                  <a16:creationId xmlns="" xmlns:a16="http://schemas.microsoft.com/office/drawing/2014/main" id="{3F93E9E4-0D1D-8D6B-065F-76D9E43D26C4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7;p40">
              <a:extLst>
                <a:ext uri="{FF2B5EF4-FFF2-40B4-BE49-F238E27FC236}">
                  <a16:creationId xmlns="" xmlns:a16="http://schemas.microsoft.com/office/drawing/2014/main" id="{1BC6F931-602A-A573-E2F7-7E994D8E1406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2326;p80">
            <a:extLst>
              <a:ext uri="{FF2B5EF4-FFF2-40B4-BE49-F238E27FC236}">
                <a16:creationId xmlns="" xmlns:a16="http://schemas.microsoft.com/office/drawing/2014/main" id="{8A0F4576-E20C-5B3B-6492-E8AEB63CD7CC}"/>
              </a:ext>
            </a:extLst>
          </p:cNvPr>
          <p:cNvGrpSpPr/>
          <p:nvPr/>
        </p:nvGrpSpPr>
        <p:grpSpPr>
          <a:xfrm>
            <a:off x="5779810" y="3369342"/>
            <a:ext cx="341204" cy="359301"/>
            <a:chOff x="862283" y="4274771"/>
            <a:chExt cx="341204" cy="359301"/>
          </a:xfrm>
          <a:solidFill>
            <a:schemeClr val="tx2">
              <a:lumMod val="10000"/>
            </a:schemeClr>
          </a:solidFill>
        </p:grpSpPr>
        <p:sp>
          <p:nvSpPr>
            <p:cNvPr id="24" name="Google Shape;12327;p80">
              <a:extLst>
                <a:ext uri="{FF2B5EF4-FFF2-40B4-BE49-F238E27FC236}">
                  <a16:creationId xmlns="" xmlns:a16="http://schemas.microsoft.com/office/drawing/2014/main" id="{D29A09C1-90EB-DC28-DC78-01DF79E03413}"/>
                </a:ext>
              </a:extLst>
            </p:cNvPr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28;p80">
              <a:extLst>
                <a:ext uri="{FF2B5EF4-FFF2-40B4-BE49-F238E27FC236}">
                  <a16:creationId xmlns="" xmlns:a16="http://schemas.microsoft.com/office/drawing/2014/main" id="{462621E1-14FA-3151-359D-F12B59FD2C96}"/>
                </a:ext>
              </a:extLst>
            </p:cNvPr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29;p80">
              <a:extLst>
                <a:ext uri="{FF2B5EF4-FFF2-40B4-BE49-F238E27FC236}">
                  <a16:creationId xmlns="" xmlns:a16="http://schemas.microsoft.com/office/drawing/2014/main" id="{EB3D16C1-1494-0040-8704-225464940722}"/>
                </a:ext>
              </a:extLst>
            </p:cNvPr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406152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0" dirty="0">
                <a:solidFill>
                  <a:srgbClr val="FF0000"/>
                </a:solidFill>
              </a:rPr>
              <a:t>Phases of Red Team Assessment</a:t>
            </a:r>
            <a:endParaRPr b="1" i="0" dirty="0">
              <a:solidFill>
                <a:srgbClr val="FF0000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102;p16">
            <a:extLst>
              <a:ext uri="{FF2B5EF4-FFF2-40B4-BE49-F238E27FC236}">
                <a16:creationId xmlns="" xmlns:a16="http://schemas.microsoft.com/office/drawing/2014/main" id="{41DED576-033D-20A3-573E-1BDB1748D6A9}"/>
              </a:ext>
            </a:extLst>
          </p:cNvPr>
          <p:cNvSpPr txBox="1">
            <a:spLocks/>
          </p:cNvSpPr>
          <p:nvPr/>
        </p:nvSpPr>
        <p:spPr>
          <a:xfrm>
            <a:off x="1633225" y="2350776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◦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▫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●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○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●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○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Char char="■"/>
              <a:defRPr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-4572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</a:rPr>
              <a:t>Reconnaissance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</a:rPr>
              <a:t>Scanning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</a:rPr>
              <a:t>Gain Access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</a:rPr>
              <a:t>Maintain Access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bg1"/>
                </a:solidFill>
              </a:rPr>
              <a:t>Reporting*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202995" y="1488152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0000"/>
                </a:solidFill>
              </a:rPr>
              <a:t>Reconnaissance</a:t>
            </a:r>
            <a:endParaRPr sz="6000" dirty="0"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541396" y="1852440"/>
            <a:ext cx="580268" cy="119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rgbClr val="FF0000"/>
                </a:solidFill>
              </a:rPr>
              <a:t>2</a:t>
            </a:r>
            <a:endParaRPr sz="2400" b="1" dirty="0">
              <a:solidFill>
                <a:srgbClr val="FF0000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774;p42">
            <a:extLst>
              <a:ext uri="{FF2B5EF4-FFF2-40B4-BE49-F238E27FC236}">
                <a16:creationId xmlns="" xmlns:a16="http://schemas.microsoft.com/office/drawing/2014/main" id="{15A2AE5E-EC44-9148-AAF6-0C7CD1C18699}"/>
              </a:ext>
            </a:extLst>
          </p:cNvPr>
          <p:cNvSpPr txBox="1">
            <a:spLocks/>
          </p:cNvSpPr>
          <p:nvPr/>
        </p:nvSpPr>
        <p:spPr>
          <a:xfrm>
            <a:off x="3643831" y="1120824"/>
            <a:ext cx="2907600" cy="4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Quicksand" panose="020B0604020202020204" charset="0"/>
              </a:rPr>
              <a:t>Active Recon</a:t>
            </a:r>
            <a:endParaRPr lang="en-US" b="1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grpSp>
        <p:nvGrpSpPr>
          <p:cNvPr id="3" name="Google Shape;784;p42">
            <a:extLst>
              <a:ext uri="{FF2B5EF4-FFF2-40B4-BE49-F238E27FC236}">
                <a16:creationId xmlns="" xmlns:a16="http://schemas.microsoft.com/office/drawing/2014/main" id="{C4BB5941-9FE5-A714-E37D-BE7409FF8DF5}"/>
              </a:ext>
            </a:extLst>
          </p:cNvPr>
          <p:cNvGrpSpPr/>
          <p:nvPr/>
        </p:nvGrpSpPr>
        <p:grpSpPr>
          <a:xfrm>
            <a:off x="4742416" y="277978"/>
            <a:ext cx="710429" cy="733333"/>
            <a:chOff x="7472875" y="2543800"/>
            <a:chExt cx="672182" cy="693853"/>
          </a:xfrm>
        </p:grpSpPr>
        <p:sp>
          <p:nvSpPr>
            <p:cNvPr id="4" name="Google Shape;785;p42">
              <a:extLst>
                <a:ext uri="{FF2B5EF4-FFF2-40B4-BE49-F238E27FC236}">
                  <a16:creationId xmlns="" xmlns:a16="http://schemas.microsoft.com/office/drawing/2014/main" id="{86AAB1E0-E578-22A8-9594-05198605E9CE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6;p42">
              <a:extLst>
                <a:ext uri="{FF2B5EF4-FFF2-40B4-BE49-F238E27FC236}">
                  <a16:creationId xmlns="" xmlns:a16="http://schemas.microsoft.com/office/drawing/2014/main" id="{F2EF4528-C0E9-2E0D-0C9D-8675E69B92FC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506;p78">
            <a:extLst>
              <a:ext uri="{FF2B5EF4-FFF2-40B4-BE49-F238E27FC236}">
                <a16:creationId xmlns="" xmlns:a16="http://schemas.microsoft.com/office/drawing/2014/main" id="{05F79AF9-FDDD-0B1B-F7DC-F93C3F765C29}"/>
              </a:ext>
            </a:extLst>
          </p:cNvPr>
          <p:cNvGrpSpPr/>
          <p:nvPr/>
        </p:nvGrpSpPr>
        <p:grpSpPr>
          <a:xfrm>
            <a:off x="4936896" y="518103"/>
            <a:ext cx="321362" cy="321362"/>
            <a:chOff x="7121669" y="1533610"/>
            <a:chExt cx="321362" cy="321362"/>
          </a:xfrm>
          <a:solidFill>
            <a:schemeClr val="tx2">
              <a:lumMod val="10000"/>
            </a:schemeClr>
          </a:solidFill>
        </p:grpSpPr>
        <p:sp>
          <p:nvSpPr>
            <p:cNvPr id="7" name="Google Shape;10507;p78">
              <a:extLst>
                <a:ext uri="{FF2B5EF4-FFF2-40B4-BE49-F238E27FC236}">
                  <a16:creationId xmlns="" xmlns:a16="http://schemas.microsoft.com/office/drawing/2014/main" id="{798C0824-9EDE-4651-83E7-9CD9B527151A}"/>
                </a:ext>
              </a:extLst>
            </p:cNvPr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508;p78">
              <a:extLst>
                <a:ext uri="{FF2B5EF4-FFF2-40B4-BE49-F238E27FC236}">
                  <a16:creationId xmlns="" xmlns:a16="http://schemas.microsoft.com/office/drawing/2014/main" id="{72C9B560-5E02-5DD4-F2C5-18B5C0DDA337}"/>
                </a:ext>
              </a:extLst>
            </p:cNvPr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509;p78">
              <a:extLst>
                <a:ext uri="{FF2B5EF4-FFF2-40B4-BE49-F238E27FC236}">
                  <a16:creationId xmlns="" xmlns:a16="http://schemas.microsoft.com/office/drawing/2014/main" id="{CDB319CD-E1C5-A082-EC1D-64162B1651F6}"/>
                </a:ext>
              </a:extLst>
            </p:cNvPr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510;p78">
              <a:extLst>
                <a:ext uri="{FF2B5EF4-FFF2-40B4-BE49-F238E27FC236}">
                  <a16:creationId xmlns="" xmlns:a16="http://schemas.microsoft.com/office/drawing/2014/main" id="{2962A254-C8C2-1810-D2BD-EA5334CC20FE}"/>
                </a:ext>
              </a:extLst>
            </p:cNvPr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71;p42">
            <a:extLst>
              <a:ext uri="{FF2B5EF4-FFF2-40B4-BE49-F238E27FC236}">
                <a16:creationId xmlns="" xmlns:a16="http://schemas.microsoft.com/office/drawing/2014/main" id="{FF226012-3791-34B9-32D1-59E7B98809D9}"/>
              </a:ext>
            </a:extLst>
          </p:cNvPr>
          <p:cNvSpPr txBox="1">
            <a:spLocks/>
          </p:cNvSpPr>
          <p:nvPr/>
        </p:nvSpPr>
        <p:spPr>
          <a:xfrm>
            <a:off x="2807186" y="1488152"/>
            <a:ext cx="4580782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Quicksand" panose="020B0604020202020204" charset="0"/>
              </a:rPr>
              <a:t>Direct 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Connection to the Target System, Website, Service</a:t>
            </a:r>
          </a:p>
        </p:txBody>
      </p:sp>
      <p:sp>
        <p:nvSpPr>
          <p:cNvPr id="12" name="Google Shape;772;p42">
            <a:extLst>
              <a:ext uri="{FF2B5EF4-FFF2-40B4-BE49-F238E27FC236}">
                <a16:creationId xmlns="" xmlns:a16="http://schemas.microsoft.com/office/drawing/2014/main" id="{8927324C-AA1C-785C-F907-03B62B609DF1}"/>
              </a:ext>
            </a:extLst>
          </p:cNvPr>
          <p:cNvSpPr txBox="1">
            <a:spLocks/>
          </p:cNvSpPr>
          <p:nvPr/>
        </p:nvSpPr>
        <p:spPr>
          <a:xfrm>
            <a:off x="2744117" y="4212147"/>
            <a:ext cx="481885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Information Gathering </a:t>
            </a:r>
            <a:r>
              <a:rPr lang="en-US" sz="1800" b="1" dirty="0">
                <a:solidFill>
                  <a:schemeClr val="bg1"/>
                </a:solidFill>
                <a:latin typeface="Quicksand" panose="020B0604020202020204" charset="0"/>
              </a:rPr>
              <a:t>without</a:t>
            </a:r>
            <a:r>
              <a:rPr lang="en-US" sz="1800" dirty="0">
                <a:solidFill>
                  <a:schemeClr val="bg1"/>
                </a:solidFill>
                <a:latin typeface="Quicksand" panose="020B0604020202020204" charset="0"/>
              </a:rPr>
              <a:t> raising any red flags</a:t>
            </a:r>
          </a:p>
        </p:txBody>
      </p:sp>
      <p:sp>
        <p:nvSpPr>
          <p:cNvPr id="13" name="Google Shape;775;p42">
            <a:extLst>
              <a:ext uri="{FF2B5EF4-FFF2-40B4-BE49-F238E27FC236}">
                <a16:creationId xmlns="" xmlns:a16="http://schemas.microsoft.com/office/drawing/2014/main" id="{F4227E8A-0DA7-01E5-8665-BA19D924E01F}"/>
              </a:ext>
            </a:extLst>
          </p:cNvPr>
          <p:cNvSpPr txBox="1">
            <a:spLocks/>
          </p:cNvSpPr>
          <p:nvPr/>
        </p:nvSpPr>
        <p:spPr>
          <a:xfrm>
            <a:off x="3629739" y="3875949"/>
            <a:ext cx="2907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0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Quicksand" panose="020B0604020202020204" charset="0"/>
              </a:rPr>
              <a:t>Passive Recon</a:t>
            </a:r>
          </a:p>
        </p:txBody>
      </p:sp>
      <p:grpSp>
        <p:nvGrpSpPr>
          <p:cNvPr id="14" name="Google Shape;787;p42">
            <a:extLst>
              <a:ext uri="{FF2B5EF4-FFF2-40B4-BE49-F238E27FC236}">
                <a16:creationId xmlns="" xmlns:a16="http://schemas.microsoft.com/office/drawing/2014/main" id="{9F534735-5F7B-F1C1-8989-89629FAFFF40}"/>
              </a:ext>
            </a:extLst>
          </p:cNvPr>
          <p:cNvGrpSpPr/>
          <p:nvPr/>
        </p:nvGrpSpPr>
        <p:grpSpPr>
          <a:xfrm>
            <a:off x="4742310" y="3038988"/>
            <a:ext cx="710429" cy="733333"/>
            <a:chOff x="7472875" y="2543800"/>
            <a:chExt cx="672182" cy="693853"/>
          </a:xfrm>
        </p:grpSpPr>
        <p:sp>
          <p:nvSpPr>
            <p:cNvPr id="15" name="Google Shape;788;p42">
              <a:extLst>
                <a:ext uri="{FF2B5EF4-FFF2-40B4-BE49-F238E27FC236}">
                  <a16:creationId xmlns="" xmlns:a16="http://schemas.microsoft.com/office/drawing/2014/main" id="{AD15CB85-8670-DB4B-DD5E-4AD66D29FC2A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2">
              <a:extLst>
                <a:ext uri="{FF2B5EF4-FFF2-40B4-BE49-F238E27FC236}">
                  <a16:creationId xmlns="" xmlns:a16="http://schemas.microsoft.com/office/drawing/2014/main" id="{FA40D0F7-E117-A51F-B87D-B2AD1BDDA1F4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384;p80">
            <a:extLst>
              <a:ext uri="{FF2B5EF4-FFF2-40B4-BE49-F238E27FC236}">
                <a16:creationId xmlns="" xmlns:a16="http://schemas.microsoft.com/office/drawing/2014/main" id="{DB43B8A9-F954-5B4C-98B6-121E28E5A847}"/>
              </a:ext>
            </a:extLst>
          </p:cNvPr>
          <p:cNvGrpSpPr/>
          <p:nvPr/>
        </p:nvGrpSpPr>
        <p:grpSpPr>
          <a:xfrm>
            <a:off x="4928936" y="3290527"/>
            <a:ext cx="337069" cy="302593"/>
            <a:chOff x="3441065" y="4302505"/>
            <a:chExt cx="337069" cy="302593"/>
          </a:xfrm>
          <a:solidFill>
            <a:schemeClr val="tx2">
              <a:lumMod val="10000"/>
            </a:schemeClr>
          </a:solidFill>
        </p:grpSpPr>
        <p:sp>
          <p:nvSpPr>
            <p:cNvPr id="18" name="Google Shape;12385;p80">
              <a:extLst>
                <a:ext uri="{FF2B5EF4-FFF2-40B4-BE49-F238E27FC236}">
                  <a16:creationId xmlns="" xmlns:a16="http://schemas.microsoft.com/office/drawing/2014/main" id="{369C2493-2699-1D0D-B0A3-937F7FD6C39D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86;p80">
              <a:extLst>
                <a:ext uri="{FF2B5EF4-FFF2-40B4-BE49-F238E27FC236}">
                  <a16:creationId xmlns="" xmlns:a16="http://schemas.microsoft.com/office/drawing/2014/main" id="{47C22109-62F9-434F-39C3-C842AC288AFC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387;p80">
              <a:extLst>
                <a:ext uri="{FF2B5EF4-FFF2-40B4-BE49-F238E27FC236}">
                  <a16:creationId xmlns="" xmlns:a16="http://schemas.microsoft.com/office/drawing/2014/main" id="{4BD84C81-A888-88E5-A290-5012B5016656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88;p80">
              <a:extLst>
                <a:ext uri="{FF2B5EF4-FFF2-40B4-BE49-F238E27FC236}">
                  <a16:creationId xmlns="" xmlns:a16="http://schemas.microsoft.com/office/drawing/2014/main" id="{9E251FD6-3233-2DCE-22D7-B99C670C8A32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389;p80">
              <a:extLst>
                <a:ext uri="{FF2B5EF4-FFF2-40B4-BE49-F238E27FC236}">
                  <a16:creationId xmlns="" xmlns:a16="http://schemas.microsoft.com/office/drawing/2014/main" id="{F8AB4E7A-060B-85B6-EFB2-925DEEF87A34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390;p80">
              <a:extLst>
                <a:ext uri="{FF2B5EF4-FFF2-40B4-BE49-F238E27FC236}">
                  <a16:creationId xmlns="" xmlns:a16="http://schemas.microsoft.com/office/drawing/2014/main" id="{A5A7414A-9434-BFA3-1508-373535A07199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91;p80">
              <a:extLst>
                <a:ext uri="{FF2B5EF4-FFF2-40B4-BE49-F238E27FC236}">
                  <a16:creationId xmlns="" xmlns:a16="http://schemas.microsoft.com/office/drawing/2014/main" id="{35BCBC7F-00F4-EBCF-1C64-50643C5CB590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92;p80">
              <a:extLst>
                <a:ext uri="{FF2B5EF4-FFF2-40B4-BE49-F238E27FC236}">
                  <a16:creationId xmlns="" xmlns:a16="http://schemas.microsoft.com/office/drawing/2014/main" id="{0B2055EE-2E54-4217-531C-9BC8FED319A1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393;p80">
              <a:extLst>
                <a:ext uri="{FF2B5EF4-FFF2-40B4-BE49-F238E27FC236}">
                  <a16:creationId xmlns="" xmlns:a16="http://schemas.microsoft.com/office/drawing/2014/main" id="{A42A907F-7D15-1530-0DD8-4BAAFB82BE81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394;p80">
              <a:extLst>
                <a:ext uri="{FF2B5EF4-FFF2-40B4-BE49-F238E27FC236}">
                  <a16:creationId xmlns="" xmlns:a16="http://schemas.microsoft.com/office/drawing/2014/main" id="{77481B2E-B0F2-36BF-D6EB-C2F48A2D6C0B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95;p80">
              <a:extLst>
                <a:ext uri="{FF2B5EF4-FFF2-40B4-BE49-F238E27FC236}">
                  <a16:creationId xmlns="" xmlns:a16="http://schemas.microsoft.com/office/drawing/2014/main" id="{B10E099A-67F6-FA43-60EB-8126D6D78C6C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96;p80">
              <a:extLst>
                <a:ext uri="{FF2B5EF4-FFF2-40B4-BE49-F238E27FC236}">
                  <a16:creationId xmlns="" xmlns:a16="http://schemas.microsoft.com/office/drawing/2014/main" id="{690F0ED7-48EE-A1AC-F0BC-961A65A5794B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97;p80">
              <a:extLst>
                <a:ext uri="{FF2B5EF4-FFF2-40B4-BE49-F238E27FC236}">
                  <a16:creationId xmlns="" xmlns:a16="http://schemas.microsoft.com/office/drawing/2014/main" id="{502171CA-25AD-BAC3-0275-B79B39D08340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14607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3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0000"/>
                </a:solidFill>
              </a:rPr>
              <a:t>Active Recon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4705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</a:rPr>
              <a:t>Tools</a:t>
            </a: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610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Active Recon - Tools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" name="Google Shape;879;p45">
            <a:extLst>
              <a:ext uri="{FF2B5EF4-FFF2-40B4-BE49-F238E27FC236}">
                <a16:creationId xmlns="" xmlns:a16="http://schemas.microsoft.com/office/drawing/2014/main" id="{C87E94F1-9FF7-F2D4-07B1-FA01B6370B32}"/>
              </a:ext>
            </a:extLst>
          </p:cNvPr>
          <p:cNvSpPr txBox="1"/>
          <p:nvPr/>
        </p:nvSpPr>
        <p:spPr>
          <a:xfrm>
            <a:off x="1935948" y="3693883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Identify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web technologies used in websites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30" name="Google Shape;880;p45">
            <a:extLst>
              <a:ext uri="{FF2B5EF4-FFF2-40B4-BE49-F238E27FC236}">
                <a16:creationId xmlns="" xmlns:a16="http://schemas.microsoft.com/office/drawing/2014/main" id="{B3920C74-2689-31BD-FF7E-BF135BF9A983}"/>
              </a:ext>
            </a:extLst>
          </p:cNvPr>
          <p:cNvSpPr txBox="1"/>
          <p:nvPr/>
        </p:nvSpPr>
        <p:spPr>
          <a:xfrm>
            <a:off x="1877941" y="3334186"/>
            <a:ext cx="2998859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Wappalyzer/whatweb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31" name="Google Shape;881;p45">
            <a:extLst>
              <a:ext uri="{FF2B5EF4-FFF2-40B4-BE49-F238E27FC236}">
                <a16:creationId xmlns="" xmlns:a16="http://schemas.microsoft.com/office/drawing/2014/main" id="{FA666952-983B-97D4-DFB6-0E58AD4F2711}"/>
              </a:ext>
            </a:extLst>
          </p:cNvPr>
          <p:cNvGrpSpPr/>
          <p:nvPr/>
        </p:nvGrpSpPr>
        <p:grpSpPr>
          <a:xfrm>
            <a:off x="1193627" y="3491672"/>
            <a:ext cx="614710" cy="634529"/>
            <a:chOff x="7472875" y="2543800"/>
            <a:chExt cx="672182" cy="693853"/>
          </a:xfrm>
        </p:grpSpPr>
        <p:sp>
          <p:nvSpPr>
            <p:cNvPr id="96" name="Google Shape;882;p45">
              <a:extLst>
                <a:ext uri="{FF2B5EF4-FFF2-40B4-BE49-F238E27FC236}">
                  <a16:creationId xmlns="" xmlns:a16="http://schemas.microsoft.com/office/drawing/2014/main" id="{FCE87482-BA27-5179-E42B-29AC96B6CDCF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83;p45">
              <a:extLst>
                <a:ext uri="{FF2B5EF4-FFF2-40B4-BE49-F238E27FC236}">
                  <a16:creationId xmlns="" xmlns:a16="http://schemas.microsoft.com/office/drawing/2014/main" id="{DA261869-A815-C0A7-9925-B392A2079D19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884;p45">
            <a:extLst>
              <a:ext uri="{FF2B5EF4-FFF2-40B4-BE49-F238E27FC236}">
                <a16:creationId xmlns="" xmlns:a16="http://schemas.microsoft.com/office/drawing/2014/main" id="{7F423C43-552E-BC84-3A03-B03F702DCA18}"/>
              </a:ext>
            </a:extLst>
          </p:cNvPr>
          <p:cNvSpPr txBox="1"/>
          <p:nvPr/>
        </p:nvSpPr>
        <p:spPr>
          <a:xfrm>
            <a:off x="5609499" y="1511667"/>
            <a:ext cx="1820400" cy="64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Directory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busting – Locating directories on a webapp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99" name="Google Shape;885;p45">
            <a:extLst>
              <a:ext uri="{FF2B5EF4-FFF2-40B4-BE49-F238E27FC236}">
                <a16:creationId xmlns="" xmlns:a16="http://schemas.microsoft.com/office/drawing/2014/main" id="{186D7533-DB4D-7EFD-914E-82FB45B74E19}"/>
              </a:ext>
            </a:extLst>
          </p:cNvPr>
          <p:cNvSpPr txBox="1"/>
          <p:nvPr/>
        </p:nvSpPr>
        <p:spPr>
          <a:xfrm>
            <a:off x="5598756" y="1098634"/>
            <a:ext cx="2099557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ffuf/gobuster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sp>
        <p:nvSpPr>
          <p:cNvPr id="103" name="Google Shape;879;p45">
            <a:extLst>
              <a:ext uri="{FF2B5EF4-FFF2-40B4-BE49-F238E27FC236}">
                <a16:creationId xmlns="" xmlns:a16="http://schemas.microsoft.com/office/drawing/2014/main" id="{979AA733-CD82-6C4F-0AEC-F842B8C93508}"/>
              </a:ext>
            </a:extLst>
          </p:cNvPr>
          <p:cNvSpPr txBox="1"/>
          <p:nvPr/>
        </p:nvSpPr>
        <p:spPr>
          <a:xfrm>
            <a:off x="1877941" y="1454536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Network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Discovery, port scanning, services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04" name="Google Shape;880;p45">
            <a:extLst>
              <a:ext uri="{FF2B5EF4-FFF2-40B4-BE49-F238E27FC236}">
                <a16:creationId xmlns="" xmlns:a16="http://schemas.microsoft.com/office/drawing/2014/main" id="{06F72828-448B-96DC-3645-0D8BCF005C49}"/>
              </a:ext>
            </a:extLst>
          </p:cNvPr>
          <p:cNvSpPr txBox="1"/>
          <p:nvPr/>
        </p:nvSpPr>
        <p:spPr>
          <a:xfrm>
            <a:off x="1877941" y="1089242"/>
            <a:ext cx="1820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Nmap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05" name="Google Shape;881;p45">
            <a:extLst>
              <a:ext uri="{FF2B5EF4-FFF2-40B4-BE49-F238E27FC236}">
                <a16:creationId xmlns="" xmlns:a16="http://schemas.microsoft.com/office/drawing/2014/main" id="{3FFCF8E8-BD4F-0C0F-A886-8FBF548C7621}"/>
              </a:ext>
            </a:extLst>
          </p:cNvPr>
          <p:cNvGrpSpPr/>
          <p:nvPr/>
        </p:nvGrpSpPr>
        <p:grpSpPr>
          <a:xfrm>
            <a:off x="1193627" y="1271972"/>
            <a:ext cx="614710" cy="634529"/>
            <a:chOff x="7472875" y="2543800"/>
            <a:chExt cx="672182" cy="693853"/>
          </a:xfrm>
        </p:grpSpPr>
        <p:sp>
          <p:nvSpPr>
            <p:cNvPr id="106" name="Google Shape;882;p45">
              <a:extLst>
                <a:ext uri="{FF2B5EF4-FFF2-40B4-BE49-F238E27FC236}">
                  <a16:creationId xmlns="" xmlns:a16="http://schemas.microsoft.com/office/drawing/2014/main" id="{80BB0B98-5F37-309E-953E-0AA0E164E8EB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3;p45">
              <a:extLst>
                <a:ext uri="{FF2B5EF4-FFF2-40B4-BE49-F238E27FC236}">
                  <a16:creationId xmlns="" xmlns:a16="http://schemas.microsoft.com/office/drawing/2014/main" id="{1D3F4FD2-1A70-73EA-CD56-1030A74B0D6E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846;p63">
            <a:extLst>
              <a:ext uri="{FF2B5EF4-FFF2-40B4-BE49-F238E27FC236}">
                <a16:creationId xmlns="" xmlns:a16="http://schemas.microsoft.com/office/drawing/2014/main" id="{DDB25C28-35F2-CBBE-E444-28A7D4CC7606}"/>
              </a:ext>
            </a:extLst>
          </p:cNvPr>
          <p:cNvGrpSpPr/>
          <p:nvPr/>
        </p:nvGrpSpPr>
        <p:grpSpPr>
          <a:xfrm>
            <a:off x="1334909" y="1515292"/>
            <a:ext cx="329861" cy="212570"/>
            <a:chOff x="1754844" y="1398683"/>
            <a:chExt cx="329861" cy="212570"/>
          </a:xfrm>
        </p:grpSpPr>
        <p:sp>
          <p:nvSpPr>
            <p:cNvPr id="112" name="Google Shape;1847;p63">
              <a:extLst>
                <a:ext uri="{FF2B5EF4-FFF2-40B4-BE49-F238E27FC236}">
                  <a16:creationId xmlns="" xmlns:a16="http://schemas.microsoft.com/office/drawing/2014/main" id="{6B7E5108-D159-3AC8-0F3E-5905B5B18584}"/>
                </a:ext>
              </a:extLst>
            </p:cNvPr>
            <p:cNvSpPr/>
            <p:nvPr/>
          </p:nvSpPr>
          <p:spPr>
            <a:xfrm>
              <a:off x="1754844" y="1398683"/>
              <a:ext cx="329861" cy="212570"/>
            </a:xfrm>
            <a:custGeom>
              <a:avLst/>
              <a:gdLst/>
              <a:ahLst/>
              <a:cxnLst/>
              <a:rect l="l" t="t" r="r" b="b"/>
              <a:pathLst>
                <a:path w="11719" h="7552" extrusionOk="0">
                  <a:moveTo>
                    <a:pt x="5860" y="687"/>
                  </a:moveTo>
                  <a:cubicBezTo>
                    <a:pt x="7316" y="687"/>
                    <a:pt x="8634" y="1567"/>
                    <a:pt x="9483" y="2307"/>
                  </a:cubicBezTo>
                  <a:cubicBezTo>
                    <a:pt x="10151" y="2889"/>
                    <a:pt x="10644" y="3478"/>
                    <a:pt x="10876" y="3775"/>
                  </a:cubicBezTo>
                  <a:cubicBezTo>
                    <a:pt x="10320" y="4485"/>
                    <a:pt x="8273" y="6865"/>
                    <a:pt x="5860" y="6865"/>
                  </a:cubicBezTo>
                  <a:cubicBezTo>
                    <a:pt x="4403" y="6865"/>
                    <a:pt x="3085" y="5982"/>
                    <a:pt x="2236" y="5243"/>
                  </a:cubicBezTo>
                  <a:cubicBezTo>
                    <a:pt x="1568" y="4661"/>
                    <a:pt x="1075" y="4071"/>
                    <a:pt x="843" y="3775"/>
                  </a:cubicBezTo>
                  <a:cubicBezTo>
                    <a:pt x="1399" y="3064"/>
                    <a:pt x="3446" y="687"/>
                    <a:pt x="5860" y="687"/>
                  </a:cubicBezTo>
                  <a:close/>
                  <a:moveTo>
                    <a:pt x="5860" y="0"/>
                  </a:moveTo>
                  <a:cubicBezTo>
                    <a:pt x="5115" y="0"/>
                    <a:pt x="4346" y="192"/>
                    <a:pt x="3578" y="571"/>
                  </a:cubicBezTo>
                  <a:cubicBezTo>
                    <a:pt x="2974" y="870"/>
                    <a:pt x="2366" y="1281"/>
                    <a:pt x="1773" y="1800"/>
                  </a:cubicBezTo>
                  <a:cubicBezTo>
                    <a:pt x="1132" y="2361"/>
                    <a:pt x="539" y="3011"/>
                    <a:pt x="1" y="3775"/>
                  </a:cubicBezTo>
                  <a:cubicBezTo>
                    <a:pt x="535" y="4534"/>
                    <a:pt x="1128" y="5186"/>
                    <a:pt x="1773" y="5750"/>
                  </a:cubicBezTo>
                  <a:cubicBezTo>
                    <a:pt x="2366" y="6268"/>
                    <a:pt x="2974" y="6682"/>
                    <a:pt x="3578" y="6978"/>
                  </a:cubicBezTo>
                  <a:cubicBezTo>
                    <a:pt x="4346" y="7359"/>
                    <a:pt x="5115" y="7551"/>
                    <a:pt x="5860" y="7551"/>
                  </a:cubicBezTo>
                  <a:cubicBezTo>
                    <a:pt x="6604" y="7551"/>
                    <a:pt x="7372" y="7357"/>
                    <a:pt x="8141" y="6978"/>
                  </a:cubicBezTo>
                  <a:cubicBezTo>
                    <a:pt x="8745" y="6682"/>
                    <a:pt x="9353" y="6268"/>
                    <a:pt x="9946" y="5750"/>
                  </a:cubicBezTo>
                  <a:cubicBezTo>
                    <a:pt x="10587" y="5188"/>
                    <a:pt x="11180" y="4538"/>
                    <a:pt x="11718" y="3775"/>
                  </a:cubicBezTo>
                  <a:cubicBezTo>
                    <a:pt x="11184" y="3015"/>
                    <a:pt x="10591" y="2363"/>
                    <a:pt x="9946" y="1800"/>
                  </a:cubicBezTo>
                  <a:cubicBezTo>
                    <a:pt x="9353" y="1281"/>
                    <a:pt x="8745" y="870"/>
                    <a:pt x="8141" y="571"/>
                  </a:cubicBezTo>
                  <a:cubicBezTo>
                    <a:pt x="7372" y="192"/>
                    <a:pt x="6604" y="0"/>
                    <a:pt x="5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48;p63">
              <a:extLst>
                <a:ext uri="{FF2B5EF4-FFF2-40B4-BE49-F238E27FC236}">
                  <a16:creationId xmlns="" xmlns:a16="http://schemas.microsoft.com/office/drawing/2014/main" id="{00EAB3A2-76D8-8BBA-538D-198DCDB30DA4}"/>
                </a:ext>
              </a:extLst>
            </p:cNvPr>
            <p:cNvSpPr/>
            <p:nvPr/>
          </p:nvSpPr>
          <p:spPr>
            <a:xfrm>
              <a:off x="1852122" y="1437301"/>
              <a:ext cx="135305" cy="13530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4" y="687"/>
                  </a:moveTo>
                  <a:cubicBezTo>
                    <a:pt x="3349" y="687"/>
                    <a:pt x="4120" y="1456"/>
                    <a:pt x="4120" y="2403"/>
                  </a:cubicBezTo>
                  <a:cubicBezTo>
                    <a:pt x="4120" y="3349"/>
                    <a:pt x="3349" y="4120"/>
                    <a:pt x="2404" y="4120"/>
                  </a:cubicBezTo>
                  <a:cubicBezTo>
                    <a:pt x="1458" y="4120"/>
                    <a:pt x="687" y="3349"/>
                    <a:pt x="687" y="2403"/>
                  </a:cubicBezTo>
                  <a:cubicBezTo>
                    <a:pt x="687" y="1456"/>
                    <a:pt x="1458" y="687"/>
                    <a:pt x="2404" y="687"/>
                  </a:cubicBezTo>
                  <a:close/>
                  <a:moveTo>
                    <a:pt x="2404" y="1"/>
                  </a:moveTo>
                  <a:cubicBezTo>
                    <a:pt x="1079" y="1"/>
                    <a:pt x="1" y="1077"/>
                    <a:pt x="1" y="2403"/>
                  </a:cubicBezTo>
                  <a:cubicBezTo>
                    <a:pt x="1" y="3728"/>
                    <a:pt x="1079" y="4806"/>
                    <a:pt x="2404" y="4806"/>
                  </a:cubicBezTo>
                  <a:cubicBezTo>
                    <a:pt x="3728" y="4806"/>
                    <a:pt x="4806" y="3728"/>
                    <a:pt x="4806" y="2403"/>
                  </a:cubicBezTo>
                  <a:cubicBezTo>
                    <a:pt x="4806" y="1077"/>
                    <a:pt x="3728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49;p63">
              <a:extLst>
                <a:ext uri="{FF2B5EF4-FFF2-40B4-BE49-F238E27FC236}">
                  <a16:creationId xmlns="" xmlns:a16="http://schemas.microsoft.com/office/drawing/2014/main" id="{5062C8A9-80B0-8884-3309-541FAA25A5AF}"/>
                </a:ext>
              </a:extLst>
            </p:cNvPr>
            <p:cNvSpPr/>
            <p:nvPr/>
          </p:nvSpPr>
          <p:spPr>
            <a:xfrm>
              <a:off x="1890768" y="1475948"/>
              <a:ext cx="58012" cy="58012"/>
            </a:xfrm>
            <a:custGeom>
              <a:avLst/>
              <a:gdLst/>
              <a:ahLst/>
              <a:cxnLst/>
              <a:rect l="l" t="t" r="r" b="b"/>
              <a:pathLst>
                <a:path w="2061" h="2061" extrusionOk="0">
                  <a:moveTo>
                    <a:pt x="1031" y="687"/>
                  </a:moveTo>
                  <a:cubicBezTo>
                    <a:pt x="1220" y="687"/>
                    <a:pt x="1374" y="841"/>
                    <a:pt x="1374" y="1030"/>
                  </a:cubicBezTo>
                  <a:cubicBezTo>
                    <a:pt x="1374" y="1218"/>
                    <a:pt x="1220" y="1374"/>
                    <a:pt x="1031" y="1374"/>
                  </a:cubicBezTo>
                  <a:cubicBezTo>
                    <a:pt x="841" y="1374"/>
                    <a:pt x="687" y="1218"/>
                    <a:pt x="687" y="1030"/>
                  </a:cubicBezTo>
                  <a:cubicBezTo>
                    <a:pt x="687" y="841"/>
                    <a:pt x="841" y="687"/>
                    <a:pt x="1031" y="687"/>
                  </a:cubicBezTo>
                  <a:close/>
                  <a:moveTo>
                    <a:pt x="1031" y="1"/>
                  </a:moveTo>
                  <a:cubicBezTo>
                    <a:pt x="462" y="1"/>
                    <a:pt x="1" y="462"/>
                    <a:pt x="1" y="1030"/>
                  </a:cubicBezTo>
                  <a:cubicBezTo>
                    <a:pt x="1" y="1597"/>
                    <a:pt x="462" y="2060"/>
                    <a:pt x="1031" y="2060"/>
                  </a:cubicBezTo>
                  <a:cubicBezTo>
                    <a:pt x="1599" y="2060"/>
                    <a:pt x="2060" y="1597"/>
                    <a:pt x="2060" y="1030"/>
                  </a:cubicBezTo>
                  <a:cubicBezTo>
                    <a:pt x="2060" y="462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9578;p76">
            <a:extLst>
              <a:ext uri="{FF2B5EF4-FFF2-40B4-BE49-F238E27FC236}">
                <a16:creationId xmlns="" xmlns:a16="http://schemas.microsoft.com/office/drawing/2014/main" id="{BD8CA2A6-671D-6090-4AA5-A1696FE8E315}"/>
              </a:ext>
            </a:extLst>
          </p:cNvPr>
          <p:cNvGrpSpPr/>
          <p:nvPr/>
        </p:nvGrpSpPr>
        <p:grpSpPr>
          <a:xfrm>
            <a:off x="1321329" y="3674219"/>
            <a:ext cx="359213" cy="327807"/>
            <a:chOff x="1958520" y="2302574"/>
            <a:chExt cx="359213" cy="327807"/>
          </a:xfrm>
          <a:solidFill>
            <a:schemeClr val="tx2">
              <a:lumMod val="10000"/>
            </a:schemeClr>
          </a:solidFill>
        </p:grpSpPr>
        <p:sp>
          <p:nvSpPr>
            <p:cNvPr id="116" name="Google Shape;9579;p76">
              <a:extLst>
                <a:ext uri="{FF2B5EF4-FFF2-40B4-BE49-F238E27FC236}">
                  <a16:creationId xmlns="" xmlns:a16="http://schemas.microsoft.com/office/drawing/2014/main" id="{101CE43B-DDFB-A701-3EEC-44AFF2C4E465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80;p76">
              <a:extLst>
                <a:ext uri="{FF2B5EF4-FFF2-40B4-BE49-F238E27FC236}">
                  <a16:creationId xmlns="" xmlns:a16="http://schemas.microsoft.com/office/drawing/2014/main" id="{1F288296-A13E-167E-7C43-65F9AADD7DCF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81;p76">
              <a:extLst>
                <a:ext uri="{FF2B5EF4-FFF2-40B4-BE49-F238E27FC236}">
                  <a16:creationId xmlns="" xmlns:a16="http://schemas.microsoft.com/office/drawing/2014/main" id="{E052A363-DE3C-4ABA-EEDE-6C86FDA5BE4D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881;p45">
            <a:extLst>
              <a:ext uri="{FF2B5EF4-FFF2-40B4-BE49-F238E27FC236}">
                <a16:creationId xmlns="" xmlns:a16="http://schemas.microsoft.com/office/drawing/2014/main" id="{F8E83EEA-D29F-E050-B375-C80235358D2E}"/>
              </a:ext>
            </a:extLst>
          </p:cNvPr>
          <p:cNvGrpSpPr/>
          <p:nvPr/>
        </p:nvGrpSpPr>
        <p:grpSpPr>
          <a:xfrm>
            <a:off x="4876800" y="1275292"/>
            <a:ext cx="614710" cy="634529"/>
            <a:chOff x="7472875" y="2543800"/>
            <a:chExt cx="672182" cy="693853"/>
          </a:xfrm>
        </p:grpSpPr>
        <p:sp>
          <p:nvSpPr>
            <p:cNvPr id="125" name="Google Shape;882;p45">
              <a:extLst>
                <a:ext uri="{FF2B5EF4-FFF2-40B4-BE49-F238E27FC236}">
                  <a16:creationId xmlns="" xmlns:a16="http://schemas.microsoft.com/office/drawing/2014/main" id="{7D6ECC82-328E-E80C-0B4A-54DDA3DB8A2D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83;p45">
              <a:extLst>
                <a:ext uri="{FF2B5EF4-FFF2-40B4-BE49-F238E27FC236}">
                  <a16:creationId xmlns="" xmlns:a16="http://schemas.microsoft.com/office/drawing/2014/main" id="{BDCDB588-5906-4357-9772-E165EE6AD19A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9667;p76">
            <a:extLst>
              <a:ext uri="{FF2B5EF4-FFF2-40B4-BE49-F238E27FC236}">
                <a16:creationId xmlns="" xmlns:a16="http://schemas.microsoft.com/office/drawing/2014/main" id="{51919BF2-0E97-A03F-CEE0-65F2A46CD0A3}"/>
              </a:ext>
            </a:extLst>
          </p:cNvPr>
          <p:cNvGrpSpPr/>
          <p:nvPr/>
        </p:nvGrpSpPr>
        <p:grpSpPr>
          <a:xfrm>
            <a:off x="4994880" y="1420880"/>
            <a:ext cx="380393" cy="363118"/>
            <a:chOff x="4126815" y="2760704"/>
            <a:chExt cx="380393" cy="363118"/>
          </a:xfrm>
          <a:solidFill>
            <a:schemeClr val="tx2">
              <a:lumMod val="10000"/>
            </a:schemeClr>
          </a:solidFill>
        </p:grpSpPr>
        <p:sp>
          <p:nvSpPr>
            <p:cNvPr id="120" name="Google Shape;9668;p76">
              <a:extLst>
                <a:ext uri="{FF2B5EF4-FFF2-40B4-BE49-F238E27FC236}">
                  <a16:creationId xmlns="" xmlns:a16="http://schemas.microsoft.com/office/drawing/2014/main" id="{72735DEA-EC14-CA49-F49F-B361A9C4FADB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669;p76">
              <a:extLst>
                <a:ext uri="{FF2B5EF4-FFF2-40B4-BE49-F238E27FC236}">
                  <a16:creationId xmlns="" xmlns:a16="http://schemas.microsoft.com/office/drawing/2014/main" id="{3EB8EEA6-2C04-C91F-7BA6-25A3F639188E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670;p76">
              <a:extLst>
                <a:ext uri="{FF2B5EF4-FFF2-40B4-BE49-F238E27FC236}">
                  <a16:creationId xmlns="" xmlns:a16="http://schemas.microsoft.com/office/drawing/2014/main" id="{C6540199-3B25-DEB7-464F-A787492596B5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671;p76">
              <a:extLst>
                <a:ext uri="{FF2B5EF4-FFF2-40B4-BE49-F238E27FC236}">
                  <a16:creationId xmlns="" xmlns:a16="http://schemas.microsoft.com/office/drawing/2014/main" id="{9205EBF1-7516-A359-236C-B6B72EAF902E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79;p45">
            <a:extLst>
              <a:ext uri="{FF2B5EF4-FFF2-40B4-BE49-F238E27FC236}">
                <a16:creationId xmlns="" xmlns:a16="http://schemas.microsoft.com/office/drawing/2014/main" id="{FAAD7390-26A2-8704-9B42-7B2FB8FFD755}"/>
              </a:ext>
            </a:extLst>
          </p:cNvPr>
          <p:cNvSpPr txBox="1"/>
          <p:nvPr/>
        </p:nvSpPr>
        <p:spPr>
          <a:xfrm>
            <a:off x="5649315" y="3674219"/>
            <a:ext cx="18204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Trace </a:t>
            </a:r>
            <a:r>
              <a:rPr lang="en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route of packet from source to destination</a:t>
            </a:r>
            <a:endParaRPr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31" name="Google Shape;880;p45">
            <a:extLst>
              <a:ext uri="{FF2B5EF4-FFF2-40B4-BE49-F238E27FC236}">
                <a16:creationId xmlns="" xmlns:a16="http://schemas.microsoft.com/office/drawing/2014/main" id="{6B4B43CF-5831-C548-707A-87A4EA89AC8B}"/>
              </a:ext>
            </a:extLst>
          </p:cNvPr>
          <p:cNvSpPr txBox="1"/>
          <p:nvPr/>
        </p:nvSpPr>
        <p:spPr>
          <a:xfrm>
            <a:off x="5572933" y="3308925"/>
            <a:ext cx="1820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Traceroute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32" name="Google Shape;881;p45">
            <a:extLst>
              <a:ext uri="{FF2B5EF4-FFF2-40B4-BE49-F238E27FC236}">
                <a16:creationId xmlns="" xmlns:a16="http://schemas.microsoft.com/office/drawing/2014/main" id="{49DEEEB2-0A38-A969-57BB-122995CE56FA}"/>
              </a:ext>
            </a:extLst>
          </p:cNvPr>
          <p:cNvGrpSpPr/>
          <p:nvPr/>
        </p:nvGrpSpPr>
        <p:grpSpPr>
          <a:xfrm>
            <a:off x="4888619" y="3491655"/>
            <a:ext cx="614710" cy="634529"/>
            <a:chOff x="7472875" y="2543800"/>
            <a:chExt cx="672182" cy="693853"/>
          </a:xfrm>
        </p:grpSpPr>
        <p:sp>
          <p:nvSpPr>
            <p:cNvPr id="133" name="Google Shape;882;p45">
              <a:extLst>
                <a:ext uri="{FF2B5EF4-FFF2-40B4-BE49-F238E27FC236}">
                  <a16:creationId xmlns="" xmlns:a16="http://schemas.microsoft.com/office/drawing/2014/main" id="{731DF881-B938-EBBF-CBDF-317F6FE203BE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83;p45">
              <a:extLst>
                <a:ext uri="{FF2B5EF4-FFF2-40B4-BE49-F238E27FC236}">
                  <a16:creationId xmlns="" xmlns:a16="http://schemas.microsoft.com/office/drawing/2014/main" id="{31519891-616F-9EB5-03C6-DEAE82ABD344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8798;p74">
            <a:extLst>
              <a:ext uri="{FF2B5EF4-FFF2-40B4-BE49-F238E27FC236}">
                <a16:creationId xmlns="" xmlns:a16="http://schemas.microsoft.com/office/drawing/2014/main" id="{B93ADF7A-F6B4-CAA2-B335-7F6A21D1E03F}"/>
              </a:ext>
            </a:extLst>
          </p:cNvPr>
          <p:cNvGrpSpPr/>
          <p:nvPr/>
        </p:nvGrpSpPr>
        <p:grpSpPr>
          <a:xfrm>
            <a:off x="4960179" y="3604175"/>
            <a:ext cx="454331" cy="444790"/>
            <a:chOff x="4249973" y="1201875"/>
            <a:chExt cx="1958568" cy="1888762"/>
          </a:xfrm>
          <a:solidFill>
            <a:schemeClr val="tx2">
              <a:lumMod val="10000"/>
            </a:schemeClr>
          </a:solidFill>
        </p:grpSpPr>
        <p:sp>
          <p:nvSpPr>
            <p:cNvPr id="136" name="Google Shape;8799;p74">
              <a:extLst>
                <a:ext uri="{FF2B5EF4-FFF2-40B4-BE49-F238E27FC236}">
                  <a16:creationId xmlns="" xmlns:a16="http://schemas.microsoft.com/office/drawing/2014/main" id="{0F9F6C94-614E-F4AE-7A3A-5D083082FC96}"/>
                </a:ext>
              </a:extLst>
            </p:cNvPr>
            <p:cNvSpPr/>
            <p:nvPr/>
          </p:nvSpPr>
          <p:spPr>
            <a:xfrm>
              <a:off x="4468527" y="1411932"/>
              <a:ext cx="1528500" cy="1452600"/>
            </a:xfrm>
            <a:prstGeom prst="pentagon">
              <a:avLst>
                <a:gd name="hf" fmla="val 105146"/>
                <a:gd name="vf" fmla="val 110557"/>
              </a:avLst>
            </a:pr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8800;p74">
              <a:extLst>
                <a:ext uri="{FF2B5EF4-FFF2-40B4-BE49-F238E27FC236}">
                  <a16:creationId xmlns="" xmlns:a16="http://schemas.microsoft.com/office/drawing/2014/main" id="{78B75FB1-9D55-4F11-0637-F1D5D10B43B9}"/>
                </a:ext>
              </a:extLst>
            </p:cNvPr>
            <p:cNvGrpSpPr/>
            <p:nvPr/>
          </p:nvGrpSpPr>
          <p:grpSpPr>
            <a:xfrm>
              <a:off x="5853086" y="1789142"/>
              <a:ext cx="355454" cy="1048099"/>
              <a:chOff x="5576108" y="2016725"/>
              <a:chExt cx="565200" cy="1666560"/>
            </a:xfrm>
            <a:grpFill/>
          </p:grpSpPr>
          <p:sp>
            <p:nvSpPr>
              <p:cNvPr id="150" name="Google Shape;8801;p74">
                <a:extLst>
                  <a:ext uri="{FF2B5EF4-FFF2-40B4-BE49-F238E27FC236}">
                    <a16:creationId xmlns="" xmlns:a16="http://schemas.microsoft.com/office/drawing/2014/main" id="{FA0D77AE-FCBF-FC19-79FA-4E6086866750}"/>
                  </a:ext>
                </a:extLst>
              </p:cNvPr>
              <p:cNvSpPr/>
              <p:nvPr/>
            </p:nvSpPr>
            <p:spPr>
              <a:xfrm>
                <a:off x="5576108" y="20167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1" name="Google Shape;8802;p74">
                <a:extLst>
                  <a:ext uri="{FF2B5EF4-FFF2-40B4-BE49-F238E27FC236}">
                    <a16:creationId xmlns="" xmlns:a16="http://schemas.microsoft.com/office/drawing/2014/main" id="{21ECEE3D-F0AE-EC29-F16A-62BB27A3D877}"/>
                  </a:ext>
                </a:extLst>
              </p:cNvPr>
              <p:cNvSpPr/>
              <p:nvPr/>
            </p:nvSpPr>
            <p:spPr>
              <a:xfrm rot="6479001">
                <a:off x="5275897" y="3050667"/>
                <a:ext cx="1119386" cy="152834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8803;p74">
              <a:extLst>
                <a:ext uri="{FF2B5EF4-FFF2-40B4-BE49-F238E27FC236}">
                  <a16:creationId xmlns="" xmlns:a16="http://schemas.microsoft.com/office/drawing/2014/main" id="{A54B94AE-760F-B90D-7EF4-AAEEA17013FA}"/>
                </a:ext>
              </a:extLst>
            </p:cNvPr>
            <p:cNvGrpSpPr/>
            <p:nvPr/>
          </p:nvGrpSpPr>
          <p:grpSpPr>
            <a:xfrm>
              <a:off x="4869455" y="2691676"/>
              <a:ext cx="1013897" cy="398961"/>
              <a:chOff x="4012057" y="3451825"/>
              <a:chExt cx="1612175" cy="634379"/>
            </a:xfrm>
            <a:grpFill/>
          </p:grpSpPr>
          <p:sp>
            <p:nvSpPr>
              <p:cNvPr id="148" name="Google Shape;8804;p74">
                <a:extLst>
                  <a:ext uri="{FF2B5EF4-FFF2-40B4-BE49-F238E27FC236}">
                    <a16:creationId xmlns="" xmlns:a16="http://schemas.microsoft.com/office/drawing/2014/main" id="{5685552A-F52C-7227-88BF-12526ED7BB1D}"/>
                  </a:ext>
                </a:extLst>
              </p:cNvPr>
              <p:cNvSpPr/>
              <p:nvPr/>
            </p:nvSpPr>
            <p:spPr>
              <a:xfrm>
                <a:off x="5059033" y="34518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49" name="Google Shape;8805;p74">
                <a:extLst>
                  <a:ext uri="{FF2B5EF4-FFF2-40B4-BE49-F238E27FC236}">
                    <a16:creationId xmlns="" xmlns:a16="http://schemas.microsoft.com/office/drawing/2014/main" id="{6101DE7D-235C-2B6C-5E87-6730E7D1E3E0}"/>
                  </a:ext>
                </a:extLst>
              </p:cNvPr>
              <p:cNvSpPr/>
              <p:nvPr/>
            </p:nvSpPr>
            <p:spPr>
              <a:xfrm rot="10799079">
                <a:off x="4012507" y="3933353"/>
                <a:ext cx="1119600" cy="15270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8806;p74">
              <a:extLst>
                <a:ext uri="{FF2B5EF4-FFF2-40B4-BE49-F238E27FC236}">
                  <a16:creationId xmlns="" xmlns:a16="http://schemas.microsoft.com/office/drawing/2014/main" id="{D01907D1-D038-DCB8-CB03-7E4FF32C1D0C}"/>
                </a:ext>
              </a:extLst>
            </p:cNvPr>
            <p:cNvGrpSpPr/>
            <p:nvPr/>
          </p:nvGrpSpPr>
          <p:grpSpPr>
            <a:xfrm>
              <a:off x="4276937" y="2155961"/>
              <a:ext cx="651965" cy="891358"/>
              <a:chOff x="3069908" y="2599997"/>
              <a:chExt cx="1036675" cy="1417328"/>
            </a:xfrm>
            <a:grpFill/>
          </p:grpSpPr>
          <p:sp>
            <p:nvSpPr>
              <p:cNvPr id="146" name="Google Shape;8807;p74">
                <a:extLst>
                  <a:ext uri="{FF2B5EF4-FFF2-40B4-BE49-F238E27FC236}">
                    <a16:creationId xmlns="" xmlns:a16="http://schemas.microsoft.com/office/drawing/2014/main" id="{63388C1C-F6F9-4827-88B5-6372114E3987}"/>
                  </a:ext>
                </a:extLst>
              </p:cNvPr>
              <p:cNvSpPr/>
              <p:nvPr/>
            </p:nvSpPr>
            <p:spPr>
              <a:xfrm>
                <a:off x="3541383" y="34518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47" name="Google Shape;8808;p74">
                <a:extLst>
                  <a:ext uri="{FF2B5EF4-FFF2-40B4-BE49-F238E27FC236}">
                    <a16:creationId xmlns="" xmlns:a16="http://schemas.microsoft.com/office/drawing/2014/main" id="{BE34AEC2-BA2A-A85A-2EA7-FA9656E0D1D1}"/>
                  </a:ext>
                </a:extLst>
              </p:cNvPr>
              <p:cNvSpPr/>
              <p:nvPr/>
            </p:nvSpPr>
            <p:spPr>
              <a:xfrm rot="-6478717">
                <a:off x="2755922" y="3079191"/>
                <a:ext cx="1119672" cy="15341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8809;p74">
              <a:extLst>
                <a:ext uri="{FF2B5EF4-FFF2-40B4-BE49-F238E27FC236}">
                  <a16:creationId xmlns="" xmlns:a16="http://schemas.microsoft.com/office/drawing/2014/main" id="{2405D929-F763-8127-2650-5D212A0EF5EF}"/>
                </a:ext>
              </a:extLst>
            </p:cNvPr>
            <p:cNvGrpSpPr/>
            <p:nvPr/>
          </p:nvGrpSpPr>
          <p:grpSpPr>
            <a:xfrm>
              <a:off x="5054918" y="1201875"/>
              <a:ext cx="999548" cy="602711"/>
              <a:chOff x="4306958" y="1082925"/>
              <a:chExt cx="1589359" cy="958358"/>
            </a:xfrm>
            <a:grpFill/>
          </p:grpSpPr>
          <p:sp>
            <p:nvSpPr>
              <p:cNvPr id="144" name="Google Shape;8810;p74">
                <a:extLst>
                  <a:ext uri="{FF2B5EF4-FFF2-40B4-BE49-F238E27FC236}">
                    <a16:creationId xmlns="" xmlns:a16="http://schemas.microsoft.com/office/drawing/2014/main" id="{54871D33-799E-B353-EB71-AE15FAA19B32}"/>
                  </a:ext>
                </a:extLst>
              </p:cNvPr>
              <p:cNvSpPr/>
              <p:nvPr/>
            </p:nvSpPr>
            <p:spPr>
              <a:xfrm>
                <a:off x="4306958" y="10829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45" name="Google Shape;8811;p74">
                <a:extLst>
                  <a:ext uri="{FF2B5EF4-FFF2-40B4-BE49-F238E27FC236}">
                    <a16:creationId xmlns="" xmlns:a16="http://schemas.microsoft.com/office/drawing/2014/main" id="{2A4295BF-9141-748C-BA1B-1AF0107BAAD1}"/>
                  </a:ext>
                </a:extLst>
              </p:cNvPr>
              <p:cNvSpPr/>
              <p:nvPr/>
            </p:nvSpPr>
            <p:spPr>
              <a:xfrm rot="2159678">
                <a:off x="4838902" y="1574444"/>
                <a:ext cx="1119431" cy="152476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8812;p74">
              <a:extLst>
                <a:ext uri="{FF2B5EF4-FFF2-40B4-BE49-F238E27FC236}">
                  <a16:creationId xmlns="" xmlns:a16="http://schemas.microsoft.com/office/drawing/2014/main" id="{005DD541-786C-4687-0A3B-B81BE435BED7}"/>
                </a:ext>
              </a:extLst>
            </p:cNvPr>
            <p:cNvGrpSpPr/>
            <p:nvPr/>
          </p:nvGrpSpPr>
          <p:grpSpPr>
            <a:xfrm>
              <a:off x="4249973" y="1303451"/>
              <a:ext cx="799317" cy="841334"/>
              <a:chOff x="3027033" y="1244439"/>
              <a:chExt cx="1270977" cy="1337786"/>
            </a:xfrm>
            <a:grpFill/>
          </p:grpSpPr>
          <p:sp>
            <p:nvSpPr>
              <p:cNvPr id="142" name="Google Shape;8813;p74">
                <a:extLst>
                  <a:ext uri="{FF2B5EF4-FFF2-40B4-BE49-F238E27FC236}">
                    <a16:creationId xmlns="" xmlns:a16="http://schemas.microsoft.com/office/drawing/2014/main" id="{442F0682-9ECC-9023-A1BE-3391F6A048AC}"/>
                  </a:ext>
                </a:extLst>
              </p:cNvPr>
              <p:cNvSpPr/>
              <p:nvPr/>
            </p:nvSpPr>
            <p:spPr>
              <a:xfrm>
                <a:off x="3027033" y="2016725"/>
                <a:ext cx="565200" cy="565500"/>
              </a:xfrm>
              <a:prstGeom prst="ellipse">
                <a:avLst/>
              </a:prstGeom>
              <a:grp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43" name="Google Shape;8814;p74">
                <a:extLst>
                  <a:ext uri="{FF2B5EF4-FFF2-40B4-BE49-F238E27FC236}">
                    <a16:creationId xmlns="" xmlns:a16="http://schemas.microsoft.com/office/drawing/2014/main" id="{A4EE352A-5D05-C07F-EFF6-B1B98B8147EF}"/>
                  </a:ext>
                </a:extLst>
              </p:cNvPr>
              <p:cNvSpPr/>
              <p:nvPr/>
            </p:nvSpPr>
            <p:spPr>
              <a:xfrm rot="-2159137">
                <a:off x="3240473" y="1559002"/>
                <a:ext cx="1119673" cy="153273"/>
              </a:xfrm>
              <a:prstGeom prst="rightArrow">
                <a:avLst>
                  <a:gd name="adj1" fmla="val 25514"/>
                  <a:gd name="adj2" fmla="val 64322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891;p45">
            <a:extLst>
              <a:ext uri="{FF2B5EF4-FFF2-40B4-BE49-F238E27FC236}">
                <a16:creationId xmlns="" xmlns:a16="http://schemas.microsoft.com/office/drawing/2014/main" id="{199256F1-F80D-8A9C-1C63-4F0A5AD969A5}"/>
              </a:ext>
            </a:extLst>
          </p:cNvPr>
          <p:cNvGrpSpPr/>
          <p:nvPr/>
        </p:nvGrpSpPr>
        <p:grpSpPr>
          <a:xfrm>
            <a:off x="1430817" y="2389199"/>
            <a:ext cx="614710" cy="634529"/>
            <a:chOff x="7472875" y="2543800"/>
            <a:chExt cx="672182" cy="693853"/>
          </a:xfrm>
        </p:grpSpPr>
        <p:sp>
          <p:nvSpPr>
            <p:cNvPr id="168" name="Google Shape;892;p45">
              <a:extLst>
                <a:ext uri="{FF2B5EF4-FFF2-40B4-BE49-F238E27FC236}">
                  <a16:creationId xmlns="" xmlns:a16="http://schemas.microsoft.com/office/drawing/2014/main" id="{4D53408B-3535-3F93-E739-BF66548D5103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93;p45">
              <a:extLst>
                <a:ext uri="{FF2B5EF4-FFF2-40B4-BE49-F238E27FC236}">
                  <a16:creationId xmlns="" xmlns:a16="http://schemas.microsoft.com/office/drawing/2014/main" id="{F2279BC6-B86C-EBD0-FB9A-EEBAB3ABDD3D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Active Recon - Tools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5" name="Google Shape;889;p45">
            <a:extLst>
              <a:ext uri="{FF2B5EF4-FFF2-40B4-BE49-F238E27FC236}">
                <a16:creationId xmlns="" xmlns:a16="http://schemas.microsoft.com/office/drawing/2014/main" id="{4766A300-9CBC-DCDA-82DE-E2F5CB0863D8}"/>
              </a:ext>
            </a:extLst>
          </p:cNvPr>
          <p:cNvSpPr txBox="1"/>
          <p:nvPr/>
        </p:nvSpPr>
        <p:spPr>
          <a:xfrm>
            <a:off x="2184826" y="2571750"/>
            <a:ext cx="2286181" cy="91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Read/Write </a:t>
            </a:r>
            <a:r>
              <a:rPr lang="en" sz="1800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data over a network through CLI</a:t>
            </a:r>
            <a:endParaRPr sz="1800"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66" name="Google Shape;890;p45">
            <a:extLst>
              <a:ext uri="{FF2B5EF4-FFF2-40B4-BE49-F238E27FC236}">
                <a16:creationId xmlns="" xmlns:a16="http://schemas.microsoft.com/office/drawing/2014/main" id="{83C7CD2C-0EB5-B4BC-EE7B-693BE29D6F2A}"/>
              </a:ext>
            </a:extLst>
          </p:cNvPr>
          <p:cNvSpPr txBox="1"/>
          <p:nvPr/>
        </p:nvSpPr>
        <p:spPr>
          <a:xfrm>
            <a:off x="2184826" y="2212541"/>
            <a:ext cx="1820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Netcat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70" name="Google Shape;12636;p81">
            <a:extLst>
              <a:ext uri="{FF2B5EF4-FFF2-40B4-BE49-F238E27FC236}">
                <a16:creationId xmlns="" xmlns:a16="http://schemas.microsoft.com/office/drawing/2014/main" id="{7FD3561C-BE41-CB84-FFCB-BF7CF5262520}"/>
              </a:ext>
            </a:extLst>
          </p:cNvPr>
          <p:cNvGrpSpPr/>
          <p:nvPr/>
        </p:nvGrpSpPr>
        <p:grpSpPr>
          <a:xfrm>
            <a:off x="1580748" y="2571750"/>
            <a:ext cx="333024" cy="352896"/>
            <a:chOff x="2512749" y="1965042"/>
            <a:chExt cx="333024" cy="352896"/>
          </a:xfrm>
          <a:solidFill>
            <a:schemeClr val="tx2">
              <a:lumMod val="10000"/>
            </a:schemeClr>
          </a:solidFill>
        </p:grpSpPr>
        <p:sp>
          <p:nvSpPr>
            <p:cNvPr id="171" name="Google Shape;12637;p81">
              <a:extLst>
                <a:ext uri="{FF2B5EF4-FFF2-40B4-BE49-F238E27FC236}">
                  <a16:creationId xmlns="" xmlns:a16="http://schemas.microsoft.com/office/drawing/2014/main" id="{6A2AFE0B-F42D-DBAD-B68C-846C09BCCCE6}"/>
                </a:ext>
              </a:extLst>
            </p:cNvPr>
            <p:cNvSpPr/>
            <p:nvPr/>
          </p:nvSpPr>
          <p:spPr>
            <a:xfrm>
              <a:off x="2590829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5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5" y="1882"/>
                  </a:cubicBezTo>
                  <a:cubicBezTo>
                    <a:pt x="1203" y="1882"/>
                    <a:pt x="1549" y="1548"/>
                    <a:pt x="1549" y="1120"/>
                  </a:cubicBezTo>
                  <a:lnTo>
                    <a:pt x="1549" y="775"/>
                  </a:lnTo>
                  <a:cubicBezTo>
                    <a:pt x="1537" y="667"/>
                    <a:pt x="1525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3" y="351"/>
                    <a:pt x="1271" y="356"/>
                    <a:pt x="1251" y="370"/>
                  </a:cubicBezTo>
                  <a:cubicBezTo>
                    <a:pt x="1180" y="417"/>
                    <a:pt x="1132" y="501"/>
                    <a:pt x="1180" y="584"/>
                  </a:cubicBezTo>
                  <a:cubicBezTo>
                    <a:pt x="1203" y="644"/>
                    <a:pt x="1227" y="703"/>
                    <a:pt x="1227" y="775"/>
                  </a:cubicBezTo>
                  <a:lnTo>
                    <a:pt x="1227" y="1120"/>
                  </a:lnTo>
                  <a:cubicBezTo>
                    <a:pt x="1227" y="1358"/>
                    <a:pt x="1025" y="1560"/>
                    <a:pt x="775" y="1560"/>
                  </a:cubicBezTo>
                  <a:cubicBezTo>
                    <a:pt x="525" y="1560"/>
                    <a:pt x="334" y="1370"/>
                    <a:pt x="334" y="1120"/>
                  </a:cubicBezTo>
                  <a:lnTo>
                    <a:pt x="334" y="775"/>
                  </a:lnTo>
                  <a:cubicBezTo>
                    <a:pt x="334" y="536"/>
                    <a:pt x="525" y="322"/>
                    <a:pt x="775" y="322"/>
                  </a:cubicBezTo>
                  <a:cubicBezTo>
                    <a:pt x="870" y="322"/>
                    <a:pt x="942" y="251"/>
                    <a:pt x="942" y="167"/>
                  </a:cubicBezTo>
                  <a:cubicBezTo>
                    <a:pt x="942" y="72"/>
                    <a:pt x="870" y="1"/>
                    <a:pt x="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638;p81">
              <a:extLst>
                <a:ext uri="{FF2B5EF4-FFF2-40B4-BE49-F238E27FC236}">
                  <a16:creationId xmlns="" xmlns:a16="http://schemas.microsoft.com/office/drawing/2014/main" id="{CBECAC07-014C-DD64-C832-11C91C445762}"/>
                </a:ext>
              </a:extLst>
            </p:cNvPr>
            <p:cNvSpPr/>
            <p:nvPr/>
          </p:nvSpPr>
          <p:spPr>
            <a:xfrm>
              <a:off x="2718477" y="2129682"/>
              <a:ext cx="49568" cy="60224"/>
            </a:xfrm>
            <a:custGeom>
              <a:avLst/>
              <a:gdLst/>
              <a:ahLst/>
              <a:cxnLst/>
              <a:rect l="l" t="t" r="r" b="b"/>
              <a:pathLst>
                <a:path w="1549" h="1882" extrusionOk="0">
                  <a:moveTo>
                    <a:pt x="774" y="1"/>
                  </a:moveTo>
                  <a:cubicBezTo>
                    <a:pt x="358" y="1"/>
                    <a:pt x="1" y="346"/>
                    <a:pt x="1" y="775"/>
                  </a:cubicBezTo>
                  <a:lnTo>
                    <a:pt x="1" y="1120"/>
                  </a:lnTo>
                  <a:cubicBezTo>
                    <a:pt x="1" y="1537"/>
                    <a:pt x="346" y="1882"/>
                    <a:pt x="774" y="1882"/>
                  </a:cubicBezTo>
                  <a:cubicBezTo>
                    <a:pt x="1191" y="1882"/>
                    <a:pt x="1548" y="1548"/>
                    <a:pt x="1548" y="1120"/>
                  </a:cubicBezTo>
                  <a:lnTo>
                    <a:pt x="1548" y="775"/>
                  </a:lnTo>
                  <a:cubicBezTo>
                    <a:pt x="1536" y="667"/>
                    <a:pt x="1501" y="548"/>
                    <a:pt x="1465" y="441"/>
                  </a:cubicBezTo>
                  <a:cubicBezTo>
                    <a:pt x="1431" y="390"/>
                    <a:pt x="1372" y="351"/>
                    <a:pt x="1315" y="351"/>
                  </a:cubicBezTo>
                  <a:cubicBezTo>
                    <a:pt x="1292" y="351"/>
                    <a:pt x="1271" y="356"/>
                    <a:pt x="1251" y="370"/>
                  </a:cubicBezTo>
                  <a:cubicBezTo>
                    <a:pt x="1179" y="417"/>
                    <a:pt x="1132" y="501"/>
                    <a:pt x="1179" y="584"/>
                  </a:cubicBezTo>
                  <a:cubicBezTo>
                    <a:pt x="1203" y="644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24" y="1560"/>
                    <a:pt x="774" y="1560"/>
                  </a:cubicBezTo>
                  <a:cubicBezTo>
                    <a:pt x="536" y="1560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6"/>
                    <a:pt x="524" y="322"/>
                    <a:pt x="774" y="322"/>
                  </a:cubicBez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639;p81">
              <a:extLst>
                <a:ext uri="{FF2B5EF4-FFF2-40B4-BE49-F238E27FC236}">
                  <a16:creationId xmlns="" xmlns:a16="http://schemas.microsoft.com/office/drawing/2014/main" id="{A6DFC767-F0BC-21BA-1795-D8EA1C889360}"/>
                </a:ext>
              </a:extLst>
            </p:cNvPr>
            <p:cNvSpPr/>
            <p:nvPr/>
          </p:nvSpPr>
          <p:spPr>
            <a:xfrm>
              <a:off x="2624365" y="2242994"/>
              <a:ext cx="110528" cy="52064"/>
            </a:xfrm>
            <a:custGeom>
              <a:avLst/>
              <a:gdLst/>
              <a:ahLst/>
              <a:cxnLst/>
              <a:rect l="l" t="t" r="r" b="b"/>
              <a:pathLst>
                <a:path w="3454" h="1627" extrusionOk="0">
                  <a:moveTo>
                    <a:pt x="1870" y="365"/>
                  </a:moveTo>
                  <a:cubicBezTo>
                    <a:pt x="1882" y="365"/>
                    <a:pt x="1882" y="389"/>
                    <a:pt x="1906" y="389"/>
                  </a:cubicBezTo>
                  <a:cubicBezTo>
                    <a:pt x="2001" y="460"/>
                    <a:pt x="2120" y="508"/>
                    <a:pt x="2239" y="555"/>
                  </a:cubicBezTo>
                  <a:lnTo>
                    <a:pt x="2239" y="793"/>
                  </a:lnTo>
                  <a:cubicBezTo>
                    <a:pt x="2239" y="1091"/>
                    <a:pt x="2001" y="1329"/>
                    <a:pt x="1703" y="1329"/>
                  </a:cubicBezTo>
                  <a:cubicBezTo>
                    <a:pt x="1406" y="1329"/>
                    <a:pt x="1168" y="1091"/>
                    <a:pt x="1168" y="793"/>
                  </a:cubicBezTo>
                  <a:lnTo>
                    <a:pt x="1168" y="555"/>
                  </a:lnTo>
                  <a:cubicBezTo>
                    <a:pt x="1287" y="520"/>
                    <a:pt x="1406" y="460"/>
                    <a:pt x="1513" y="389"/>
                  </a:cubicBezTo>
                  <a:cubicBezTo>
                    <a:pt x="1525" y="389"/>
                    <a:pt x="1525" y="365"/>
                    <a:pt x="1537" y="365"/>
                  </a:cubicBezTo>
                  <a:lnTo>
                    <a:pt x="1537" y="603"/>
                  </a:lnTo>
                  <a:cubicBezTo>
                    <a:pt x="1537" y="698"/>
                    <a:pt x="1620" y="770"/>
                    <a:pt x="1703" y="770"/>
                  </a:cubicBezTo>
                  <a:cubicBezTo>
                    <a:pt x="1799" y="770"/>
                    <a:pt x="1870" y="698"/>
                    <a:pt x="1870" y="603"/>
                  </a:cubicBezTo>
                  <a:lnTo>
                    <a:pt x="1870" y="365"/>
                  </a:lnTo>
                  <a:close/>
                  <a:moveTo>
                    <a:pt x="173" y="0"/>
                  </a:moveTo>
                  <a:cubicBezTo>
                    <a:pt x="132" y="0"/>
                    <a:pt x="91" y="18"/>
                    <a:pt x="60" y="55"/>
                  </a:cubicBezTo>
                  <a:cubicBezTo>
                    <a:pt x="1" y="115"/>
                    <a:pt x="1" y="222"/>
                    <a:pt x="72" y="282"/>
                  </a:cubicBezTo>
                  <a:cubicBezTo>
                    <a:pt x="298" y="472"/>
                    <a:pt x="572" y="591"/>
                    <a:pt x="870" y="591"/>
                  </a:cubicBezTo>
                  <a:lnTo>
                    <a:pt x="894" y="591"/>
                  </a:lnTo>
                  <a:lnTo>
                    <a:pt x="894" y="770"/>
                  </a:lnTo>
                  <a:cubicBezTo>
                    <a:pt x="894" y="1246"/>
                    <a:pt x="1275" y="1627"/>
                    <a:pt x="1739" y="1627"/>
                  </a:cubicBezTo>
                  <a:cubicBezTo>
                    <a:pt x="2203" y="1627"/>
                    <a:pt x="2584" y="1234"/>
                    <a:pt x="2584" y="770"/>
                  </a:cubicBezTo>
                  <a:lnTo>
                    <a:pt x="2584" y="591"/>
                  </a:lnTo>
                  <a:lnTo>
                    <a:pt x="2596" y="591"/>
                  </a:lnTo>
                  <a:cubicBezTo>
                    <a:pt x="2894" y="591"/>
                    <a:pt x="3180" y="496"/>
                    <a:pt x="3406" y="282"/>
                  </a:cubicBezTo>
                  <a:cubicBezTo>
                    <a:pt x="3454" y="234"/>
                    <a:pt x="3454" y="139"/>
                    <a:pt x="3394" y="55"/>
                  </a:cubicBezTo>
                  <a:cubicBezTo>
                    <a:pt x="3361" y="23"/>
                    <a:pt x="3314" y="4"/>
                    <a:pt x="3268" y="4"/>
                  </a:cubicBezTo>
                  <a:cubicBezTo>
                    <a:pt x="3231" y="4"/>
                    <a:pt x="3195" y="17"/>
                    <a:pt x="3168" y="43"/>
                  </a:cubicBezTo>
                  <a:cubicBezTo>
                    <a:pt x="3001" y="198"/>
                    <a:pt x="2799" y="270"/>
                    <a:pt x="2584" y="270"/>
                  </a:cubicBezTo>
                  <a:cubicBezTo>
                    <a:pt x="2406" y="270"/>
                    <a:pt x="2239" y="210"/>
                    <a:pt x="2096" y="115"/>
                  </a:cubicBezTo>
                  <a:cubicBezTo>
                    <a:pt x="1983" y="43"/>
                    <a:pt x="1852" y="8"/>
                    <a:pt x="1721" y="8"/>
                  </a:cubicBezTo>
                  <a:cubicBezTo>
                    <a:pt x="1590" y="8"/>
                    <a:pt x="1459" y="43"/>
                    <a:pt x="1346" y="115"/>
                  </a:cubicBezTo>
                  <a:cubicBezTo>
                    <a:pt x="1203" y="222"/>
                    <a:pt x="1037" y="270"/>
                    <a:pt x="858" y="270"/>
                  </a:cubicBezTo>
                  <a:cubicBezTo>
                    <a:pt x="656" y="270"/>
                    <a:pt x="441" y="198"/>
                    <a:pt x="275" y="43"/>
                  </a:cubicBezTo>
                  <a:cubicBezTo>
                    <a:pt x="246" y="15"/>
                    <a:pt x="210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640;p81">
              <a:extLst>
                <a:ext uri="{FF2B5EF4-FFF2-40B4-BE49-F238E27FC236}">
                  <a16:creationId xmlns="" xmlns:a16="http://schemas.microsoft.com/office/drawing/2014/main" id="{9D94915D-C5B0-075C-C1BD-85998B24086A}"/>
                </a:ext>
              </a:extLst>
            </p:cNvPr>
            <p:cNvSpPr/>
            <p:nvPr/>
          </p:nvSpPr>
          <p:spPr>
            <a:xfrm>
              <a:off x="2654477" y="2194834"/>
              <a:ext cx="49184" cy="38144"/>
            </a:xfrm>
            <a:custGeom>
              <a:avLst/>
              <a:gdLst/>
              <a:ahLst/>
              <a:cxnLst/>
              <a:rect l="l" t="t" r="r" b="b"/>
              <a:pathLst>
                <a:path w="1537" h="1192" extrusionOk="0">
                  <a:moveTo>
                    <a:pt x="1131" y="346"/>
                  </a:moveTo>
                  <a:cubicBezTo>
                    <a:pt x="1155" y="346"/>
                    <a:pt x="1167" y="346"/>
                    <a:pt x="1167" y="358"/>
                  </a:cubicBezTo>
                  <a:cubicBezTo>
                    <a:pt x="1203" y="358"/>
                    <a:pt x="1203" y="370"/>
                    <a:pt x="1179" y="393"/>
                  </a:cubicBezTo>
                  <a:lnTo>
                    <a:pt x="798" y="870"/>
                  </a:lnTo>
                  <a:cubicBezTo>
                    <a:pt x="786" y="882"/>
                    <a:pt x="786" y="882"/>
                    <a:pt x="762" y="882"/>
                  </a:cubicBezTo>
                  <a:cubicBezTo>
                    <a:pt x="750" y="882"/>
                    <a:pt x="750" y="882"/>
                    <a:pt x="738" y="870"/>
                  </a:cubicBezTo>
                  <a:lnTo>
                    <a:pt x="346" y="393"/>
                  </a:lnTo>
                  <a:cubicBezTo>
                    <a:pt x="334" y="370"/>
                    <a:pt x="334" y="358"/>
                    <a:pt x="346" y="358"/>
                  </a:cubicBezTo>
                  <a:cubicBezTo>
                    <a:pt x="357" y="358"/>
                    <a:pt x="357" y="346"/>
                    <a:pt x="381" y="346"/>
                  </a:cubicBezTo>
                  <a:close/>
                  <a:moveTo>
                    <a:pt x="393" y="1"/>
                  </a:moveTo>
                  <a:cubicBezTo>
                    <a:pt x="262" y="1"/>
                    <a:pt x="131" y="72"/>
                    <a:pt x="60" y="215"/>
                  </a:cubicBezTo>
                  <a:cubicBezTo>
                    <a:pt x="0" y="334"/>
                    <a:pt x="24" y="477"/>
                    <a:pt x="107" y="584"/>
                  </a:cubicBezTo>
                  <a:lnTo>
                    <a:pt x="500" y="1060"/>
                  </a:lnTo>
                  <a:cubicBezTo>
                    <a:pt x="572" y="1144"/>
                    <a:pt x="655" y="1191"/>
                    <a:pt x="774" y="1191"/>
                  </a:cubicBezTo>
                  <a:cubicBezTo>
                    <a:pt x="881" y="1191"/>
                    <a:pt x="989" y="1144"/>
                    <a:pt x="1060" y="1060"/>
                  </a:cubicBezTo>
                  <a:lnTo>
                    <a:pt x="1453" y="584"/>
                  </a:lnTo>
                  <a:cubicBezTo>
                    <a:pt x="1524" y="477"/>
                    <a:pt x="1536" y="334"/>
                    <a:pt x="1477" y="215"/>
                  </a:cubicBezTo>
                  <a:cubicBezTo>
                    <a:pt x="1417" y="96"/>
                    <a:pt x="1298" y="1"/>
                    <a:pt x="1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641;p81">
              <a:extLst>
                <a:ext uri="{FF2B5EF4-FFF2-40B4-BE49-F238E27FC236}">
                  <a16:creationId xmlns="" xmlns:a16="http://schemas.microsoft.com/office/drawing/2014/main" id="{3D5E5015-6EF3-F9E6-3983-20224618A895}"/>
                </a:ext>
              </a:extLst>
            </p:cNvPr>
            <p:cNvSpPr/>
            <p:nvPr/>
          </p:nvSpPr>
          <p:spPr>
            <a:xfrm>
              <a:off x="2512749" y="1965042"/>
              <a:ext cx="333024" cy="352896"/>
            </a:xfrm>
            <a:custGeom>
              <a:avLst/>
              <a:gdLst/>
              <a:ahLst/>
              <a:cxnLst/>
              <a:rect l="l" t="t" r="r" b="b"/>
              <a:pathLst>
                <a:path w="10407" h="11028" extrusionOk="0">
                  <a:moveTo>
                    <a:pt x="1038" y="321"/>
                  </a:moveTo>
                  <a:cubicBezTo>
                    <a:pt x="1078" y="321"/>
                    <a:pt x="1119" y="335"/>
                    <a:pt x="1155" y="371"/>
                  </a:cubicBezTo>
                  <a:lnTo>
                    <a:pt x="3108" y="1955"/>
                  </a:lnTo>
                  <a:cubicBezTo>
                    <a:pt x="2881" y="2062"/>
                    <a:pt x="2667" y="2181"/>
                    <a:pt x="2441" y="2300"/>
                  </a:cubicBezTo>
                  <a:lnTo>
                    <a:pt x="846" y="502"/>
                  </a:lnTo>
                  <a:cubicBezTo>
                    <a:pt x="869" y="431"/>
                    <a:pt x="905" y="371"/>
                    <a:pt x="965" y="335"/>
                  </a:cubicBezTo>
                  <a:cubicBezTo>
                    <a:pt x="988" y="326"/>
                    <a:pt x="1012" y="321"/>
                    <a:pt x="1038" y="321"/>
                  </a:cubicBezTo>
                  <a:close/>
                  <a:moveTo>
                    <a:pt x="869" y="990"/>
                  </a:moveTo>
                  <a:lnTo>
                    <a:pt x="2191" y="2479"/>
                  </a:lnTo>
                  <a:cubicBezTo>
                    <a:pt x="2012" y="2610"/>
                    <a:pt x="1834" y="2752"/>
                    <a:pt x="1667" y="2907"/>
                  </a:cubicBezTo>
                  <a:cubicBezTo>
                    <a:pt x="1357" y="3205"/>
                    <a:pt x="1084" y="3538"/>
                    <a:pt x="869" y="3895"/>
                  </a:cubicBezTo>
                  <a:lnTo>
                    <a:pt x="869" y="990"/>
                  </a:lnTo>
                  <a:close/>
                  <a:moveTo>
                    <a:pt x="9373" y="324"/>
                  </a:moveTo>
                  <a:cubicBezTo>
                    <a:pt x="9394" y="324"/>
                    <a:pt x="9414" y="328"/>
                    <a:pt x="9430" y="335"/>
                  </a:cubicBezTo>
                  <a:cubicBezTo>
                    <a:pt x="9489" y="371"/>
                    <a:pt x="9537" y="431"/>
                    <a:pt x="9537" y="502"/>
                  </a:cubicBezTo>
                  <a:lnTo>
                    <a:pt x="9228" y="859"/>
                  </a:lnTo>
                  <a:cubicBezTo>
                    <a:pt x="9168" y="919"/>
                    <a:pt x="9168" y="1026"/>
                    <a:pt x="9239" y="1086"/>
                  </a:cubicBezTo>
                  <a:cubicBezTo>
                    <a:pt x="9275" y="1109"/>
                    <a:pt x="9323" y="1121"/>
                    <a:pt x="9347" y="1121"/>
                  </a:cubicBezTo>
                  <a:cubicBezTo>
                    <a:pt x="9394" y="1121"/>
                    <a:pt x="9442" y="1109"/>
                    <a:pt x="9466" y="1062"/>
                  </a:cubicBezTo>
                  <a:lnTo>
                    <a:pt x="9537" y="990"/>
                  </a:lnTo>
                  <a:lnTo>
                    <a:pt x="9537" y="3895"/>
                  </a:lnTo>
                  <a:cubicBezTo>
                    <a:pt x="9323" y="3538"/>
                    <a:pt x="9049" y="3205"/>
                    <a:pt x="8739" y="2907"/>
                  </a:cubicBezTo>
                  <a:cubicBezTo>
                    <a:pt x="8573" y="2764"/>
                    <a:pt x="8394" y="2610"/>
                    <a:pt x="8215" y="2479"/>
                  </a:cubicBezTo>
                  <a:lnTo>
                    <a:pt x="9001" y="1586"/>
                  </a:lnTo>
                  <a:cubicBezTo>
                    <a:pt x="9061" y="1526"/>
                    <a:pt x="9061" y="1419"/>
                    <a:pt x="8989" y="1359"/>
                  </a:cubicBezTo>
                  <a:cubicBezTo>
                    <a:pt x="8962" y="1332"/>
                    <a:pt x="8925" y="1317"/>
                    <a:pt x="8887" y="1317"/>
                  </a:cubicBezTo>
                  <a:cubicBezTo>
                    <a:pt x="8842" y="1317"/>
                    <a:pt x="8795" y="1338"/>
                    <a:pt x="8763" y="1383"/>
                  </a:cubicBezTo>
                  <a:lnTo>
                    <a:pt x="7942" y="2300"/>
                  </a:lnTo>
                  <a:cubicBezTo>
                    <a:pt x="7739" y="2169"/>
                    <a:pt x="7513" y="2050"/>
                    <a:pt x="7275" y="1955"/>
                  </a:cubicBezTo>
                  <a:lnTo>
                    <a:pt x="9239" y="371"/>
                  </a:lnTo>
                  <a:cubicBezTo>
                    <a:pt x="9279" y="339"/>
                    <a:pt x="9329" y="324"/>
                    <a:pt x="9373" y="324"/>
                  </a:cubicBezTo>
                  <a:close/>
                  <a:moveTo>
                    <a:pt x="5191" y="1859"/>
                  </a:moveTo>
                  <a:cubicBezTo>
                    <a:pt x="7787" y="1859"/>
                    <a:pt x="9882" y="3836"/>
                    <a:pt x="9882" y="6277"/>
                  </a:cubicBezTo>
                  <a:cubicBezTo>
                    <a:pt x="9882" y="6753"/>
                    <a:pt x="9811" y="7217"/>
                    <a:pt x="9656" y="7646"/>
                  </a:cubicBezTo>
                  <a:cubicBezTo>
                    <a:pt x="8940" y="7550"/>
                    <a:pt x="8096" y="7537"/>
                    <a:pt x="7673" y="7537"/>
                  </a:cubicBezTo>
                  <a:cubicBezTo>
                    <a:pt x="7520" y="7537"/>
                    <a:pt x="7422" y="7539"/>
                    <a:pt x="7406" y="7539"/>
                  </a:cubicBezTo>
                  <a:cubicBezTo>
                    <a:pt x="7323" y="7539"/>
                    <a:pt x="7251" y="7610"/>
                    <a:pt x="7251" y="7705"/>
                  </a:cubicBezTo>
                  <a:cubicBezTo>
                    <a:pt x="7251" y="7789"/>
                    <a:pt x="7323" y="7872"/>
                    <a:pt x="7406" y="7872"/>
                  </a:cubicBezTo>
                  <a:cubicBezTo>
                    <a:pt x="7415" y="7872"/>
                    <a:pt x="7581" y="7867"/>
                    <a:pt x="7836" y="7867"/>
                  </a:cubicBezTo>
                  <a:cubicBezTo>
                    <a:pt x="8260" y="7867"/>
                    <a:pt x="8930" y="7881"/>
                    <a:pt x="9525" y="7955"/>
                  </a:cubicBezTo>
                  <a:cubicBezTo>
                    <a:pt x="9418" y="8194"/>
                    <a:pt x="9287" y="8432"/>
                    <a:pt x="9156" y="8646"/>
                  </a:cubicBezTo>
                  <a:cubicBezTo>
                    <a:pt x="8204" y="8289"/>
                    <a:pt x="7203" y="8086"/>
                    <a:pt x="7156" y="8075"/>
                  </a:cubicBezTo>
                  <a:cubicBezTo>
                    <a:pt x="7149" y="8074"/>
                    <a:pt x="7141" y="8073"/>
                    <a:pt x="7134" y="8073"/>
                  </a:cubicBezTo>
                  <a:cubicBezTo>
                    <a:pt x="7057" y="8073"/>
                    <a:pt x="6976" y="8129"/>
                    <a:pt x="6965" y="8206"/>
                  </a:cubicBezTo>
                  <a:cubicBezTo>
                    <a:pt x="6953" y="8301"/>
                    <a:pt x="7013" y="8384"/>
                    <a:pt x="7096" y="8408"/>
                  </a:cubicBezTo>
                  <a:cubicBezTo>
                    <a:pt x="7120" y="8408"/>
                    <a:pt x="8049" y="8598"/>
                    <a:pt x="8966" y="8920"/>
                  </a:cubicBezTo>
                  <a:cubicBezTo>
                    <a:pt x="8108" y="10015"/>
                    <a:pt x="6739" y="10706"/>
                    <a:pt x="5191" y="10706"/>
                  </a:cubicBezTo>
                  <a:cubicBezTo>
                    <a:pt x="3667" y="10706"/>
                    <a:pt x="2298" y="10015"/>
                    <a:pt x="1429" y="8920"/>
                  </a:cubicBezTo>
                  <a:cubicBezTo>
                    <a:pt x="2334" y="8598"/>
                    <a:pt x="3274" y="8420"/>
                    <a:pt x="3286" y="8408"/>
                  </a:cubicBezTo>
                  <a:cubicBezTo>
                    <a:pt x="3382" y="8384"/>
                    <a:pt x="3441" y="8301"/>
                    <a:pt x="3429" y="8206"/>
                  </a:cubicBezTo>
                  <a:cubicBezTo>
                    <a:pt x="3407" y="8129"/>
                    <a:pt x="3336" y="8073"/>
                    <a:pt x="3251" y="8073"/>
                  </a:cubicBezTo>
                  <a:cubicBezTo>
                    <a:pt x="3243" y="8073"/>
                    <a:pt x="3235" y="8074"/>
                    <a:pt x="3227" y="8075"/>
                  </a:cubicBezTo>
                  <a:cubicBezTo>
                    <a:pt x="3167" y="8086"/>
                    <a:pt x="2191" y="8289"/>
                    <a:pt x="1238" y="8646"/>
                  </a:cubicBezTo>
                  <a:cubicBezTo>
                    <a:pt x="1084" y="8420"/>
                    <a:pt x="965" y="8194"/>
                    <a:pt x="869" y="7955"/>
                  </a:cubicBezTo>
                  <a:cubicBezTo>
                    <a:pt x="1465" y="7881"/>
                    <a:pt x="2134" y="7867"/>
                    <a:pt x="2556" y="7867"/>
                  </a:cubicBezTo>
                  <a:cubicBezTo>
                    <a:pt x="2809" y="7867"/>
                    <a:pt x="2972" y="7872"/>
                    <a:pt x="2977" y="7872"/>
                  </a:cubicBezTo>
                  <a:cubicBezTo>
                    <a:pt x="3072" y="7872"/>
                    <a:pt x="3143" y="7789"/>
                    <a:pt x="3143" y="7705"/>
                  </a:cubicBezTo>
                  <a:cubicBezTo>
                    <a:pt x="3143" y="7610"/>
                    <a:pt x="3072" y="7539"/>
                    <a:pt x="2977" y="7539"/>
                  </a:cubicBezTo>
                  <a:cubicBezTo>
                    <a:pt x="2961" y="7539"/>
                    <a:pt x="2865" y="7537"/>
                    <a:pt x="2713" y="7537"/>
                  </a:cubicBezTo>
                  <a:cubicBezTo>
                    <a:pt x="2296" y="7537"/>
                    <a:pt x="1460" y="7550"/>
                    <a:pt x="726" y="7646"/>
                  </a:cubicBezTo>
                  <a:cubicBezTo>
                    <a:pt x="584" y="7217"/>
                    <a:pt x="512" y="6753"/>
                    <a:pt x="512" y="6277"/>
                  </a:cubicBezTo>
                  <a:cubicBezTo>
                    <a:pt x="512" y="3836"/>
                    <a:pt x="2608" y="1859"/>
                    <a:pt x="5191" y="1859"/>
                  </a:cubicBezTo>
                  <a:close/>
                  <a:moveTo>
                    <a:pt x="1042" y="0"/>
                  </a:moveTo>
                  <a:cubicBezTo>
                    <a:pt x="968" y="0"/>
                    <a:pt x="893" y="17"/>
                    <a:pt x="822" y="50"/>
                  </a:cubicBezTo>
                  <a:cubicBezTo>
                    <a:pt x="643" y="145"/>
                    <a:pt x="536" y="324"/>
                    <a:pt x="536" y="514"/>
                  </a:cubicBezTo>
                  <a:lnTo>
                    <a:pt x="536" y="4538"/>
                  </a:lnTo>
                  <a:cubicBezTo>
                    <a:pt x="310" y="5086"/>
                    <a:pt x="191" y="5669"/>
                    <a:pt x="191" y="6277"/>
                  </a:cubicBezTo>
                  <a:cubicBezTo>
                    <a:pt x="191" y="6765"/>
                    <a:pt x="262" y="7241"/>
                    <a:pt x="417" y="7705"/>
                  </a:cubicBezTo>
                  <a:cubicBezTo>
                    <a:pt x="310" y="7717"/>
                    <a:pt x="226" y="7753"/>
                    <a:pt x="131" y="7765"/>
                  </a:cubicBezTo>
                  <a:cubicBezTo>
                    <a:pt x="48" y="7789"/>
                    <a:pt x="0" y="7884"/>
                    <a:pt x="12" y="7955"/>
                  </a:cubicBezTo>
                  <a:cubicBezTo>
                    <a:pt x="36" y="8027"/>
                    <a:pt x="107" y="8075"/>
                    <a:pt x="167" y="8075"/>
                  </a:cubicBezTo>
                  <a:lnTo>
                    <a:pt x="203" y="8075"/>
                  </a:lnTo>
                  <a:cubicBezTo>
                    <a:pt x="310" y="8051"/>
                    <a:pt x="417" y="8027"/>
                    <a:pt x="524" y="8003"/>
                  </a:cubicBezTo>
                  <a:cubicBezTo>
                    <a:pt x="631" y="8265"/>
                    <a:pt x="762" y="8527"/>
                    <a:pt x="929" y="8765"/>
                  </a:cubicBezTo>
                  <a:cubicBezTo>
                    <a:pt x="762" y="8837"/>
                    <a:pt x="595" y="8908"/>
                    <a:pt x="453" y="8979"/>
                  </a:cubicBezTo>
                  <a:cubicBezTo>
                    <a:pt x="369" y="9027"/>
                    <a:pt x="345" y="9122"/>
                    <a:pt x="369" y="9206"/>
                  </a:cubicBezTo>
                  <a:cubicBezTo>
                    <a:pt x="405" y="9265"/>
                    <a:pt x="465" y="9301"/>
                    <a:pt x="524" y="9301"/>
                  </a:cubicBezTo>
                  <a:cubicBezTo>
                    <a:pt x="548" y="9301"/>
                    <a:pt x="560" y="9301"/>
                    <a:pt x="595" y="9277"/>
                  </a:cubicBezTo>
                  <a:cubicBezTo>
                    <a:pt x="762" y="9194"/>
                    <a:pt x="941" y="9122"/>
                    <a:pt x="1119" y="9039"/>
                  </a:cubicBezTo>
                  <a:cubicBezTo>
                    <a:pt x="1286" y="9253"/>
                    <a:pt x="1453" y="9456"/>
                    <a:pt x="1655" y="9634"/>
                  </a:cubicBezTo>
                  <a:cubicBezTo>
                    <a:pt x="2608" y="10527"/>
                    <a:pt x="3858" y="11027"/>
                    <a:pt x="5191" y="11027"/>
                  </a:cubicBezTo>
                  <a:cubicBezTo>
                    <a:pt x="6537" y="11027"/>
                    <a:pt x="7787" y="10527"/>
                    <a:pt x="8739" y="9634"/>
                  </a:cubicBezTo>
                  <a:cubicBezTo>
                    <a:pt x="8930" y="9444"/>
                    <a:pt x="9108" y="9253"/>
                    <a:pt x="9275" y="9039"/>
                  </a:cubicBezTo>
                  <a:cubicBezTo>
                    <a:pt x="9454" y="9122"/>
                    <a:pt x="9632" y="9194"/>
                    <a:pt x="9787" y="9277"/>
                  </a:cubicBezTo>
                  <a:cubicBezTo>
                    <a:pt x="9823" y="9301"/>
                    <a:pt x="9835" y="9301"/>
                    <a:pt x="9870" y="9301"/>
                  </a:cubicBezTo>
                  <a:cubicBezTo>
                    <a:pt x="9930" y="9301"/>
                    <a:pt x="9990" y="9265"/>
                    <a:pt x="10013" y="9206"/>
                  </a:cubicBezTo>
                  <a:cubicBezTo>
                    <a:pt x="10061" y="9134"/>
                    <a:pt x="10025" y="9027"/>
                    <a:pt x="9942" y="8979"/>
                  </a:cubicBezTo>
                  <a:cubicBezTo>
                    <a:pt x="9787" y="8908"/>
                    <a:pt x="9632" y="8837"/>
                    <a:pt x="9466" y="8765"/>
                  </a:cubicBezTo>
                  <a:cubicBezTo>
                    <a:pt x="9632" y="8527"/>
                    <a:pt x="9763" y="8265"/>
                    <a:pt x="9870" y="8003"/>
                  </a:cubicBezTo>
                  <a:cubicBezTo>
                    <a:pt x="9978" y="8015"/>
                    <a:pt x="10073" y="8051"/>
                    <a:pt x="10180" y="8075"/>
                  </a:cubicBezTo>
                  <a:lnTo>
                    <a:pt x="10228" y="8075"/>
                  </a:lnTo>
                  <a:cubicBezTo>
                    <a:pt x="10299" y="8075"/>
                    <a:pt x="10359" y="8027"/>
                    <a:pt x="10371" y="7955"/>
                  </a:cubicBezTo>
                  <a:cubicBezTo>
                    <a:pt x="10406" y="7872"/>
                    <a:pt x="10347" y="7777"/>
                    <a:pt x="10275" y="7765"/>
                  </a:cubicBezTo>
                  <a:cubicBezTo>
                    <a:pt x="10180" y="7729"/>
                    <a:pt x="10085" y="7717"/>
                    <a:pt x="9990" y="7705"/>
                  </a:cubicBezTo>
                  <a:cubicBezTo>
                    <a:pt x="10132" y="7241"/>
                    <a:pt x="10216" y="6765"/>
                    <a:pt x="10216" y="6277"/>
                  </a:cubicBezTo>
                  <a:cubicBezTo>
                    <a:pt x="10216" y="5669"/>
                    <a:pt x="10097" y="5086"/>
                    <a:pt x="9870" y="4538"/>
                  </a:cubicBezTo>
                  <a:lnTo>
                    <a:pt x="9870" y="514"/>
                  </a:lnTo>
                  <a:cubicBezTo>
                    <a:pt x="9870" y="324"/>
                    <a:pt x="9763" y="145"/>
                    <a:pt x="9585" y="50"/>
                  </a:cubicBezTo>
                  <a:cubicBezTo>
                    <a:pt x="9514" y="17"/>
                    <a:pt x="9439" y="0"/>
                    <a:pt x="9365" y="0"/>
                  </a:cubicBezTo>
                  <a:cubicBezTo>
                    <a:pt x="9253" y="0"/>
                    <a:pt x="9142" y="38"/>
                    <a:pt x="9049" y="109"/>
                  </a:cubicBezTo>
                  <a:lnTo>
                    <a:pt x="6942" y="1812"/>
                  </a:lnTo>
                  <a:cubicBezTo>
                    <a:pt x="6382" y="1621"/>
                    <a:pt x="5810" y="1514"/>
                    <a:pt x="5191" y="1514"/>
                  </a:cubicBezTo>
                  <a:cubicBezTo>
                    <a:pt x="4584" y="1514"/>
                    <a:pt x="4001" y="1621"/>
                    <a:pt x="3453" y="1812"/>
                  </a:cubicBezTo>
                  <a:lnTo>
                    <a:pt x="1357" y="109"/>
                  </a:lnTo>
                  <a:cubicBezTo>
                    <a:pt x="1264" y="38"/>
                    <a:pt x="1154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894;p45">
            <a:extLst>
              <a:ext uri="{FF2B5EF4-FFF2-40B4-BE49-F238E27FC236}">
                <a16:creationId xmlns="" xmlns:a16="http://schemas.microsoft.com/office/drawing/2014/main" id="{74AC01C7-68AC-63C2-3C15-8F6044F6C670}"/>
              </a:ext>
            </a:extLst>
          </p:cNvPr>
          <p:cNvSpPr txBox="1"/>
          <p:nvPr/>
        </p:nvSpPr>
        <p:spPr>
          <a:xfrm>
            <a:off x="6447324" y="2683408"/>
            <a:ext cx="1940772" cy="80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Check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Abel"/>
                <a:cs typeface="Abel"/>
                <a:sym typeface="Abel"/>
              </a:rPr>
              <a:t>reachability of a remote system</a:t>
            </a:r>
            <a:endParaRPr sz="1600" b="1" dirty="0">
              <a:solidFill>
                <a:schemeClr val="bg1"/>
              </a:solidFill>
              <a:latin typeface="Quicksand" panose="020B0604020202020204" charset="0"/>
              <a:ea typeface="Abel"/>
              <a:cs typeface="Abel"/>
              <a:sym typeface="Abel"/>
            </a:endParaRPr>
          </a:p>
        </p:txBody>
      </p:sp>
      <p:sp>
        <p:nvSpPr>
          <p:cNvPr id="177" name="Google Shape;895;p45">
            <a:extLst>
              <a:ext uri="{FF2B5EF4-FFF2-40B4-BE49-F238E27FC236}">
                <a16:creationId xmlns="" xmlns:a16="http://schemas.microsoft.com/office/drawing/2014/main" id="{69E1DC51-F42D-332A-F4B3-51E22DA9DDCF}"/>
              </a:ext>
            </a:extLst>
          </p:cNvPr>
          <p:cNvSpPr txBox="1"/>
          <p:nvPr/>
        </p:nvSpPr>
        <p:spPr>
          <a:xfrm>
            <a:off x="6447324" y="2318114"/>
            <a:ext cx="1820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Quicksand" panose="020B0604020202020204" charset="0"/>
                <a:ea typeface="Anybody"/>
                <a:cs typeface="Anybody"/>
                <a:sym typeface="Anybody"/>
              </a:rPr>
              <a:t>Ping</a:t>
            </a:r>
            <a:endParaRPr sz="2000" b="1" dirty="0">
              <a:solidFill>
                <a:schemeClr val="bg1"/>
              </a:solidFill>
              <a:latin typeface="Quicksand" panose="020B0604020202020204" charset="0"/>
              <a:ea typeface="Anybody"/>
              <a:cs typeface="Anybody"/>
              <a:sym typeface="Anybody"/>
            </a:endParaRPr>
          </a:p>
        </p:txBody>
      </p:sp>
      <p:grpSp>
        <p:nvGrpSpPr>
          <p:cNvPr id="178" name="Google Shape;896;p45">
            <a:extLst>
              <a:ext uri="{FF2B5EF4-FFF2-40B4-BE49-F238E27FC236}">
                <a16:creationId xmlns="" xmlns:a16="http://schemas.microsoft.com/office/drawing/2014/main" id="{DCA927E2-8B75-C29C-091D-2F17811AB6D7}"/>
              </a:ext>
            </a:extLst>
          </p:cNvPr>
          <p:cNvGrpSpPr/>
          <p:nvPr/>
        </p:nvGrpSpPr>
        <p:grpSpPr>
          <a:xfrm>
            <a:off x="5757952" y="2500857"/>
            <a:ext cx="614710" cy="634529"/>
            <a:chOff x="7472875" y="2543800"/>
            <a:chExt cx="672182" cy="693853"/>
          </a:xfrm>
        </p:grpSpPr>
        <p:sp>
          <p:nvSpPr>
            <p:cNvPr id="179" name="Google Shape;897;p45">
              <a:extLst>
                <a:ext uri="{FF2B5EF4-FFF2-40B4-BE49-F238E27FC236}">
                  <a16:creationId xmlns="" xmlns:a16="http://schemas.microsoft.com/office/drawing/2014/main" id="{5B1ABEA2-6EDE-D8D2-7FA8-F590E9AB0AE1}"/>
                </a:ext>
              </a:extLst>
            </p:cNvPr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98;p45">
              <a:extLst>
                <a:ext uri="{FF2B5EF4-FFF2-40B4-BE49-F238E27FC236}">
                  <a16:creationId xmlns="" xmlns:a16="http://schemas.microsoft.com/office/drawing/2014/main" id="{52BE392F-A6D6-64AC-391A-E0B4E18C9E82}"/>
                </a:ext>
              </a:extLst>
            </p:cNvPr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0506;p78">
            <a:extLst>
              <a:ext uri="{FF2B5EF4-FFF2-40B4-BE49-F238E27FC236}">
                <a16:creationId xmlns="" xmlns:a16="http://schemas.microsoft.com/office/drawing/2014/main" id="{8045727F-F039-A715-52FF-A90022D479B6}"/>
              </a:ext>
            </a:extLst>
          </p:cNvPr>
          <p:cNvGrpSpPr/>
          <p:nvPr/>
        </p:nvGrpSpPr>
        <p:grpSpPr>
          <a:xfrm>
            <a:off x="5904580" y="2659391"/>
            <a:ext cx="321362" cy="321362"/>
            <a:chOff x="7121669" y="1533610"/>
            <a:chExt cx="321362" cy="321362"/>
          </a:xfrm>
          <a:solidFill>
            <a:schemeClr val="tx2">
              <a:lumMod val="10000"/>
            </a:schemeClr>
          </a:solidFill>
        </p:grpSpPr>
        <p:sp>
          <p:nvSpPr>
            <p:cNvPr id="182" name="Google Shape;10507;p78">
              <a:extLst>
                <a:ext uri="{FF2B5EF4-FFF2-40B4-BE49-F238E27FC236}">
                  <a16:creationId xmlns="" xmlns:a16="http://schemas.microsoft.com/office/drawing/2014/main" id="{A25A00AD-71B5-78E1-8BE1-01A210760C94}"/>
                </a:ext>
              </a:extLst>
            </p:cNvPr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508;p78">
              <a:extLst>
                <a:ext uri="{FF2B5EF4-FFF2-40B4-BE49-F238E27FC236}">
                  <a16:creationId xmlns="" xmlns:a16="http://schemas.microsoft.com/office/drawing/2014/main" id="{354E26F1-83E9-C0E9-C4DD-D5F9CC216CFF}"/>
                </a:ext>
              </a:extLst>
            </p:cNvPr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509;p78">
              <a:extLst>
                <a:ext uri="{FF2B5EF4-FFF2-40B4-BE49-F238E27FC236}">
                  <a16:creationId xmlns="" xmlns:a16="http://schemas.microsoft.com/office/drawing/2014/main" id="{F4815957-2B93-01EE-8F69-76D5592C4758}"/>
                </a:ext>
              </a:extLst>
            </p:cNvPr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510;p78">
              <a:extLst>
                <a:ext uri="{FF2B5EF4-FFF2-40B4-BE49-F238E27FC236}">
                  <a16:creationId xmlns="" xmlns:a16="http://schemas.microsoft.com/office/drawing/2014/main" id="{C1F2982F-42D0-38AA-9608-84DE969F98B3}"/>
                </a:ext>
              </a:extLst>
            </p:cNvPr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2334513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643</Words>
  <Application>Microsoft Office PowerPoint</Application>
  <PresentationFormat>On-screen Show (16:9)</PresentationFormat>
  <Paragraphs>189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Abel</vt:lpstr>
      <vt:lpstr>Wingdings</vt:lpstr>
      <vt:lpstr>Quicksand</vt:lpstr>
      <vt:lpstr>Anybody</vt:lpstr>
      <vt:lpstr>Arial</vt:lpstr>
      <vt:lpstr>Roboto Medium</vt:lpstr>
      <vt:lpstr>Eleanor template</vt:lpstr>
      <vt:lpstr>Reconnaissance</vt:lpstr>
      <vt:lpstr>Table of Contents</vt:lpstr>
      <vt:lpstr>1</vt:lpstr>
      <vt:lpstr>What is Red Teaming?</vt:lpstr>
      <vt:lpstr>PowerPoint Presentation</vt:lpstr>
      <vt:lpstr>Reconnaissance</vt:lpstr>
      <vt:lpstr>3</vt:lpstr>
      <vt:lpstr>Active Recon - Tools</vt:lpstr>
      <vt:lpstr>Active Recon - Tools</vt:lpstr>
      <vt:lpstr>Nmap – Network Mapper</vt:lpstr>
      <vt:lpstr>Netcat - nc</vt:lpstr>
      <vt:lpstr>Whatweb</vt:lpstr>
      <vt:lpstr>fuff – Fuzz Faster U Fool</vt:lpstr>
      <vt:lpstr>PowerPoint Presentation</vt:lpstr>
      <vt:lpstr>Passive Recon - Tools</vt:lpstr>
      <vt:lpstr>Passive Recon - Tools</vt:lpstr>
      <vt:lpstr>Essentials - SSH</vt:lpstr>
      <vt:lpstr>Essentials - Shell</vt:lpstr>
      <vt:lpstr>Essentials - Shell</vt:lpstr>
      <vt:lpstr>Privilege Escalation</vt:lpstr>
      <vt:lpstr>Privilege escalation vectors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Reconnaissance</dc:title>
  <cp:lastModifiedBy>Potato Masher</cp:lastModifiedBy>
  <cp:revision>36</cp:revision>
  <dcterms:modified xsi:type="dcterms:W3CDTF">2022-11-13T15:57:54Z</dcterms:modified>
</cp:coreProperties>
</file>