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5"/>
  </p:notesMasterIdLst>
  <p:handoutMasterIdLst>
    <p:handoutMasterId r:id="rId26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318" r:id="rId13"/>
    <p:sldId id="319" r:id="rId14"/>
    <p:sldId id="321" r:id="rId15"/>
    <p:sldId id="322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23" r:id="rId2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5332A-894A-E5C0-F82C-0CD1D39BB5E5}" v="922" dt="2024-04-18T22:11:31.940"/>
    <p1510:client id="{AAE37688-CE4C-5135-2C33-D47D41CDCF43}" v="30" dt="2024-04-18T00:03:06.557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2" autoAdjust="0"/>
    <p:restoredTop sz="95388" autoAdjust="0"/>
  </p:normalViewPr>
  <p:slideViewPr>
    <p:cSldViewPr snapToGrid="0" snapToObjects="1">
      <p:cViewPr>
        <p:scale>
          <a:sx n="100" d="100"/>
          <a:sy n="100" d="100"/>
        </p:scale>
        <p:origin x="-706" y="-53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Survey of consumer finance</a:t>
            </a:r>
            <a:br>
              <a:rPr lang="en-US" dirty="0"/>
            </a:br>
            <a:r>
              <a:rPr lang="en-US" sz="2000" dirty="0">
                <a:solidFill>
                  <a:schemeClr val="tx1"/>
                </a:solidFill>
              </a:rPr>
              <a:t>a customer segmentation project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0643" y="4848563"/>
            <a:ext cx="9301822" cy="576056"/>
          </a:xfrm>
        </p:spPr>
        <p:txBody>
          <a:bodyPr/>
          <a:lstStyle/>
          <a:p>
            <a:r>
              <a:rPr lang="en-US" sz="1600" dirty="0">
                <a:ea typeface="+mn-lt"/>
                <a:cs typeface="+mn-lt"/>
              </a:rPr>
              <a:t>the coefficient for </a:t>
            </a:r>
            <a:r>
              <a:rPr lang="en-US" sz="1600" dirty="0">
                <a:solidFill>
                  <a:srgbClr val="FF0000"/>
                </a:solidFill>
                <a:latin typeface="Consolas"/>
                <a:ea typeface="+mn-lt"/>
                <a:cs typeface="+mn-lt"/>
              </a:rPr>
              <a:t>"DEBT"</a:t>
            </a:r>
            <a:r>
              <a:rPr lang="en-US" sz="1600" dirty="0">
                <a:ea typeface="+mn-lt"/>
                <a:cs typeface="+mn-lt"/>
              </a:rPr>
              <a:t> and </a:t>
            </a:r>
            <a:r>
              <a:rPr lang="en-US" sz="1600" dirty="0">
                <a:solidFill>
                  <a:srgbClr val="FF0000"/>
                </a:solidFill>
                <a:latin typeface="Consolas"/>
                <a:ea typeface="+mn-lt"/>
                <a:cs typeface="+mn-lt"/>
              </a:rPr>
              <a:t>"HOUSES"</a:t>
            </a:r>
            <a:r>
              <a:rPr lang="en-US" sz="1600" dirty="0">
                <a:latin typeface="Consolas"/>
                <a:ea typeface="+mn-lt"/>
                <a:cs typeface="+mn-lt"/>
              </a:rPr>
              <a:t> correlation is </a:t>
            </a:r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.96</a:t>
            </a:r>
            <a:r>
              <a:rPr lang="en-US" sz="1600" dirty="0">
                <a:ea typeface="+mn-lt"/>
                <a:cs typeface="+mn-lt"/>
              </a:rPr>
              <a:t> which is very high, This suggests that the main source of debt being carried by the</a:t>
            </a:r>
            <a:r>
              <a:rPr lang="en-US" sz="1600" dirty="0">
                <a:latin typeface="Sabon Next LT"/>
                <a:ea typeface="+mn-lt"/>
                <a:cs typeface="+mn-lt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/>
                <a:ea typeface="+mn-lt"/>
                <a:cs typeface="+mn-lt"/>
              </a:rPr>
              <a:t>"TURNFEAR"</a:t>
            </a:r>
            <a:r>
              <a:rPr lang="en-US" sz="1600" dirty="0">
                <a:ea typeface="+mn-lt"/>
                <a:cs typeface="+mn-lt"/>
              </a:rPr>
              <a:t> people is their primary residence</a:t>
            </a:r>
            <a:endParaRPr lang="en-US" sz="1600">
              <a:cs typeface="Sabon Next LT"/>
            </a:endParaRPr>
          </a:p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61D298D-FC9E-1EC3-24E8-107E47959855}"/>
              </a:ext>
            </a:extLst>
          </p:cNvPr>
          <p:cNvSpPr txBox="1">
            <a:spLocks/>
          </p:cNvSpPr>
          <p:nvPr/>
        </p:nvSpPr>
        <p:spPr>
          <a:xfrm>
            <a:off x="5446294" y="465722"/>
            <a:ext cx="1289133" cy="529871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2800" dirty="0"/>
              <a:t>EDA</a:t>
            </a:r>
            <a:endParaRPr lang="en-US"/>
          </a:p>
        </p:txBody>
      </p:sp>
      <p:pic>
        <p:nvPicPr>
          <p:cNvPr id="12" name="Picture 11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1F07E604-8650-C12F-93F5-55847B345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545" y="1973430"/>
            <a:ext cx="7525250" cy="253014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E32130E7-5002-DCDC-62C0-40026027A751}"/>
              </a:ext>
            </a:extLst>
          </p:cNvPr>
          <p:cNvSpPr txBox="1">
            <a:spLocks/>
          </p:cNvSpPr>
          <p:nvPr/>
        </p:nvSpPr>
        <p:spPr>
          <a:xfrm>
            <a:off x="1305425" y="997115"/>
            <a:ext cx="1830554" cy="309293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marL="342900" indent="-342900" algn="ctr">
              <a:buFont typeface="Arial"/>
              <a:buChar char="•"/>
            </a:pPr>
            <a:r>
              <a:rPr lang="en-US" sz="2000" dirty="0">
                <a:cs typeface="Arial"/>
              </a:rPr>
              <a:t>assets</a:t>
            </a:r>
            <a:endParaRPr lang="en-US" sz="20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E42196A-9F75-AF7A-94E1-9EBA2E6447A2}"/>
              </a:ext>
            </a:extLst>
          </p:cNvPr>
          <p:cNvSpPr txBox="1">
            <a:spLocks/>
          </p:cNvSpPr>
          <p:nvPr/>
        </p:nvSpPr>
        <p:spPr>
          <a:xfrm>
            <a:off x="2689055" y="1518483"/>
            <a:ext cx="5710738" cy="309292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200" dirty="0">
                <a:cs typeface="Arial"/>
              </a:rPr>
              <a:t>Correlation heatmap using </a:t>
            </a:r>
            <a:r>
              <a:rPr lang="en-US" sz="1200" dirty="0" err="1">
                <a:cs typeface="Arial"/>
              </a:rPr>
              <a:t>Turnfear</a:t>
            </a:r>
            <a:r>
              <a:rPr lang="en-US" sz="1200" dirty="0">
                <a:cs typeface="Arial"/>
              </a:rPr>
              <a:t> dataset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B3626C5-F93A-BBB7-E1FF-86FC55B1CE22}"/>
              </a:ext>
            </a:extLst>
          </p:cNvPr>
          <p:cNvSpPr txBox="1">
            <a:spLocks/>
          </p:cNvSpPr>
          <p:nvPr/>
        </p:nvSpPr>
        <p:spPr>
          <a:xfrm>
            <a:off x="5446294" y="465722"/>
            <a:ext cx="1289133" cy="529871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2800" dirty="0"/>
              <a:t>EDA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C20185B-613E-19E2-7390-CE07BA84E35A}"/>
              </a:ext>
            </a:extLst>
          </p:cNvPr>
          <p:cNvSpPr txBox="1">
            <a:spLocks/>
          </p:cNvSpPr>
          <p:nvPr/>
        </p:nvSpPr>
        <p:spPr>
          <a:xfrm>
            <a:off x="1325478" y="846720"/>
            <a:ext cx="1830554" cy="309293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marL="342900" indent="-342900" algn="ctr">
              <a:buFont typeface="Arial"/>
              <a:buChar char="•"/>
            </a:pPr>
            <a:r>
              <a:rPr lang="en-US" sz="2000" dirty="0">
                <a:cs typeface="Arial"/>
              </a:rPr>
              <a:t>assets</a:t>
            </a: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43AA83-4E85-D072-4640-DD32EAA12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026" y="1155838"/>
            <a:ext cx="8512341" cy="44761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3237A4-6FD0-466D-DC56-5566CF22047F}"/>
              </a:ext>
            </a:extLst>
          </p:cNvPr>
          <p:cNvSpPr txBox="1"/>
          <p:nvPr/>
        </p:nvSpPr>
        <p:spPr>
          <a:xfrm>
            <a:off x="1917032" y="5787189"/>
            <a:ext cx="850832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02C8F"/>
                </a:solidFill>
                <a:latin typeface="-apple-system"/>
              </a:rPr>
              <a:t>we can see that a much higher proportion of credit-fearful respondents have only a high school diploma, while university degrees are more common among the non-credit fearful.</a:t>
            </a:r>
            <a:endParaRPr lang="en-US" dirty="0">
              <a:solidFill>
                <a:srgbClr val="202C8F"/>
              </a:solidFill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506" y="355432"/>
            <a:ext cx="5618786" cy="431259"/>
          </a:xfrm>
        </p:spPr>
        <p:txBody>
          <a:bodyPr/>
          <a:lstStyle/>
          <a:p>
            <a:r>
              <a:rPr lang="en-US" sz="2400" dirty="0"/>
              <a:t>clustering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B5DB10-214A-06E1-2D67-1F901843EE2D}"/>
              </a:ext>
            </a:extLst>
          </p:cNvPr>
          <p:cNvSpPr txBox="1"/>
          <p:nvPr/>
        </p:nvSpPr>
        <p:spPr>
          <a:xfrm>
            <a:off x="882317" y="1343526"/>
            <a:ext cx="103471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02C8F"/>
                </a:solidFill>
                <a:cs typeface="Sabon Next LT"/>
              </a:rPr>
              <a:t>We will build our clustering model based on high variance features, sense we have more than 300 features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A14AC1-B57B-0A8B-B7F1-BAD032D51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5" y="1815361"/>
            <a:ext cx="11289631" cy="32774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5892E4-D9C4-BED7-FBD7-53A7946680D9}"/>
              </a:ext>
            </a:extLst>
          </p:cNvPr>
          <p:cNvSpPr txBox="1"/>
          <p:nvPr/>
        </p:nvSpPr>
        <p:spPr>
          <a:xfrm>
            <a:off x="1947111" y="5095373"/>
            <a:ext cx="829777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202C8F"/>
                </a:solidFill>
                <a:latin typeface="-apple-system"/>
              </a:rPr>
              <a:t>many of the wealth indicators are highly skewed, with a few outlier households having enormous wealth. Those outliers can affect our measure of variance.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202C8F"/>
              </a:solidFill>
              <a:latin typeface="-apple-system"/>
              <a:cs typeface="Sabon Next 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202C8F"/>
                </a:solidFill>
                <a:ea typeface="+mn-lt"/>
                <a:cs typeface="+mn-lt"/>
              </a:rPr>
              <a:t>Let's see if that's the case with one of the features from our top 5 variance features</a:t>
            </a:r>
            <a:endParaRPr lang="en-US" dirty="0">
              <a:solidFill>
                <a:srgbClr val="202C8F"/>
              </a:solidFill>
              <a:latin typeface="-apple-system"/>
              <a:cs typeface="Sabon Next 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B183F-A964-EB34-526D-97B39BAFA5F2}"/>
              </a:ext>
            </a:extLst>
          </p:cNvPr>
          <p:cNvSpPr txBox="1">
            <a:spLocks/>
          </p:cNvSpPr>
          <p:nvPr/>
        </p:nvSpPr>
        <p:spPr>
          <a:xfrm>
            <a:off x="-366962" y="668253"/>
            <a:ext cx="5618786" cy="431259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en-US" sz="1600"/>
              <a:t>Exploring features</a:t>
            </a:r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dots and numbers&#10;&#10;Description automatically generated">
            <a:extLst>
              <a:ext uri="{FF2B5EF4-FFF2-40B4-BE49-F238E27FC236}">
                <a16:creationId xmlns:a16="http://schemas.microsoft.com/office/drawing/2014/main" id="{26F884C5-0139-49A9-C90E-847098E5C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75519"/>
            <a:ext cx="12191999" cy="309693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81738A6-A883-D2A8-FA7A-3CC42131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506" y="355432"/>
            <a:ext cx="5618786" cy="431259"/>
          </a:xfrm>
        </p:spPr>
        <p:txBody>
          <a:bodyPr/>
          <a:lstStyle/>
          <a:p>
            <a:r>
              <a:rPr lang="en-US" sz="2400" dirty="0"/>
              <a:t>clustering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B677F2-B887-BF35-44E7-C30FC0E8F2B4}"/>
              </a:ext>
            </a:extLst>
          </p:cNvPr>
          <p:cNvSpPr txBox="1">
            <a:spLocks/>
          </p:cNvSpPr>
          <p:nvPr/>
        </p:nvSpPr>
        <p:spPr>
          <a:xfrm>
            <a:off x="-497304" y="928937"/>
            <a:ext cx="5618786" cy="431259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en-US" sz="1600"/>
              <a:t>Exploring 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03A98A-92F9-8108-1747-3E24822EB366}"/>
              </a:ext>
            </a:extLst>
          </p:cNvPr>
          <p:cNvSpPr txBox="1"/>
          <p:nvPr/>
        </p:nvSpPr>
        <p:spPr>
          <a:xfrm>
            <a:off x="1084847" y="5265820"/>
            <a:ext cx="1002230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02C8F"/>
                </a:solidFill>
                <a:latin typeface="-apple-system"/>
              </a:rPr>
              <a:t>The dataset is massively right-skewed because of the huge outliers on the right side of the distribution. Even though we already excluded households with a high net worth , the variance is still being distorted by some extreme outliers.</a:t>
            </a:r>
            <a:endParaRPr lang="en-US" dirty="0">
              <a:solidFill>
                <a:srgbClr val="202C8F"/>
              </a:solidFill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2549725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with blue and white stripes&#10;&#10;Description automatically generated">
            <a:extLst>
              <a:ext uri="{FF2B5EF4-FFF2-40B4-BE49-F238E27FC236}">
                <a16:creationId xmlns:a16="http://schemas.microsoft.com/office/drawing/2014/main" id="{22174BDC-399D-1246-FB3A-2778F401E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5" y="1958111"/>
            <a:ext cx="11740814" cy="294178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E386E21-39DB-B927-DB81-2E603C39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032" y="485774"/>
            <a:ext cx="2510629" cy="431259"/>
          </a:xfrm>
        </p:spPr>
        <p:txBody>
          <a:bodyPr/>
          <a:lstStyle/>
          <a:p>
            <a:r>
              <a:rPr lang="en-US" sz="2400" dirty="0"/>
              <a:t>clustering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120C552-7F04-711B-D9A7-8FD5BDAE8118}"/>
              </a:ext>
            </a:extLst>
          </p:cNvPr>
          <p:cNvSpPr txBox="1">
            <a:spLocks/>
          </p:cNvSpPr>
          <p:nvPr/>
        </p:nvSpPr>
        <p:spPr>
          <a:xfrm>
            <a:off x="-497304" y="928937"/>
            <a:ext cx="5618786" cy="431259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en-US" sz="1600"/>
              <a:t>Exploring features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60A33B4-82B2-2676-72F6-18D74FC6740A}"/>
              </a:ext>
            </a:extLst>
          </p:cNvPr>
          <p:cNvSpPr txBox="1">
            <a:spLocks/>
          </p:cNvSpPr>
          <p:nvPr/>
        </p:nvSpPr>
        <p:spPr>
          <a:xfrm>
            <a:off x="2871539" y="1430252"/>
            <a:ext cx="5618786" cy="431259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High variance features after trimming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A70E56-A532-8892-AC03-43C18E14D42D}"/>
              </a:ext>
            </a:extLst>
          </p:cNvPr>
          <p:cNvSpPr txBox="1"/>
          <p:nvPr/>
        </p:nvSpPr>
        <p:spPr>
          <a:xfrm>
            <a:off x="1295401" y="4975058"/>
            <a:ext cx="10433383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202C8F"/>
                </a:solidFill>
                <a:latin typeface="-apple-system"/>
              </a:rPr>
              <a:t>The variances have decreased a lot. In our previous chart, the x-axis went up to $80 billion; this one goes up to $12 billion.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202C8F"/>
                </a:solidFill>
                <a:latin typeface="-apple-system"/>
                <a:ea typeface="+mn-lt"/>
                <a:cs typeface="+mn-lt"/>
              </a:rPr>
              <a:t>we can see that there are big differences in variance from feature to feature. For example, the variance for </a:t>
            </a:r>
            <a:r>
              <a:rPr lang="en-US" sz="1600" dirty="0">
                <a:solidFill>
                  <a:srgbClr val="202C8F"/>
                </a:solidFill>
                <a:latin typeface="-apple-system"/>
                <a:cs typeface="Sabon Next LT"/>
              </a:rPr>
              <a:t>"WAGEINC"</a:t>
            </a:r>
            <a:r>
              <a:rPr lang="en-US" sz="1600" dirty="0">
                <a:solidFill>
                  <a:srgbClr val="202C8F"/>
                </a:solidFill>
                <a:latin typeface="-apple-system"/>
                <a:ea typeface="+mn-lt"/>
                <a:cs typeface="+mn-lt"/>
              </a:rPr>
              <a:t> is around than $500 million, while the variance for </a:t>
            </a:r>
            <a:r>
              <a:rPr lang="en-US" sz="1600" dirty="0">
                <a:solidFill>
                  <a:srgbClr val="202C8F"/>
                </a:solidFill>
                <a:latin typeface="-apple-system"/>
                <a:cs typeface="Sabon Next LT"/>
              </a:rPr>
              <a:t>"ASSET"</a:t>
            </a:r>
            <a:r>
              <a:rPr lang="en-US" sz="1600" dirty="0">
                <a:solidFill>
                  <a:srgbClr val="202C8F"/>
                </a:solidFill>
                <a:latin typeface="-apple-system"/>
                <a:ea typeface="+mn-lt"/>
                <a:cs typeface="+mn-lt"/>
              </a:rPr>
              <a:t> is nearly $12 billion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rgbClr val="202C8F"/>
              </a:solidFill>
              <a:latin typeface="-apple-system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202C8F"/>
                </a:solidFill>
                <a:latin typeface="-apple-system"/>
                <a:ea typeface="+mn-lt"/>
                <a:cs typeface="+mn-lt"/>
              </a:rPr>
              <a:t>In other words, these features have completely different scales. This is something that we'll need to address before we can make good clusters.</a:t>
            </a:r>
            <a:endParaRPr lang="en-US" sz="1600" dirty="0">
              <a:solidFill>
                <a:srgbClr val="202C8F"/>
              </a:solidFill>
              <a:latin typeface="-apple-system"/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2348882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2DE18DB-AC85-3C5A-AE64-D7060265B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032" y="485774"/>
            <a:ext cx="2510629" cy="431259"/>
          </a:xfrm>
        </p:spPr>
        <p:txBody>
          <a:bodyPr/>
          <a:lstStyle/>
          <a:p>
            <a:r>
              <a:rPr lang="en-US" sz="2400" dirty="0"/>
              <a:t>clustering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4A3612-6525-C822-88C7-17612A023443}"/>
              </a:ext>
            </a:extLst>
          </p:cNvPr>
          <p:cNvSpPr txBox="1">
            <a:spLocks/>
          </p:cNvSpPr>
          <p:nvPr/>
        </p:nvSpPr>
        <p:spPr>
          <a:xfrm>
            <a:off x="-497304" y="818647"/>
            <a:ext cx="5618786" cy="431259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en-US" sz="1600"/>
              <a:t>Exploring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B8808-0AD8-FF34-9682-49479C82ADBE}"/>
              </a:ext>
            </a:extLst>
          </p:cNvPr>
          <p:cNvSpPr txBox="1"/>
          <p:nvPr/>
        </p:nvSpPr>
        <p:spPr>
          <a:xfrm>
            <a:off x="1836821" y="1435768"/>
            <a:ext cx="903972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202C8F"/>
                </a:solidFill>
                <a:ea typeface="+mn-lt"/>
                <a:cs typeface="+mn-lt"/>
              </a:rPr>
              <a:t>we saw that we had a scale issue among our features. That issue can make it harder to cluster the data, so we'll need to fix that. </a:t>
            </a:r>
            <a:endParaRPr lang="en-US" sz="14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400" dirty="0">
                <a:solidFill>
                  <a:srgbClr val="202C8F"/>
                </a:solidFill>
                <a:ea typeface="+mn-lt"/>
                <a:cs typeface="+mn-lt"/>
              </a:rPr>
              <a:t>One strategy we can use is </a:t>
            </a:r>
            <a:r>
              <a:rPr lang="en-US" sz="1400" b="1" dirty="0">
                <a:solidFill>
                  <a:srgbClr val="202C8F"/>
                </a:solidFill>
                <a:ea typeface="+mn-lt"/>
                <a:cs typeface="+mn-lt"/>
              </a:rPr>
              <a:t>standardization</a:t>
            </a:r>
            <a:r>
              <a:rPr lang="en-US" sz="1400" dirty="0">
                <a:solidFill>
                  <a:srgbClr val="202C8F"/>
                </a:solidFill>
                <a:ea typeface="+mn-lt"/>
                <a:cs typeface="+mn-lt"/>
              </a:rPr>
              <a:t>, a statistical method for putting all the variables in a dataset on the same scale.</a:t>
            </a:r>
            <a:endParaRPr lang="en-US" sz="1400">
              <a:ea typeface="+mn-lt"/>
              <a:cs typeface="+mn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18CCC5-E0F5-EB07-530D-DB05BC0D9058}"/>
              </a:ext>
            </a:extLst>
          </p:cNvPr>
          <p:cNvSpPr txBox="1">
            <a:spLocks/>
          </p:cNvSpPr>
          <p:nvPr/>
        </p:nvSpPr>
        <p:spPr>
          <a:xfrm>
            <a:off x="54145" y="2753725"/>
            <a:ext cx="5618786" cy="431259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Feature matrix before scaling</a:t>
            </a:r>
            <a:endParaRPr lang="en-US" dirty="0" err="1"/>
          </a:p>
        </p:txBody>
      </p:sp>
      <p:pic>
        <p:nvPicPr>
          <p:cNvPr id="11" name="Picture 10" descr="A table of numbers with black text&#10;&#10;Description automatically generated">
            <a:extLst>
              <a:ext uri="{FF2B5EF4-FFF2-40B4-BE49-F238E27FC236}">
                <a16:creationId xmlns:a16="http://schemas.microsoft.com/office/drawing/2014/main" id="{FDEF602F-41E4-94B3-E64D-BEDBA4C38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336" y="3432510"/>
            <a:ext cx="4848224" cy="2920664"/>
          </a:xfrm>
          <a:prstGeom prst="rect">
            <a:avLst/>
          </a:prstGeom>
        </p:spPr>
      </p:pic>
      <p:pic>
        <p:nvPicPr>
          <p:cNvPr id="12" name="Picture 11" descr="A table with numbers and text&#10;&#10;Description automatically generated">
            <a:extLst>
              <a:ext uri="{FF2B5EF4-FFF2-40B4-BE49-F238E27FC236}">
                <a16:creationId xmlns:a16="http://schemas.microsoft.com/office/drawing/2014/main" id="{8B85AC8A-FDAF-E5C8-EE53-370C130BC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90" y="3409198"/>
            <a:ext cx="5254792" cy="294723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3C245DC-A4BF-9673-F67F-BDF8F321F019}"/>
              </a:ext>
            </a:extLst>
          </p:cNvPr>
          <p:cNvSpPr txBox="1">
            <a:spLocks/>
          </p:cNvSpPr>
          <p:nvPr/>
        </p:nvSpPr>
        <p:spPr>
          <a:xfrm>
            <a:off x="6120066" y="2753725"/>
            <a:ext cx="5618786" cy="431259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Feature matrix after scaling</a:t>
            </a:r>
            <a:endParaRPr lang="en-US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7E43B0-2451-3548-731E-0215F192B961}"/>
              </a:ext>
            </a:extLst>
          </p:cNvPr>
          <p:cNvSpPr txBox="1"/>
          <p:nvPr/>
        </p:nvSpPr>
        <p:spPr>
          <a:xfrm>
            <a:off x="1836821" y="2438399"/>
            <a:ext cx="903972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202C8F"/>
                </a:solidFill>
                <a:ea typeface="+mn-lt"/>
                <a:cs typeface="+mn-lt"/>
              </a:rPr>
              <a:t>We will use </a:t>
            </a:r>
            <a:r>
              <a:rPr lang="en-US" sz="1400" dirty="0" err="1">
                <a:solidFill>
                  <a:srgbClr val="202C8F"/>
                </a:solidFill>
                <a:ea typeface="+mn-lt"/>
                <a:cs typeface="+mn-lt"/>
              </a:rPr>
              <a:t>StandardScaler</a:t>
            </a:r>
            <a:r>
              <a:rPr lang="en-US" sz="1400" dirty="0">
                <a:solidFill>
                  <a:srgbClr val="202C8F"/>
                </a:solidFill>
                <a:ea typeface="+mn-lt"/>
                <a:cs typeface="+mn-lt"/>
              </a:rPr>
              <a:t> to help us standardizing the data.</a:t>
            </a:r>
          </a:p>
        </p:txBody>
      </p:sp>
    </p:spTree>
    <p:extLst>
      <p:ext uri="{BB962C8B-B14F-4D97-AF65-F5344CB8AC3E}">
        <p14:creationId xmlns:p14="http://schemas.microsoft.com/office/powerpoint/2010/main" val="195217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776DBB9-DEF5-4A43-CDEB-D4BB48DC5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032" y="485774"/>
            <a:ext cx="2510629" cy="431259"/>
          </a:xfrm>
        </p:spPr>
        <p:txBody>
          <a:bodyPr/>
          <a:lstStyle/>
          <a:p>
            <a:r>
              <a:rPr lang="en-US" sz="2400" dirty="0"/>
              <a:t>clustering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72B3AD9-4273-8CBD-F235-9438A23B4A7F}"/>
              </a:ext>
            </a:extLst>
          </p:cNvPr>
          <p:cNvSpPr txBox="1">
            <a:spLocks/>
          </p:cNvSpPr>
          <p:nvPr/>
        </p:nvSpPr>
        <p:spPr>
          <a:xfrm>
            <a:off x="104275" y="918910"/>
            <a:ext cx="5618786" cy="431259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en-US" sz="1600" dirty="0"/>
              <a:t>evaluating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2DB5A5-E363-5621-7964-51F03A5EC904}"/>
              </a:ext>
            </a:extLst>
          </p:cNvPr>
          <p:cNvSpPr txBox="1"/>
          <p:nvPr/>
        </p:nvSpPr>
        <p:spPr>
          <a:xfrm>
            <a:off x="1004638" y="1616242"/>
            <a:ext cx="1043338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202C8F"/>
                </a:solidFill>
                <a:latin typeface="-apple-system"/>
                <a:cs typeface="Sabon Next LT"/>
              </a:rPr>
              <a:t>We will use for loop to iterate of range of numbers of clusters from 2 to 12, and make a pipeline for every iteration </a:t>
            </a:r>
            <a:r>
              <a:rPr lang="en-US" sz="1600" err="1">
                <a:solidFill>
                  <a:srgbClr val="202C8F"/>
                </a:solidFill>
                <a:latin typeface="-apple-system"/>
                <a:cs typeface="Sabon Next LT"/>
              </a:rPr>
              <a:t>contaning</a:t>
            </a:r>
            <a:r>
              <a:rPr lang="en-US" sz="1600" dirty="0">
                <a:solidFill>
                  <a:srgbClr val="202C8F"/>
                </a:solidFill>
                <a:latin typeface="-apple-system"/>
                <a:cs typeface="Sabon Next LT"/>
              </a:rPr>
              <a:t> a </a:t>
            </a:r>
            <a:r>
              <a:rPr lang="en-US" sz="1600" err="1">
                <a:solidFill>
                  <a:schemeClr val="bg1">
                    <a:lumMod val="50000"/>
                  </a:schemeClr>
                </a:solidFill>
                <a:latin typeface="-apple-system"/>
                <a:cs typeface="Sabon Next LT"/>
              </a:rPr>
              <a:t>Standardscaler</a:t>
            </a:r>
            <a:r>
              <a:rPr lang="en-US" sz="1600" dirty="0">
                <a:solidFill>
                  <a:srgbClr val="202C8F"/>
                </a:solidFill>
                <a:latin typeface="-apple-system"/>
                <a:cs typeface="Sabon Next LT"/>
              </a:rPr>
              <a:t> and a </a:t>
            </a:r>
            <a:r>
              <a:rPr lang="en-US" sz="1600" err="1">
                <a:solidFill>
                  <a:schemeClr val="bg1">
                    <a:lumMod val="50000"/>
                  </a:schemeClr>
                </a:solidFill>
                <a:latin typeface="-apple-system"/>
                <a:cs typeface="Sabon Next LT"/>
              </a:rPr>
              <a:t>KMeans</a:t>
            </a:r>
            <a:r>
              <a:rPr lang="en-US" sz="1600" dirty="0">
                <a:solidFill>
                  <a:srgbClr val="202C8F"/>
                </a:solidFill>
                <a:latin typeface="-apple-system"/>
                <a:cs typeface="Sabon Next LT"/>
              </a:rPr>
              <a:t> model, and then record the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-apple-system"/>
                <a:cs typeface="Sabon Next LT"/>
              </a:rPr>
              <a:t>Inertia</a:t>
            </a:r>
            <a:r>
              <a:rPr lang="en-US" sz="1600" dirty="0">
                <a:solidFill>
                  <a:srgbClr val="202C8F"/>
                </a:solidFill>
                <a:latin typeface="-apple-system"/>
                <a:cs typeface="Sabon Next LT"/>
              </a:rPr>
              <a:t> and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-apple-system"/>
                <a:cs typeface="Sabon Next LT"/>
              </a:rPr>
              <a:t>Silhouette</a:t>
            </a:r>
            <a:r>
              <a:rPr lang="en-US" sz="1600" dirty="0">
                <a:solidFill>
                  <a:srgbClr val="202C8F"/>
                </a:solidFill>
                <a:latin typeface="-apple-system"/>
                <a:cs typeface="Sabon Next LT"/>
              </a:rPr>
              <a:t> score in order to visualize them and be able to decide the perfect number of clusters.</a:t>
            </a:r>
            <a:endParaRPr lang="en-US" dirty="0">
              <a:cs typeface="Sabon Next LT"/>
            </a:endParaRPr>
          </a:p>
        </p:txBody>
      </p:sp>
      <p:pic>
        <p:nvPicPr>
          <p:cNvPr id="12" name="Picture 11" descr="A graph with a line&#10;&#10;Description automatically generated">
            <a:extLst>
              <a:ext uri="{FF2B5EF4-FFF2-40B4-BE49-F238E27FC236}">
                <a16:creationId xmlns:a16="http://schemas.microsoft.com/office/drawing/2014/main" id="{5B2B51C8-08F8-0C56-818B-52979B8CE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928282"/>
            <a:ext cx="12191997" cy="320722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7E2FBBD-1B37-3A3D-7701-1583DE9F4AFF}"/>
              </a:ext>
            </a:extLst>
          </p:cNvPr>
          <p:cNvSpPr txBox="1">
            <a:spLocks/>
          </p:cNvSpPr>
          <p:nvPr/>
        </p:nvSpPr>
        <p:spPr>
          <a:xfrm>
            <a:off x="2510590" y="2452936"/>
            <a:ext cx="5618786" cy="431259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Inertia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91BDBF-E183-AE5D-8D8B-446DCABE323D}"/>
              </a:ext>
            </a:extLst>
          </p:cNvPr>
          <p:cNvSpPr txBox="1"/>
          <p:nvPr/>
        </p:nvSpPr>
        <p:spPr>
          <a:xfrm>
            <a:off x="2769268" y="6146985"/>
            <a:ext cx="67504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202C8F"/>
                </a:solidFill>
                <a:latin typeface="-apple-system"/>
              </a:rPr>
              <a:t>we can see that the line starts to flatten out around 4 or 5 clusters.</a:t>
            </a:r>
            <a:endParaRPr lang="en-US" b="1">
              <a:solidFill>
                <a:srgbClr val="202C8F"/>
              </a:solidFill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1046801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8F1F67-6758-D639-1F67-C4ECBDBDF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032" y="485774"/>
            <a:ext cx="2510629" cy="431259"/>
          </a:xfrm>
        </p:spPr>
        <p:txBody>
          <a:bodyPr/>
          <a:lstStyle/>
          <a:p>
            <a:r>
              <a:rPr lang="en-US" sz="2400" dirty="0"/>
              <a:t>clustering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630636-6ED3-6AE2-8161-7BBA573471F9}"/>
              </a:ext>
            </a:extLst>
          </p:cNvPr>
          <p:cNvSpPr txBox="1">
            <a:spLocks/>
          </p:cNvSpPr>
          <p:nvPr/>
        </p:nvSpPr>
        <p:spPr>
          <a:xfrm>
            <a:off x="104275" y="918910"/>
            <a:ext cx="5618786" cy="431259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en-US" sz="1600" dirty="0"/>
              <a:t>evaluating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1CBB731-0EEF-F115-56A9-116D4A0F0AF3}"/>
              </a:ext>
            </a:extLst>
          </p:cNvPr>
          <p:cNvSpPr txBox="1">
            <a:spLocks/>
          </p:cNvSpPr>
          <p:nvPr/>
        </p:nvSpPr>
        <p:spPr>
          <a:xfrm>
            <a:off x="3412958" y="1350041"/>
            <a:ext cx="5618786" cy="431259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Silhouette score</a:t>
            </a:r>
            <a:endParaRPr lang="en-US" dirty="0"/>
          </a:p>
        </p:txBody>
      </p:sp>
      <p:pic>
        <p:nvPicPr>
          <p:cNvPr id="2" name="Picture 1" descr="A graph with a line&#10;&#10;Description automatically generated">
            <a:extLst>
              <a:ext uri="{FF2B5EF4-FFF2-40B4-BE49-F238E27FC236}">
                <a16:creationId xmlns:a16="http://schemas.microsoft.com/office/drawing/2014/main" id="{24D1CDFF-2C32-3BD8-21B6-CDE87CF86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1" y="2036632"/>
            <a:ext cx="12192000" cy="32507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0659E3-98AE-29A9-FDAA-A2BA3D38814F}"/>
              </a:ext>
            </a:extLst>
          </p:cNvPr>
          <p:cNvSpPr txBox="1"/>
          <p:nvPr/>
        </p:nvSpPr>
        <p:spPr>
          <a:xfrm>
            <a:off x="2208715" y="5560158"/>
            <a:ext cx="80204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202C8F"/>
                </a:solidFill>
                <a:ea typeface="+mn-lt"/>
                <a:cs typeface="+mn-lt"/>
              </a:rPr>
              <a:t>we can see that the best silhouette scores occur when there are 3 or 4 clusters.</a:t>
            </a:r>
          </a:p>
          <a:p>
            <a:r>
              <a:rPr lang="en-US" b="1" dirty="0">
                <a:solidFill>
                  <a:srgbClr val="202C8F"/>
                </a:solidFill>
                <a:ea typeface="+mn-lt"/>
                <a:cs typeface="+mn-lt"/>
              </a:rPr>
              <a:t>So our final model will be based on 4 clusters.</a:t>
            </a:r>
          </a:p>
        </p:txBody>
      </p:sp>
    </p:spTree>
    <p:extLst>
      <p:ext uri="{BB962C8B-B14F-4D97-AF65-F5344CB8AC3E}">
        <p14:creationId xmlns:p14="http://schemas.microsoft.com/office/powerpoint/2010/main" val="1104928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1383B92-05E6-DD99-DB58-24FFDD832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058" y="94748"/>
            <a:ext cx="2510629" cy="431259"/>
          </a:xfrm>
        </p:spPr>
        <p:txBody>
          <a:bodyPr/>
          <a:lstStyle/>
          <a:p>
            <a:r>
              <a:rPr lang="en-US" sz="2400" dirty="0"/>
              <a:t>clustering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7B27788-4DE5-5C3E-7482-7E85A791D2EB}"/>
              </a:ext>
            </a:extLst>
          </p:cNvPr>
          <p:cNvSpPr txBox="1">
            <a:spLocks/>
          </p:cNvSpPr>
          <p:nvPr/>
        </p:nvSpPr>
        <p:spPr>
          <a:xfrm>
            <a:off x="144380" y="527884"/>
            <a:ext cx="5618786" cy="431259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en-US" sz="1600" dirty="0"/>
              <a:t>Communicating results</a:t>
            </a:r>
            <a:endParaRPr lang="en-US" dirty="0"/>
          </a:p>
        </p:txBody>
      </p:sp>
      <p:pic>
        <p:nvPicPr>
          <p:cNvPr id="2" name="Picture 1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B506243E-6658-7940-93DE-9040CCA7B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79" y="1644913"/>
            <a:ext cx="9665365" cy="31169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C231BF-4D1D-02A5-25ED-482874F25F83}"/>
              </a:ext>
            </a:extLst>
          </p:cNvPr>
          <p:cNvSpPr txBox="1"/>
          <p:nvPr/>
        </p:nvSpPr>
        <p:spPr>
          <a:xfrm>
            <a:off x="1726532" y="1054769"/>
            <a:ext cx="808722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-apple-system"/>
              </a:rPr>
              <a:t>Figure shows the average </a:t>
            </a:r>
            <a:r>
              <a:rPr lang="en-US" sz="1600" b="1" dirty="0">
                <a:latin typeface="-apple-system"/>
                <a:ea typeface="+mn-lt"/>
                <a:cs typeface="+mn-lt"/>
              </a:rPr>
              <a:t> the mean values of the features for each of the clusters in our </a:t>
            </a:r>
            <a:r>
              <a:rPr lang="en-US" sz="1600" b="1" dirty="0">
                <a:latin typeface="-apple-system"/>
              </a:rPr>
              <a:t>final model.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1F7FFB-1771-C897-01BB-1106AB8DEE7B}"/>
              </a:ext>
            </a:extLst>
          </p:cNvPr>
          <p:cNvSpPr txBox="1"/>
          <p:nvPr/>
        </p:nvSpPr>
        <p:spPr>
          <a:xfrm>
            <a:off x="984586" y="4764505"/>
            <a:ext cx="9661356" cy="12772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100" b="1" dirty="0">
                <a:latin typeface="-apple-system"/>
                <a:ea typeface="+mn-lt"/>
                <a:cs typeface="+mn-lt"/>
              </a:rPr>
              <a:t>our clusters are based partially on </a:t>
            </a:r>
            <a:r>
              <a:rPr lang="en-US" sz="1100" b="1" dirty="0">
                <a:solidFill>
                  <a:srgbClr val="FF0000"/>
                </a:solidFill>
                <a:latin typeface="-apple-system"/>
              </a:rPr>
              <a:t>NETWORTH</a:t>
            </a:r>
            <a:r>
              <a:rPr lang="en-US" sz="1100" b="1" dirty="0">
                <a:latin typeface="-apple-system"/>
                <a:ea typeface="+mn-lt"/>
                <a:cs typeface="+mn-lt"/>
              </a:rPr>
              <a:t>, which means that the households in the</a:t>
            </a:r>
            <a:r>
              <a:rPr lang="en-US" sz="1100" b="1" dirty="0">
                <a:solidFill>
                  <a:srgbClr val="FF0000"/>
                </a:solidFill>
                <a:latin typeface="-apple-system"/>
                <a:ea typeface="+mn-lt"/>
                <a:cs typeface="+mn-lt"/>
              </a:rPr>
              <a:t> 0</a:t>
            </a:r>
            <a:r>
              <a:rPr lang="en-US" sz="1100" b="1" dirty="0">
                <a:latin typeface="-apple-system"/>
                <a:ea typeface="+mn-lt"/>
                <a:cs typeface="+mn-lt"/>
              </a:rPr>
              <a:t> cluster have the smallest net worth, and the households in the</a:t>
            </a:r>
            <a:r>
              <a:rPr lang="en-US" sz="1100" b="1" dirty="0">
                <a:solidFill>
                  <a:srgbClr val="FF0000"/>
                </a:solidFill>
                <a:latin typeface="-apple-system"/>
                <a:ea typeface="+mn-lt"/>
                <a:cs typeface="+mn-lt"/>
              </a:rPr>
              <a:t> 2</a:t>
            </a:r>
            <a:r>
              <a:rPr lang="en-US" sz="1100" b="1" dirty="0">
                <a:latin typeface="-apple-system"/>
                <a:ea typeface="+mn-lt"/>
                <a:cs typeface="+mn-lt"/>
              </a:rPr>
              <a:t> cluster have the highest</a:t>
            </a:r>
          </a:p>
          <a:p>
            <a:pPr marL="171450" indent="-171450">
              <a:buFont typeface="Arial"/>
              <a:buChar char="•"/>
            </a:pPr>
            <a:r>
              <a:rPr lang="en-US" sz="1100" b="1" dirty="0">
                <a:solidFill>
                  <a:srgbClr val="202C8F"/>
                </a:solidFill>
                <a:latin typeface="-apple-system"/>
                <a:cs typeface="Sabon Next LT"/>
              </a:rPr>
              <a:t>Cluster 0  : </a:t>
            </a:r>
            <a:r>
              <a:rPr lang="en-US" sz="1100" b="1" dirty="0">
                <a:latin typeface="-apple-system"/>
                <a:cs typeface="Sabon Next LT"/>
              </a:rPr>
              <a:t>has the lowest NETWORTH and the value of their debt is higher than the value of their houses which suggests it comes from their</a:t>
            </a:r>
            <a:r>
              <a:rPr lang="en-US" sz="1100" dirty="0">
                <a:latin typeface="-apple-system"/>
                <a:cs typeface="Sabon Next LT"/>
              </a:rPr>
              <a:t> </a:t>
            </a:r>
            <a:r>
              <a:rPr lang="en-US" sz="1100" dirty="0">
                <a:latin typeface="-apple-system"/>
                <a:ea typeface="+mn-lt"/>
                <a:cs typeface="+mn-lt"/>
              </a:rPr>
              <a:t>house mortgage</a:t>
            </a:r>
            <a:endParaRPr lang="en-US" sz="1100" b="1" dirty="0">
              <a:latin typeface="-apple-system"/>
              <a:cs typeface="Sabon Next LT"/>
            </a:endParaRPr>
          </a:p>
          <a:p>
            <a:pPr marL="171450" indent="-171450">
              <a:buFont typeface="Arial"/>
              <a:buChar char="•"/>
            </a:pPr>
            <a:r>
              <a:rPr lang="en-US" sz="1100" b="1" dirty="0">
                <a:solidFill>
                  <a:srgbClr val="202C8F"/>
                </a:solidFill>
                <a:latin typeface="-apple-system"/>
                <a:cs typeface="Sabon Next LT"/>
              </a:rPr>
              <a:t>Cluster 1</a:t>
            </a:r>
            <a:r>
              <a:rPr lang="en-US" sz="1100" dirty="0">
                <a:latin typeface="-apple-system"/>
                <a:cs typeface="Sabon Next LT"/>
              </a:rPr>
              <a:t> : </a:t>
            </a:r>
            <a:r>
              <a:rPr lang="en-US" sz="1100" b="1" dirty="0">
                <a:latin typeface="-apple-system"/>
                <a:cs typeface="Sabon Next LT"/>
              </a:rPr>
              <a:t>has a higher </a:t>
            </a:r>
            <a:r>
              <a:rPr lang="en-US" sz="1100" b="1" dirty="0">
                <a:ea typeface="+mn-lt"/>
                <a:cs typeface="+mn-lt"/>
              </a:rPr>
              <a:t>NETWORTH</a:t>
            </a:r>
            <a:r>
              <a:rPr lang="en-US" sz="1100" b="1" dirty="0">
                <a:latin typeface="-apple-system"/>
                <a:cs typeface="Sabon Next LT"/>
              </a:rPr>
              <a:t>, but their debt is higher and roughly the same value as their houses.</a:t>
            </a:r>
          </a:p>
          <a:p>
            <a:pPr marL="171450" indent="-171450">
              <a:buFont typeface="Arial"/>
              <a:buChar char="•"/>
            </a:pPr>
            <a:r>
              <a:rPr lang="en-US" sz="1100" b="1" dirty="0">
                <a:solidFill>
                  <a:srgbClr val="202C8F"/>
                </a:solidFill>
                <a:latin typeface="-apple-system"/>
                <a:cs typeface="Sabon Next LT"/>
              </a:rPr>
              <a:t>Cluster 2:  </a:t>
            </a:r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  <a:cs typeface="Sabon Next LT"/>
              </a:rPr>
              <a:t>has the highest </a:t>
            </a:r>
            <a:r>
              <a:rPr lang="en-US" sz="1100" b="1" dirty="0">
                <a:solidFill>
                  <a:srgbClr val="000000"/>
                </a:solidFill>
                <a:ea typeface="+mn-lt"/>
                <a:cs typeface="+mn-lt"/>
              </a:rPr>
              <a:t>NETWORTH</a:t>
            </a:r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  <a:cs typeface="Sabon Next LT"/>
              </a:rPr>
              <a:t>, and much low debt value, </a:t>
            </a:r>
          </a:p>
          <a:p>
            <a:pPr marL="171450" indent="-171450">
              <a:buFont typeface="Arial"/>
              <a:buChar char="•"/>
            </a:pPr>
            <a:r>
              <a:rPr lang="en-US" sz="1100" b="1" dirty="0">
                <a:solidFill>
                  <a:srgbClr val="202C8F"/>
                </a:solidFill>
                <a:latin typeface="-apple-system"/>
                <a:cs typeface="Sabon Next LT"/>
              </a:rPr>
              <a:t>Cluster3:  </a:t>
            </a:r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  <a:cs typeface="Sabon Next LT"/>
              </a:rPr>
              <a:t>has the highest debt value, but their asset and </a:t>
            </a:r>
            <a:r>
              <a:rPr lang="en-US" sz="1100" b="1" dirty="0">
                <a:solidFill>
                  <a:srgbClr val="000000"/>
                </a:solidFill>
                <a:ea typeface="+mn-lt"/>
                <a:cs typeface="+mn-lt"/>
              </a:rPr>
              <a:t>NETWORTH </a:t>
            </a:r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  <a:cs typeface="Sabon Next LT"/>
              </a:rPr>
              <a:t>are much higher and allow them carry that huge amount of debt</a:t>
            </a:r>
          </a:p>
          <a:p>
            <a:pPr marL="171450" indent="-171450">
              <a:buFont typeface="Arial"/>
              <a:buChar char="•"/>
            </a:pPr>
            <a:endParaRPr lang="en-US" sz="1100" b="1" dirty="0">
              <a:latin typeface="-apple-system"/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1178458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with dots and numbers&#10;&#10;Description automatically generated">
            <a:extLst>
              <a:ext uri="{FF2B5EF4-FFF2-40B4-BE49-F238E27FC236}">
                <a16:creationId xmlns:a16="http://schemas.microsoft.com/office/drawing/2014/main" id="{59E7C0CF-75E8-F3F3-00FC-CAADFC11D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6519"/>
            <a:ext cx="12191998" cy="349798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8264973-0813-F281-FE62-33022002E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058" y="94748"/>
            <a:ext cx="2510629" cy="431259"/>
          </a:xfrm>
        </p:spPr>
        <p:txBody>
          <a:bodyPr/>
          <a:lstStyle/>
          <a:p>
            <a:r>
              <a:rPr lang="en-US" sz="2400" dirty="0"/>
              <a:t>clustering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4E2D3C2-77F1-0ABF-53AB-B4D42438F3B1}"/>
              </a:ext>
            </a:extLst>
          </p:cNvPr>
          <p:cNvSpPr txBox="1">
            <a:spLocks/>
          </p:cNvSpPr>
          <p:nvPr/>
        </p:nvSpPr>
        <p:spPr>
          <a:xfrm>
            <a:off x="144380" y="527884"/>
            <a:ext cx="5618786" cy="431259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en-US" sz="1600" dirty="0"/>
              <a:t>Communicating results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FA13736-9A28-1E6E-6CF4-E9BDF40F5C76}"/>
              </a:ext>
            </a:extLst>
          </p:cNvPr>
          <p:cNvSpPr txBox="1">
            <a:spLocks/>
          </p:cNvSpPr>
          <p:nvPr/>
        </p:nvSpPr>
        <p:spPr>
          <a:xfrm>
            <a:off x="2630906" y="1710989"/>
            <a:ext cx="5618786" cy="431259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en-US" sz="1600" dirty="0"/>
              <a:t>2D representation of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64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562248"/>
          </a:xfrm>
        </p:spPr>
        <p:txBody>
          <a:bodyPr vert="horz" lIns="91440" tIns="0" rIns="91440" bIns="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>
                <a:cs typeface="Sabon Next LT"/>
              </a:rPr>
              <a:t>Overview</a:t>
            </a:r>
          </a:p>
          <a:p>
            <a:pPr marL="342900" indent="-342900">
              <a:buChar char="•"/>
            </a:pPr>
            <a:r>
              <a:rPr lang="en-US" dirty="0"/>
              <a:t>EDA</a:t>
            </a:r>
            <a:endParaRPr lang="en-US" dirty="0">
              <a:cs typeface="Sabon Next LT"/>
            </a:endParaRPr>
          </a:p>
          <a:p>
            <a:pPr marL="342900" indent="-342900">
              <a:buChar char="•"/>
            </a:pPr>
            <a:r>
              <a:rPr lang="en-US" dirty="0"/>
              <a:t>Building </a:t>
            </a:r>
            <a:r>
              <a:rPr lang="en-US" err="1"/>
              <a:t>KMeans</a:t>
            </a:r>
            <a:r>
              <a:rPr lang="en-US" dirty="0"/>
              <a:t> Model</a:t>
            </a:r>
            <a:endParaRPr lang="en-US" dirty="0">
              <a:cs typeface="Sabon Next LT"/>
            </a:endParaRPr>
          </a:p>
          <a:p>
            <a:pPr marL="342900" indent="-342900">
              <a:buChar char="•"/>
            </a:pPr>
            <a:r>
              <a:rPr lang="en-US" dirty="0"/>
              <a:t>Evaluating Model ( Inertia &amp; Silhouette score )</a:t>
            </a:r>
            <a:endParaRPr lang="en-US" dirty="0">
              <a:cs typeface="Sabon Next LT"/>
            </a:endParaRPr>
          </a:p>
          <a:p>
            <a:pPr marL="342900" indent="-342900">
              <a:buChar char="•"/>
            </a:pPr>
            <a:r>
              <a:rPr lang="en-US" dirty="0">
                <a:cs typeface="Sabon Next LT"/>
              </a:rPr>
              <a:t>PCA </a:t>
            </a:r>
          </a:p>
          <a:p>
            <a:pPr marL="342900" indent="-342900">
              <a:buChar char="•"/>
            </a:pPr>
            <a:r>
              <a:rPr lang="en-US" dirty="0">
                <a:cs typeface="Sabon Next LT"/>
              </a:rPr>
              <a:t>Dash App</a:t>
            </a: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31FB-1E02-3260-8809-870105C49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751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93" y="229439"/>
            <a:ext cx="2402417" cy="655935"/>
          </a:xfrm>
        </p:spPr>
        <p:txBody>
          <a:bodyPr/>
          <a:lstStyle/>
          <a:p>
            <a:r>
              <a:rPr lang="en-US" sz="2800" dirty="0"/>
              <a:t>Overview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CC360D8F-CA0D-B100-6FB8-9DDA62246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30" y="1390940"/>
            <a:ext cx="5520906" cy="332979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01A364E-21AE-5FAF-C0BA-6C56B5806143}"/>
              </a:ext>
            </a:extLst>
          </p:cNvPr>
          <p:cNvSpPr txBox="1">
            <a:spLocks/>
          </p:cNvSpPr>
          <p:nvPr/>
        </p:nvSpPr>
        <p:spPr>
          <a:xfrm>
            <a:off x="5801304" y="1918514"/>
            <a:ext cx="5249133" cy="770953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0" dirty="0">
                <a:ea typeface="+mj-lt"/>
                <a:cs typeface="+mj-lt"/>
              </a:rPr>
              <a:t>the dataset is the public extract of 2019 Survey of Consumer Finances from </a:t>
            </a:r>
            <a:r>
              <a:rPr lang="en-US" sz="1400" b="0" dirty="0">
                <a:solidFill>
                  <a:srgbClr val="C00000"/>
                </a:solidFill>
                <a:ea typeface="+mj-lt"/>
                <a:cs typeface="+mj-lt"/>
              </a:rPr>
              <a:t>the official federal reserve website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61D623-07CC-11BD-EFE9-65722636614D}"/>
              </a:ext>
            </a:extLst>
          </p:cNvPr>
          <p:cNvSpPr txBox="1">
            <a:spLocks/>
          </p:cNvSpPr>
          <p:nvPr/>
        </p:nvSpPr>
        <p:spPr>
          <a:xfrm>
            <a:off x="5801304" y="2939306"/>
            <a:ext cx="5249133" cy="770953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b="0" dirty="0">
                <a:latin typeface="Arial Black"/>
                <a:ea typeface="+mj-lt"/>
                <a:cs typeface="+mj-lt"/>
              </a:rPr>
              <a:t>consist of </a:t>
            </a:r>
            <a:r>
              <a:rPr lang="en-US" sz="1200" b="0" dirty="0">
                <a:solidFill>
                  <a:srgbClr val="C00000"/>
                </a:solidFill>
                <a:latin typeface="Arial Black"/>
                <a:ea typeface="+mj-lt"/>
                <a:cs typeface="+mj-lt"/>
              </a:rPr>
              <a:t>28885</a:t>
            </a:r>
            <a:r>
              <a:rPr lang="en-US" sz="1200" b="0" dirty="0">
                <a:latin typeface="Arial Black"/>
                <a:ea typeface="+mj-lt"/>
                <a:cs typeface="+mj-lt"/>
              </a:rPr>
              <a:t> rows and over </a:t>
            </a:r>
            <a:r>
              <a:rPr lang="en-US" sz="1200" b="0" dirty="0">
                <a:solidFill>
                  <a:srgbClr val="C00000"/>
                </a:solidFill>
                <a:latin typeface="Arial Black"/>
                <a:ea typeface="+mj-lt"/>
                <a:cs typeface="+mj-lt"/>
              </a:rPr>
              <a:t>350</a:t>
            </a:r>
            <a:r>
              <a:rPr lang="en-US" sz="1200" b="0" dirty="0">
                <a:latin typeface="Arial Black"/>
                <a:ea typeface="+mj-lt"/>
                <a:cs typeface="+mj-lt"/>
              </a:rPr>
              <a:t> columns that track all sorts of behaviors relating to the ways households earn, save, and spend money in the United States.</a:t>
            </a:r>
            <a:endParaRPr lang="en-US" sz="1200">
              <a:latin typeface="Arial Black"/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4328C0-36DE-EFB9-CDF4-F12DC04FFFC0}"/>
              </a:ext>
            </a:extLst>
          </p:cNvPr>
          <p:cNvSpPr txBox="1">
            <a:spLocks/>
          </p:cNvSpPr>
          <p:nvPr/>
        </p:nvSpPr>
        <p:spPr>
          <a:xfrm>
            <a:off x="5801304" y="4052227"/>
            <a:ext cx="5249133" cy="770953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02C8F"/>
                </a:solidFill>
                <a:latin typeface="Arial Black"/>
                <a:ea typeface="+mj-lt"/>
                <a:cs typeface="+mj-lt"/>
              </a:rPr>
              <a:t>For this project, we're going to focus on households that have "been turned down for credit or feared being denied credit in the past 5 years.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6294" y="616116"/>
            <a:ext cx="1289133" cy="529871"/>
          </a:xfrm>
        </p:spPr>
        <p:txBody>
          <a:bodyPr/>
          <a:lstStyle/>
          <a:p>
            <a:pPr algn="ctr"/>
            <a:r>
              <a:rPr lang="en-US" sz="2800" dirty="0"/>
              <a:t>EDA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9954" y="2374987"/>
            <a:ext cx="4898604" cy="1792076"/>
          </a:xfrm>
        </p:spPr>
        <p:txBody>
          <a:bodyPr vert="horz" lIns="91440" tIns="0" rIns="91440" bIns="0" rtlCol="0" anchor="t">
            <a:noAutofit/>
          </a:bodyPr>
          <a:lstStyle/>
          <a:p>
            <a:pPr marL="285750" indent="-285750">
              <a:buChar char="•"/>
            </a:pPr>
            <a:r>
              <a:rPr lang="en-US" sz="1600" dirty="0">
                <a:ea typeface="+mn-lt"/>
                <a:cs typeface="+mn-lt"/>
              </a:rPr>
              <a:t>many of the people who fear being denied credit are younger. But the first two age groups cover a wider range than the other four. So it might be useful to look inside those values to get a more granular understanding of the data.</a:t>
            </a:r>
            <a:endParaRPr lang="en-US" sz="1600">
              <a:cs typeface="Sabon Next 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87D0CFB-905F-B488-F573-FDEC5E43A419}"/>
              </a:ext>
            </a:extLst>
          </p:cNvPr>
          <p:cNvSpPr txBox="1">
            <a:spLocks/>
          </p:cNvSpPr>
          <p:nvPr/>
        </p:nvSpPr>
        <p:spPr>
          <a:xfrm>
            <a:off x="545431" y="1149516"/>
            <a:ext cx="1529764" cy="529871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Arial"/>
              <a:buChar char="•"/>
            </a:pPr>
            <a:r>
              <a:rPr lang="en-US" sz="2400" dirty="0"/>
              <a:t>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E27BE8-C286-AFC3-490A-F1605AC9A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24" y="1842836"/>
            <a:ext cx="6466294" cy="465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4407" y="5621739"/>
            <a:ext cx="4987644" cy="1081357"/>
          </a:xfrm>
        </p:spPr>
        <p:txBody>
          <a:bodyPr vert="horz" lIns="91440" tIns="0" rIns="91440" bIns="0" rtlCol="0" anchor="t">
            <a:normAutofit/>
          </a:bodyPr>
          <a:lstStyle/>
          <a:p>
            <a:pPr marL="347345" indent="-347345"/>
            <a:r>
              <a:rPr lang="en-US" sz="1400" dirty="0"/>
              <a:t>Make </a:t>
            </a:r>
            <a:r>
              <a:rPr lang="en-US" sz="1400" dirty="0">
                <a:ea typeface="+mn-lt"/>
                <a:cs typeface="+mn-lt"/>
              </a:rPr>
              <a:t>younger people are still more concerned about being able to secure a loan than older people, but the people who are most concerned seem to be between 30 and 40.</a:t>
            </a:r>
            <a:endParaRPr lang="en-US" sz="1400">
              <a:cs typeface="Sabon Next 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491C8A-59EF-783C-5C60-F78E57999F36}"/>
              </a:ext>
            </a:extLst>
          </p:cNvPr>
          <p:cNvSpPr txBox="1">
            <a:spLocks/>
          </p:cNvSpPr>
          <p:nvPr/>
        </p:nvSpPr>
        <p:spPr>
          <a:xfrm>
            <a:off x="6489031" y="154906"/>
            <a:ext cx="1289133" cy="529871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2800" dirty="0"/>
              <a:t>EDA</a:t>
            </a:r>
            <a:endParaRPr lang="en-US"/>
          </a:p>
        </p:txBody>
      </p:sp>
      <p:pic>
        <p:nvPicPr>
          <p:cNvPr id="8" name="Picture 7" descr="A graph of a credit&#10;&#10;Description automatically generated">
            <a:extLst>
              <a:ext uri="{FF2B5EF4-FFF2-40B4-BE49-F238E27FC236}">
                <a16:creationId xmlns:a16="http://schemas.microsoft.com/office/drawing/2014/main" id="{349BE004-DFF9-4CBB-F26B-0E4303C7E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815" y="1020678"/>
            <a:ext cx="5498846" cy="434540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E0A5BBD-AD0E-DE0C-87D7-AF0C833ACFD3}"/>
              </a:ext>
            </a:extLst>
          </p:cNvPr>
          <p:cNvSpPr txBox="1">
            <a:spLocks/>
          </p:cNvSpPr>
          <p:nvPr/>
        </p:nvSpPr>
        <p:spPr>
          <a:xfrm>
            <a:off x="2590799" y="497805"/>
            <a:ext cx="1529764" cy="529871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Arial"/>
              <a:buChar char="•"/>
            </a:pPr>
            <a:r>
              <a:rPr lang="en-US" sz="2400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65334" y="5162303"/>
            <a:ext cx="6432012" cy="989970"/>
          </a:xfrm>
        </p:spPr>
        <p:txBody>
          <a:bodyPr vert="horz" lIns="91440" tIns="0" rIns="91440" bIns="0" rtlCol="0" anchor="t">
            <a:normAutofit/>
          </a:bodyPr>
          <a:lstStyle/>
          <a:p>
            <a:pPr marL="171450" indent="-171450">
              <a:buChar char="•"/>
            </a:pPr>
            <a:r>
              <a:rPr lang="en-US" sz="1200" b="1" dirty="0">
                <a:ea typeface="+mn-lt"/>
                <a:cs typeface="+mn-lt"/>
              </a:rPr>
              <a:t>This suggests that White/Non-Hispanic people worry more about being denied credit, but  that might be because there are more White/Non-Hispanic in the population of the United States than there are other racial groups, and the sample for this survey was specifically drawn to be representative of the population as a whole.</a:t>
            </a:r>
            <a:endParaRPr lang="en-US" sz="1200" b="1">
              <a:cs typeface="Sabon Next 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E70E081-2EB3-D1C6-1B92-A42DA0D17EFD}"/>
              </a:ext>
            </a:extLst>
          </p:cNvPr>
          <p:cNvSpPr txBox="1">
            <a:spLocks/>
          </p:cNvSpPr>
          <p:nvPr/>
        </p:nvSpPr>
        <p:spPr>
          <a:xfrm>
            <a:off x="6489031" y="154906"/>
            <a:ext cx="1289133" cy="529871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2800" dirty="0"/>
              <a:t>EDA</a:t>
            </a:r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27EEEEB-BB47-D37F-A23D-C90822ACD53C}"/>
              </a:ext>
            </a:extLst>
          </p:cNvPr>
          <p:cNvSpPr txBox="1">
            <a:spLocks/>
          </p:cNvSpPr>
          <p:nvPr/>
        </p:nvSpPr>
        <p:spPr>
          <a:xfrm>
            <a:off x="3431004" y="846720"/>
            <a:ext cx="1559842" cy="279214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marL="342900" indent="-342900" algn="ctr">
              <a:buFont typeface="Arial"/>
              <a:buChar char="•"/>
            </a:pPr>
            <a:r>
              <a:rPr lang="en-US" sz="2000" dirty="0">
                <a:cs typeface="Arial"/>
              </a:rPr>
              <a:t>race</a:t>
            </a:r>
            <a:endParaRPr lang="en-US" sz="2000"/>
          </a:p>
        </p:txBody>
      </p:sp>
      <p:pic>
        <p:nvPicPr>
          <p:cNvPr id="10" name="Picture 9" descr="A graph of a credit fearful&#10;&#10;Description automatically generated">
            <a:extLst>
              <a:ext uri="{FF2B5EF4-FFF2-40B4-BE49-F238E27FC236}">
                <a16:creationId xmlns:a16="http://schemas.microsoft.com/office/drawing/2014/main" id="{3CD7B56D-A880-F4BB-30E7-B4621D3E3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131" y="1126494"/>
            <a:ext cx="6316578" cy="386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C1753DC-FF3C-CB72-1EE4-9E7F32592550}"/>
              </a:ext>
            </a:extLst>
          </p:cNvPr>
          <p:cNvSpPr txBox="1">
            <a:spLocks/>
          </p:cNvSpPr>
          <p:nvPr/>
        </p:nvSpPr>
        <p:spPr>
          <a:xfrm>
            <a:off x="3892215" y="164932"/>
            <a:ext cx="1289133" cy="529871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2800" dirty="0"/>
              <a:t>EDA</a:t>
            </a:r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351F581-0D8E-DB85-EF44-46D04DDBC682}"/>
              </a:ext>
            </a:extLst>
          </p:cNvPr>
          <p:cNvSpPr txBox="1">
            <a:spLocks/>
          </p:cNvSpPr>
          <p:nvPr/>
        </p:nvSpPr>
        <p:spPr>
          <a:xfrm>
            <a:off x="272714" y="555957"/>
            <a:ext cx="1559842" cy="279214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marL="342900" indent="-342900" algn="ctr">
              <a:buFont typeface="Arial"/>
              <a:buChar char="•"/>
            </a:pPr>
            <a:r>
              <a:rPr lang="en-US" sz="2000" dirty="0">
                <a:cs typeface="Arial"/>
              </a:rPr>
              <a:t>race</a:t>
            </a:r>
            <a:endParaRPr lang="en-US" sz="2000"/>
          </a:p>
        </p:txBody>
      </p:sp>
      <p:pic>
        <p:nvPicPr>
          <p:cNvPr id="14" name="Picture 13" descr="A graph with blue squares&#10;&#10;Description automatically generated">
            <a:extLst>
              <a:ext uri="{FF2B5EF4-FFF2-40B4-BE49-F238E27FC236}">
                <a16:creationId xmlns:a16="http://schemas.microsoft.com/office/drawing/2014/main" id="{094F01AA-6A88-F9FC-ED31-BE057807E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395" y="925968"/>
            <a:ext cx="6487026" cy="4113721"/>
          </a:xfrm>
          <a:prstGeom prst="rect">
            <a:avLst/>
          </a:prstGeom>
        </p:spPr>
      </p:pic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D4EE6DFA-DECD-F4C5-218E-2E35D12B0F49}"/>
              </a:ext>
            </a:extLst>
          </p:cNvPr>
          <p:cNvSpPr txBox="1">
            <a:spLocks/>
          </p:cNvSpPr>
          <p:nvPr/>
        </p:nvSpPr>
        <p:spPr>
          <a:xfrm>
            <a:off x="1296756" y="5272592"/>
            <a:ext cx="7294274" cy="1421102"/>
          </a:xfrm>
          <a:prstGeom prst="rect">
            <a:avLst/>
          </a:prstGeom>
        </p:spPr>
        <p:txBody>
          <a:bodyPr vert="horz" lIns="91440" tIns="0" rIns="91440" bIns="0" rtlCol="0" anchor="t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/>
            <a:r>
              <a:rPr lang="en-US" sz="1600" b="1" dirty="0">
                <a:ea typeface="+mn-lt"/>
                <a:cs typeface="+mn-lt"/>
              </a:rPr>
              <a:t>we can see that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White Non-Hispanics</a:t>
            </a:r>
            <a:r>
              <a:rPr lang="en-US" sz="1600" b="1" dirty="0">
                <a:ea typeface="+mn-lt"/>
                <a:cs typeface="+mn-lt"/>
              </a:rPr>
              <a:t> account for around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70%</a:t>
            </a:r>
            <a:r>
              <a:rPr lang="en-US" sz="1600" b="1" dirty="0">
                <a:ea typeface="+mn-lt"/>
                <a:cs typeface="+mn-lt"/>
              </a:rPr>
              <a:t> of whole dataset, but only 54% of credit fearful respondents. On the other hand, Black and Hispanic respondents represent 23% of the whole dataset but 40% of credit fearful respondents. In other words, Black and Hispanic households are actually </a:t>
            </a:r>
            <a:r>
              <a:rPr lang="en-US" sz="1600" b="1" i="1" dirty="0">
                <a:ea typeface="+mn-lt"/>
                <a:cs typeface="+mn-lt"/>
              </a:rPr>
              <a:t>more</a:t>
            </a:r>
            <a:r>
              <a:rPr lang="en-US" sz="1600" b="1" dirty="0">
                <a:ea typeface="+mn-lt"/>
                <a:cs typeface="+mn-lt"/>
              </a:rPr>
              <a:t> likely to be in the credit fearful group.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45F8EE4-53E9-7B99-9B72-5BA51121032B}"/>
              </a:ext>
            </a:extLst>
          </p:cNvPr>
          <p:cNvSpPr txBox="1">
            <a:spLocks/>
          </p:cNvSpPr>
          <p:nvPr/>
        </p:nvSpPr>
        <p:spPr>
          <a:xfrm>
            <a:off x="5175583" y="435643"/>
            <a:ext cx="1289133" cy="529871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2800" dirty="0"/>
              <a:t>EDA</a:t>
            </a:r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C9F0C70-493E-26E9-D056-808A2E68C1DC}"/>
              </a:ext>
            </a:extLst>
          </p:cNvPr>
          <p:cNvSpPr txBox="1">
            <a:spLocks/>
          </p:cNvSpPr>
          <p:nvPr/>
        </p:nvSpPr>
        <p:spPr>
          <a:xfrm>
            <a:off x="623635" y="967037"/>
            <a:ext cx="1950869" cy="529871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marL="342900" indent="-342900" algn="ctr">
              <a:buFont typeface="Arial"/>
              <a:buChar char="•"/>
            </a:pPr>
            <a:r>
              <a:rPr lang="en-US" sz="2400">
                <a:cs typeface="Arial"/>
              </a:rPr>
              <a:t>income</a:t>
            </a:r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5915EBF-BFCF-D33C-44A2-8F5C2D867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67" y="1892969"/>
            <a:ext cx="6131486" cy="4846721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42AE5EEE-3FB9-9E01-86A8-7DB4CBB9CAFE}"/>
              </a:ext>
            </a:extLst>
          </p:cNvPr>
          <p:cNvSpPr txBox="1">
            <a:spLocks/>
          </p:cNvSpPr>
          <p:nvPr/>
        </p:nvSpPr>
        <p:spPr>
          <a:xfrm>
            <a:off x="6549191" y="2385013"/>
            <a:ext cx="4898604" cy="879681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we can see that credit fearful households are much more common in the lower income categories. In other words, the credit fearful have lower incomes.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ea typeface="+mn-lt"/>
              <a:cs typeface="+mn-lt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0935E384-4D36-7EFB-0D41-7B4C039DF171}"/>
              </a:ext>
            </a:extLst>
          </p:cNvPr>
          <p:cNvSpPr txBox="1">
            <a:spLocks/>
          </p:cNvSpPr>
          <p:nvPr/>
        </p:nvSpPr>
        <p:spPr>
          <a:xfrm>
            <a:off x="6549191" y="3427749"/>
            <a:ext cx="4898604" cy="879681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Among the people who responded that they were indeed worried about being approved for credit after having been denied in the past five years, a plurality of the young and low-income had the highest number of respondents.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806743" y="4306974"/>
            <a:ext cx="7063496" cy="774080"/>
          </a:xfrm>
        </p:spPr>
        <p:txBody>
          <a:bodyPr vert="horz" lIns="91440" tIns="0" rIns="91440" bIns="0" rtlCol="0" anchor="t">
            <a:noAutofit/>
          </a:bodyPr>
          <a:lstStyle/>
          <a:p>
            <a:pPr marL="285750" indent="-285750">
              <a:buChar char="•"/>
            </a:pPr>
            <a:r>
              <a:rPr lang="en-US" sz="1400" dirty="0">
                <a:ea typeface="+mn-lt"/>
                <a:cs typeface="+mn-lt"/>
              </a:rPr>
              <a:t>There's a moderate positive correlation between </a:t>
            </a:r>
            <a:r>
              <a:rPr lang="en-US" sz="1400" dirty="0">
                <a:solidFill>
                  <a:srgbClr val="FF0000"/>
                </a:solidFill>
                <a:ea typeface="+mn-lt"/>
                <a:cs typeface="+mn-lt"/>
              </a:rPr>
              <a:t>Asset</a:t>
            </a:r>
            <a:r>
              <a:rPr lang="en-US" sz="1400" dirty="0">
                <a:ea typeface="+mn-lt"/>
                <a:cs typeface="+mn-lt"/>
              </a:rPr>
              <a:t> and </a:t>
            </a:r>
            <a:r>
              <a:rPr lang="en-US" sz="1400" dirty="0">
                <a:solidFill>
                  <a:srgbClr val="FF0000"/>
                </a:solidFill>
                <a:ea typeface="+mn-lt"/>
                <a:cs typeface="+mn-lt"/>
              </a:rPr>
              <a:t>Houses , </a:t>
            </a:r>
            <a:r>
              <a:rPr lang="en-US" sz="1400" dirty="0">
                <a:ea typeface="+mn-lt"/>
                <a:cs typeface="+mn-lt"/>
              </a:rPr>
              <a:t>For many Americans, the value of their primary residence makes up most of the value of their </a:t>
            </a:r>
            <a:r>
              <a:rPr lang="en-US" sz="1400">
                <a:ea typeface="+mn-lt"/>
                <a:cs typeface="+mn-lt"/>
              </a:rPr>
              <a:t>total assets. </a:t>
            </a:r>
          </a:p>
          <a:p>
            <a:pPr marL="285750" indent="-285750">
              <a:buChar char="•"/>
            </a:pPr>
            <a:endParaRPr lang="en-US" sz="1400" dirty="0">
              <a:cs typeface="Sabon Next 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3329171-A6CD-C119-8D0F-73B98DC92CBC}"/>
              </a:ext>
            </a:extLst>
          </p:cNvPr>
          <p:cNvSpPr txBox="1">
            <a:spLocks/>
          </p:cNvSpPr>
          <p:nvPr/>
        </p:nvSpPr>
        <p:spPr>
          <a:xfrm>
            <a:off x="4694320" y="435643"/>
            <a:ext cx="1289133" cy="529871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2800" dirty="0"/>
              <a:t>EDA</a:t>
            </a:r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4F1D94D-C332-9BE4-6196-221222CAC346}"/>
              </a:ext>
            </a:extLst>
          </p:cNvPr>
          <p:cNvSpPr txBox="1">
            <a:spLocks/>
          </p:cNvSpPr>
          <p:nvPr/>
        </p:nvSpPr>
        <p:spPr>
          <a:xfrm>
            <a:off x="643688" y="967036"/>
            <a:ext cx="1830554" cy="309293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marL="342900" indent="-342900" algn="ctr">
              <a:buFont typeface="Arial"/>
              <a:buChar char="•"/>
            </a:pPr>
            <a:r>
              <a:rPr lang="en-US" sz="2000" dirty="0">
                <a:cs typeface="Arial"/>
              </a:rPr>
              <a:t>assets</a:t>
            </a:r>
            <a:endParaRPr lang="en-US" sz="2000" dirty="0"/>
          </a:p>
        </p:txBody>
      </p:sp>
      <p:pic>
        <p:nvPicPr>
          <p:cNvPr id="3" name="Picture 2" descr="A table with numbers and text">
            <a:extLst>
              <a:ext uri="{FF2B5EF4-FFF2-40B4-BE49-F238E27FC236}">
                <a16:creationId xmlns:a16="http://schemas.microsoft.com/office/drawing/2014/main" id="{94D27E79-2F30-3702-51E5-DC2991348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739" y="1932322"/>
            <a:ext cx="6968788" cy="216117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70BD0E6-4201-7F10-E2FA-2E655905AAF2}"/>
              </a:ext>
            </a:extLst>
          </p:cNvPr>
          <p:cNvSpPr txBox="1">
            <a:spLocks/>
          </p:cNvSpPr>
          <p:nvPr/>
        </p:nvSpPr>
        <p:spPr>
          <a:xfrm>
            <a:off x="2669003" y="1508457"/>
            <a:ext cx="4668001" cy="319318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200" dirty="0">
                <a:cs typeface="Arial"/>
              </a:rPr>
              <a:t>Correlation heatmap using whole dataset</a:t>
            </a:r>
            <a:endParaRPr lang="en-US" sz="12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6B98F36-336E-4E0D-9F42-8F0B8925F6EC}"/>
              </a:ext>
            </a:extLst>
          </p:cNvPr>
          <p:cNvSpPr txBox="1">
            <a:spLocks/>
          </p:cNvSpPr>
          <p:nvPr/>
        </p:nvSpPr>
        <p:spPr>
          <a:xfrm>
            <a:off x="1808748" y="5291559"/>
            <a:ext cx="7063496" cy="342949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a typeface="+mn-lt"/>
                <a:cs typeface="+mn-lt"/>
              </a:rPr>
              <a:t>The relationship between 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+mn-lt"/>
                <a:cs typeface="+mn-lt"/>
              </a:rPr>
              <a:t>"DEBT"</a:t>
            </a:r>
            <a:r>
              <a:rPr lang="en-US" sz="1400" dirty="0">
                <a:ea typeface="+mn-lt"/>
                <a:cs typeface="+mn-lt"/>
              </a:rPr>
              <a:t> and </a:t>
            </a:r>
            <a:r>
              <a:rPr lang="en-US" sz="1400" dirty="0">
                <a:solidFill>
                  <a:srgbClr val="FF0000"/>
                </a:solidFill>
                <a:latin typeface="Consolas"/>
                <a:ea typeface="+mn-lt"/>
                <a:cs typeface="+mn-lt"/>
              </a:rPr>
              <a:t>"HOUSES"</a:t>
            </a:r>
            <a:r>
              <a:rPr lang="en-US" sz="1400" dirty="0">
                <a:ea typeface="+mn-lt"/>
                <a:cs typeface="+mn-lt"/>
              </a:rPr>
              <a:t> is positive but weak</a:t>
            </a:r>
            <a:endParaRPr lang="en-US" sz="1400">
              <a:cs typeface="Sabon Next 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7B7F6F-2C08-4296-B7AB-C2C3F42192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FA76D1-3C6D-40BC-A42D-496B6EDE8B8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99543C-82E8-4821-93BD-5A60BEB423E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422</Words>
  <Application>Microsoft Office PowerPoint</Application>
  <PresentationFormat>Widescreen</PresentationFormat>
  <Paragraphs>120</Paragraphs>
  <Slides>20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Custom</vt:lpstr>
      <vt:lpstr>Survey of consumer finance a customer segmentation project</vt:lpstr>
      <vt:lpstr>agenda</vt:lpstr>
      <vt:lpstr>Overview</vt:lpstr>
      <vt:lpstr>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clustering</vt:lpstr>
      <vt:lpstr>clustering</vt:lpstr>
      <vt:lpstr>clustering</vt:lpstr>
      <vt:lpstr>clustering</vt:lpstr>
      <vt:lpstr>clustering</vt:lpstr>
      <vt:lpstr>clustering</vt:lpstr>
      <vt:lpstr>clustering</vt:lpstr>
      <vt:lpstr>clustering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 presentation</dc:title>
  <dc:subject/>
  <dc:creator/>
  <cp:lastModifiedBy/>
  <cp:revision>749</cp:revision>
  <dcterms:created xsi:type="dcterms:W3CDTF">2024-04-13T19:16:33Z</dcterms:created>
  <dcterms:modified xsi:type="dcterms:W3CDTF">2024-04-18T22:11:49Z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