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5" r:id="rId5"/>
    <p:sldId id="257" r:id="rId6"/>
    <p:sldId id="270" r:id="rId7"/>
    <p:sldId id="269" r:id="rId8"/>
    <p:sldId id="271" r:id="rId9"/>
    <p:sldId id="267" r:id="rId10"/>
    <p:sldId id="268" r:id="rId11"/>
    <p:sldId id="273" r:id="rId12"/>
    <p:sldId id="272" r:id="rId13"/>
    <p:sldId id="274" r:id="rId14"/>
    <p:sldId id="275" r:id="rId15"/>
    <p:sldId id="276" r:id="rId16"/>
    <p:sldId id="277" r:id="rId17"/>
    <p:sldId id="259" r:id="rId18"/>
    <p:sldId id="258" r:id="rId19"/>
    <p:sldId id="260" r:id="rId20"/>
    <p:sldId id="262" r:id="rId21"/>
    <p:sldId id="264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Cisco Training</a:t>
            </a:r>
            <a:br>
              <a:rPr lang="en-US" dirty="0" smtClean="0"/>
            </a:br>
            <a:r>
              <a:rPr lang="en-US" sz="2500" i="1" dirty="0" smtClean="0"/>
              <a:t>by ICC</a:t>
            </a:r>
            <a:endParaRPr lang="en-US" sz="25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3 :</a:t>
            </a:r>
          </a:p>
          <a:p>
            <a:r>
              <a:rPr lang="en-US" dirty="0" smtClean="0"/>
              <a:t>Router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Ibrahim I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996625"/>
            <a:ext cx="906780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900" dirty="0" smtClean="0"/>
              <a:t>Router’s interfaces always should be in different subnets !!!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298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Ibrahim I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86000"/>
            <a:ext cx="9067800" cy="203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900" dirty="0" smtClean="0"/>
              <a:t>We should assign a </a:t>
            </a:r>
            <a:r>
              <a:rPr lang="en-US" sz="2900" dirty="0" smtClean="0">
                <a:solidFill>
                  <a:srgbClr val="FF0000"/>
                </a:solidFill>
              </a:rPr>
              <a:t>Default Gateway  IP </a:t>
            </a:r>
            <a:r>
              <a:rPr lang="en-US" sz="2900" dirty="0" smtClean="0"/>
              <a:t>to each PC in order to communicate successfully .</a:t>
            </a:r>
          </a:p>
          <a:p>
            <a:pPr marL="0" indent="0" algn="ctr">
              <a:buNone/>
            </a:pPr>
            <a:endParaRPr lang="en-US" sz="2900" dirty="0" smtClean="0"/>
          </a:p>
          <a:p>
            <a:pPr marL="0" indent="0" algn="ctr">
              <a:buNone/>
            </a:pPr>
            <a:r>
              <a:rPr lang="en-US" sz="2800" dirty="0" smtClean="0"/>
              <a:t>The Default Gateway should be the IP of Router’s interface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04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Ibrahim I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525963"/>
          </a:xfrm>
        </p:spPr>
        <p:txBody>
          <a:bodyPr/>
          <a:lstStyle/>
          <a:p>
            <a:r>
              <a:rPr lang="en-US" dirty="0" smtClean="0"/>
              <a:t>To view Router’s configuration file we use 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router# </a:t>
            </a:r>
            <a:r>
              <a:rPr lang="en-US" dirty="0" smtClean="0">
                <a:solidFill>
                  <a:srgbClr val="FF0000"/>
                </a:solidFill>
              </a:rPr>
              <a:t>show running-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To save the configuration on </a:t>
            </a:r>
            <a:r>
              <a:rPr lang="en-US" dirty="0" smtClean="0"/>
              <a:t>router </a:t>
            </a:r>
            <a:r>
              <a:rPr lang="en-US" dirty="0"/>
              <a:t>we use 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router#</a:t>
            </a:r>
            <a:r>
              <a:rPr lang="en-US" dirty="0" smtClean="0">
                <a:solidFill>
                  <a:srgbClr val="FF0000"/>
                </a:solidFill>
              </a:rPr>
              <a:t> write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Hostname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)# </a:t>
            </a:r>
            <a:r>
              <a:rPr lang="en-US" b="1" dirty="0" smtClean="0">
                <a:solidFill>
                  <a:srgbClr val="FF0000"/>
                </a:solidFill>
              </a:rPr>
              <a:t>hostname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Ahfad_router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show all interfaces in the Router, and verify its status , and the assigned IP we use: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Router# </a:t>
            </a:r>
            <a:r>
              <a:rPr lang="en-US" sz="3600" b="1" dirty="0">
                <a:solidFill>
                  <a:srgbClr val="FF0000"/>
                </a:solidFill>
              </a:rPr>
              <a:t>show </a:t>
            </a:r>
            <a:r>
              <a:rPr lang="en-US" sz="3600" b="1" dirty="0" err="1">
                <a:solidFill>
                  <a:srgbClr val="FF0000"/>
                </a:solidFill>
              </a:rPr>
              <a:t>ip</a:t>
            </a:r>
            <a:r>
              <a:rPr lang="en-US" sz="3600" b="1" dirty="0">
                <a:solidFill>
                  <a:srgbClr val="FF0000"/>
                </a:solidFill>
              </a:rPr>
              <a:t> interface brief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Interfaces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r>
              <a:rPr lang="en-US" dirty="0" smtClean="0"/>
              <a:t>Router’s interface is by default </a:t>
            </a:r>
            <a:r>
              <a:rPr lang="en-US" dirty="0" smtClean="0"/>
              <a:t>down </a:t>
            </a:r>
            <a:r>
              <a:rPr lang="en-US" dirty="0" smtClean="0"/>
              <a:t>so we have to bring it up manually .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)# </a:t>
            </a:r>
            <a:r>
              <a:rPr lang="en-US" b="1" dirty="0" smtClean="0">
                <a:solidFill>
                  <a:srgbClr val="FF0000"/>
                </a:solidFill>
              </a:rPr>
              <a:t>interface fa0/1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-if)# </a:t>
            </a:r>
            <a:r>
              <a:rPr lang="en-US" sz="2500" b="1" dirty="0" err="1">
                <a:solidFill>
                  <a:srgbClr val="FF0000"/>
                </a:solidFill>
              </a:rPr>
              <a:t>ip</a:t>
            </a:r>
            <a:r>
              <a:rPr lang="en-US" sz="2500" b="1" dirty="0">
                <a:solidFill>
                  <a:srgbClr val="FF0000"/>
                </a:solidFill>
              </a:rPr>
              <a:t> address </a:t>
            </a:r>
            <a:r>
              <a:rPr lang="en-US" sz="2500" b="1" dirty="0" smtClean="0">
                <a:solidFill>
                  <a:srgbClr val="FF0000"/>
                </a:solidFill>
              </a:rPr>
              <a:t>10.10.1.200  255.255.255.0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-if)# </a:t>
            </a:r>
            <a:r>
              <a:rPr lang="en-US" sz="2500" b="1" dirty="0">
                <a:solidFill>
                  <a:srgbClr val="FF0000"/>
                </a:solidFill>
              </a:rPr>
              <a:t>no shutdown</a:t>
            </a:r>
          </a:p>
        </p:txBody>
      </p:sp>
    </p:spTree>
    <p:extLst>
      <p:ext uri="{BB962C8B-B14F-4D97-AF65-F5344CB8AC3E}">
        <p14:creationId xmlns:p14="http://schemas.microsoft.com/office/powerpoint/2010/main" val="16373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Enable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type for enable </a:t>
            </a:r>
            <a:r>
              <a:rPr lang="en-US" dirty="0" err="1" smtClean="0"/>
              <a:t>passowrd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1- unencrypted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)# </a:t>
            </a:r>
            <a:r>
              <a:rPr lang="en-US" dirty="0" smtClean="0">
                <a:solidFill>
                  <a:srgbClr val="FF0000"/>
                </a:solidFill>
              </a:rPr>
              <a:t>enable password cisco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2- encrypted 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)# </a:t>
            </a:r>
            <a:r>
              <a:rPr lang="en-US" dirty="0">
                <a:solidFill>
                  <a:srgbClr val="FF0000"/>
                </a:solidFill>
              </a:rPr>
              <a:t>enable </a:t>
            </a:r>
            <a:r>
              <a:rPr lang="en-US" dirty="0" smtClean="0">
                <a:solidFill>
                  <a:srgbClr val="FF0000"/>
                </a:solidFill>
              </a:rPr>
              <a:t>secret </a:t>
            </a:r>
            <a:r>
              <a:rPr lang="en-US" dirty="0">
                <a:solidFill>
                  <a:srgbClr val="FF0000"/>
                </a:solidFill>
              </a:rPr>
              <a:t>cisco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91440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Why We Need Routing ????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Telnet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)# </a:t>
            </a:r>
            <a:r>
              <a:rPr lang="en-US" b="1" dirty="0">
                <a:solidFill>
                  <a:srgbClr val="FF0000"/>
                </a:solidFill>
              </a:rPr>
              <a:t>line </a:t>
            </a:r>
            <a:r>
              <a:rPr lang="en-US" b="1" dirty="0" err="1">
                <a:solidFill>
                  <a:srgbClr val="FF0000"/>
                </a:solidFill>
              </a:rPr>
              <a:t>vty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0 4</a:t>
            </a:r>
          </a:p>
          <a:p>
            <a:pPr marL="0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-line)#</a:t>
            </a:r>
            <a:r>
              <a:rPr lang="en-US" b="1" dirty="0">
                <a:solidFill>
                  <a:srgbClr val="FF0000"/>
                </a:solidFill>
              </a:rPr>
              <a:t>password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b="1" i="1" dirty="0">
                <a:solidFill>
                  <a:srgbClr val="FF0000"/>
                </a:solidFill>
              </a:rPr>
              <a:t>cisco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-line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)#</a:t>
            </a:r>
            <a:r>
              <a:rPr lang="en-US" sz="3600" b="1" dirty="0">
                <a:solidFill>
                  <a:srgbClr val="FF0000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2479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console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)# </a:t>
            </a:r>
            <a:r>
              <a:rPr lang="en-US" sz="3600" b="1" dirty="0" smtClean="0">
                <a:solidFill>
                  <a:srgbClr val="FF0000"/>
                </a:solidFill>
              </a:rPr>
              <a:t>line con </a:t>
            </a:r>
            <a:r>
              <a:rPr lang="en-US" sz="3600" b="1" i="1" dirty="0" smtClean="0">
                <a:solidFill>
                  <a:srgbClr val="FF0000"/>
                </a:solidFill>
              </a:rPr>
              <a:t>0 </a:t>
            </a:r>
          </a:p>
          <a:p>
            <a:endParaRPr lang="en-US" sz="3600" b="1" i="1" dirty="0" smtClean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-line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)#</a:t>
            </a:r>
            <a:r>
              <a:rPr lang="en-US" sz="3600" b="1" dirty="0">
                <a:solidFill>
                  <a:srgbClr val="FF0000"/>
                </a:solidFill>
              </a:rPr>
              <a:t>password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3600" b="1" i="1" dirty="0" smtClean="0">
                <a:solidFill>
                  <a:srgbClr val="FF0000"/>
                </a:solidFill>
              </a:rPr>
              <a:t>cisco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Router(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-line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)#</a:t>
            </a:r>
            <a:r>
              <a:rPr lang="en-US" sz="3600" b="1" dirty="0">
                <a:solidFill>
                  <a:srgbClr val="FF0000"/>
                </a:solidFill>
              </a:rPr>
              <a:t>login</a:t>
            </a:r>
          </a:p>
          <a:p>
            <a:endParaRPr lang="en-US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95600"/>
            <a:ext cx="8229600" cy="1143000"/>
          </a:xfrm>
        </p:spPr>
        <p:txBody>
          <a:bodyPr/>
          <a:lstStyle/>
          <a:p>
            <a:r>
              <a:rPr lang="en-US" i="1" dirty="0" smtClean="0">
                <a:latin typeface="Comic Sans MS" panose="030F0702030302020204" pitchFamily="66" charset="0"/>
              </a:rPr>
              <a:t>End</a:t>
            </a:r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9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580382"/>
            <a:ext cx="9067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/>
              <a:t>        Whenever </a:t>
            </a:r>
            <a:r>
              <a:rPr lang="en-US" dirty="0"/>
              <a:t>we want two different subnets to communicate , we have to use a router in the middle</a:t>
            </a:r>
          </a:p>
        </p:txBody>
      </p:sp>
    </p:spTree>
    <p:extLst>
      <p:ext uri="{BB962C8B-B14F-4D97-AF65-F5344CB8AC3E}">
        <p14:creationId xmlns:p14="http://schemas.microsoft.com/office/powerpoint/2010/main" val="17888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brahim I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8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brahim I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996625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 smtClean="0"/>
              <a:t>Why PC1 and PC3 are in different subnets  ??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Ibrahim I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7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996625"/>
            <a:ext cx="906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000" dirty="0" smtClean="0"/>
              <a:t>Each interface of router should have an IP address , in the same range of the subnet that is directly connected to it.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052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Ibrahim I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2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236</Words>
  <Application>Microsoft Office PowerPoint</Application>
  <PresentationFormat>On-screen Show (4:3)</PresentationFormat>
  <Paragraphs>61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Cisco Training by ICC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Router Configuration files</vt:lpstr>
      <vt:lpstr>Configure Hostname</vt:lpstr>
      <vt:lpstr>Router Interface</vt:lpstr>
      <vt:lpstr>Configure Interfaces IP</vt:lpstr>
      <vt:lpstr>Configure Enable Password</vt:lpstr>
      <vt:lpstr>Configure Telnet password</vt:lpstr>
      <vt:lpstr>Configure console password</vt:lpstr>
      <vt:lpstr>End 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Training by ICC</dc:title>
  <dc:creator>Ibrahim I</dc:creator>
  <cp:lastModifiedBy>Ibrahim I</cp:lastModifiedBy>
  <cp:revision>19</cp:revision>
  <dcterms:created xsi:type="dcterms:W3CDTF">2006-08-16T00:00:00Z</dcterms:created>
  <dcterms:modified xsi:type="dcterms:W3CDTF">2013-10-21T07:37:56Z</dcterms:modified>
</cp:coreProperties>
</file>