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56" r:id="rId5"/>
    <p:sldId id="257" r:id="rId6"/>
    <p:sldId id="258" r:id="rId7"/>
    <p:sldId id="260" r:id="rId8"/>
    <p:sldId id="261" r:id="rId9"/>
    <p:sldId id="262" r:id="rId10"/>
    <p:sldId id="263" r:id="rId11"/>
    <p:sldId id="265" r:id="rId12"/>
    <p:sldId id="266" r:id="rId13"/>
    <p:sldId id="267"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5869-87A6-44F5-96F2-AC9DEDF81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86A3C79-0CEF-4D35-A689-527EBEF08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6DE7F71-33A1-42C5-BA0B-90A5EC197A94}"/>
              </a:ext>
            </a:extLst>
          </p:cNvPr>
          <p:cNvSpPr>
            <a:spLocks noGrp="1"/>
          </p:cNvSpPr>
          <p:nvPr>
            <p:ph type="dt" sz="half" idx="10"/>
          </p:nvPr>
        </p:nvSpPr>
        <p:spPr/>
        <p:txBody>
          <a:bodyPr/>
          <a:lstStyle/>
          <a:p>
            <a:fld id="{3F45A9CB-D88A-4526-99B6-3D304E9F0274}" type="datetimeFigureOut">
              <a:rPr lang="en-CA" smtClean="0"/>
              <a:t>2021-02-20</a:t>
            </a:fld>
            <a:endParaRPr lang="en-CA"/>
          </a:p>
        </p:txBody>
      </p:sp>
      <p:sp>
        <p:nvSpPr>
          <p:cNvPr id="5" name="Footer Placeholder 4">
            <a:extLst>
              <a:ext uri="{FF2B5EF4-FFF2-40B4-BE49-F238E27FC236}">
                <a16:creationId xmlns:a16="http://schemas.microsoft.com/office/drawing/2014/main" id="{5661CD1D-B3F0-4D9C-9EAE-7038A26954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607CE83-D4BE-4719-8C1C-10B8AC1C4AFA}"/>
              </a:ext>
            </a:extLst>
          </p:cNvPr>
          <p:cNvSpPr>
            <a:spLocks noGrp="1"/>
          </p:cNvSpPr>
          <p:nvPr>
            <p:ph type="sldNum" sz="quarter" idx="12"/>
          </p:nvPr>
        </p:nvSpPr>
        <p:spPr/>
        <p:txBody>
          <a:bodyPr/>
          <a:lstStyle/>
          <a:p>
            <a:fld id="{24CC7F2D-CDBB-4667-9F6A-60095BA04A1A}" type="slidenum">
              <a:rPr lang="en-CA" smtClean="0"/>
              <a:t>‹#›</a:t>
            </a:fld>
            <a:endParaRPr lang="en-CA"/>
          </a:p>
        </p:txBody>
      </p:sp>
    </p:spTree>
    <p:extLst>
      <p:ext uri="{BB962C8B-B14F-4D97-AF65-F5344CB8AC3E}">
        <p14:creationId xmlns:p14="http://schemas.microsoft.com/office/powerpoint/2010/main" val="194685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C9DC-69FF-4DF1-AE29-65066AE80F4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7BDB46C-FC61-4C00-A9D8-CB80E0A0F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E96D7CF-A0DB-4523-A987-89A500D14CB3}"/>
              </a:ext>
            </a:extLst>
          </p:cNvPr>
          <p:cNvSpPr>
            <a:spLocks noGrp="1"/>
          </p:cNvSpPr>
          <p:nvPr>
            <p:ph type="dt" sz="half" idx="10"/>
          </p:nvPr>
        </p:nvSpPr>
        <p:spPr/>
        <p:txBody>
          <a:bodyPr/>
          <a:lstStyle/>
          <a:p>
            <a:fld id="{3F45A9CB-D88A-4526-99B6-3D304E9F0274}" type="datetimeFigureOut">
              <a:rPr lang="en-CA" smtClean="0"/>
              <a:t>2021-02-20</a:t>
            </a:fld>
            <a:endParaRPr lang="en-CA"/>
          </a:p>
        </p:txBody>
      </p:sp>
      <p:sp>
        <p:nvSpPr>
          <p:cNvPr id="5" name="Footer Placeholder 4">
            <a:extLst>
              <a:ext uri="{FF2B5EF4-FFF2-40B4-BE49-F238E27FC236}">
                <a16:creationId xmlns:a16="http://schemas.microsoft.com/office/drawing/2014/main" id="{09FAE3A6-3C89-4EFF-8447-38B7D7D286A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1D88A0-9B92-47D6-8421-0BCDF17647CF}"/>
              </a:ext>
            </a:extLst>
          </p:cNvPr>
          <p:cNvSpPr>
            <a:spLocks noGrp="1"/>
          </p:cNvSpPr>
          <p:nvPr>
            <p:ph type="sldNum" sz="quarter" idx="12"/>
          </p:nvPr>
        </p:nvSpPr>
        <p:spPr/>
        <p:txBody>
          <a:bodyPr/>
          <a:lstStyle/>
          <a:p>
            <a:fld id="{24CC7F2D-CDBB-4667-9F6A-60095BA04A1A}" type="slidenum">
              <a:rPr lang="en-CA" smtClean="0"/>
              <a:t>‹#›</a:t>
            </a:fld>
            <a:endParaRPr lang="en-CA"/>
          </a:p>
        </p:txBody>
      </p:sp>
    </p:spTree>
    <p:extLst>
      <p:ext uri="{BB962C8B-B14F-4D97-AF65-F5344CB8AC3E}">
        <p14:creationId xmlns:p14="http://schemas.microsoft.com/office/powerpoint/2010/main" val="345214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7C2D7D-DF0E-4E94-87BF-C33F602163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192ABE9-DB57-44EC-B2C4-0233E62105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794CA24-E78F-4A45-95EE-A8F7D5332AB1}"/>
              </a:ext>
            </a:extLst>
          </p:cNvPr>
          <p:cNvSpPr>
            <a:spLocks noGrp="1"/>
          </p:cNvSpPr>
          <p:nvPr>
            <p:ph type="dt" sz="half" idx="10"/>
          </p:nvPr>
        </p:nvSpPr>
        <p:spPr/>
        <p:txBody>
          <a:bodyPr/>
          <a:lstStyle/>
          <a:p>
            <a:fld id="{3F45A9CB-D88A-4526-99B6-3D304E9F0274}" type="datetimeFigureOut">
              <a:rPr lang="en-CA" smtClean="0"/>
              <a:t>2021-02-20</a:t>
            </a:fld>
            <a:endParaRPr lang="en-CA"/>
          </a:p>
        </p:txBody>
      </p:sp>
      <p:sp>
        <p:nvSpPr>
          <p:cNvPr id="5" name="Footer Placeholder 4">
            <a:extLst>
              <a:ext uri="{FF2B5EF4-FFF2-40B4-BE49-F238E27FC236}">
                <a16:creationId xmlns:a16="http://schemas.microsoft.com/office/drawing/2014/main" id="{EFF24A5A-4120-4FA5-92A5-7879BBD7F9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81CAD7D-1E26-4D49-B7A2-C1A31AF11A82}"/>
              </a:ext>
            </a:extLst>
          </p:cNvPr>
          <p:cNvSpPr>
            <a:spLocks noGrp="1"/>
          </p:cNvSpPr>
          <p:nvPr>
            <p:ph type="sldNum" sz="quarter" idx="12"/>
          </p:nvPr>
        </p:nvSpPr>
        <p:spPr/>
        <p:txBody>
          <a:bodyPr/>
          <a:lstStyle/>
          <a:p>
            <a:fld id="{24CC7F2D-CDBB-4667-9F6A-60095BA04A1A}" type="slidenum">
              <a:rPr lang="en-CA" smtClean="0"/>
              <a:t>‹#›</a:t>
            </a:fld>
            <a:endParaRPr lang="en-CA"/>
          </a:p>
        </p:txBody>
      </p:sp>
    </p:spTree>
    <p:extLst>
      <p:ext uri="{BB962C8B-B14F-4D97-AF65-F5344CB8AC3E}">
        <p14:creationId xmlns:p14="http://schemas.microsoft.com/office/powerpoint/2010/main" val="2576965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6412-66F4-4140-819D-5C9F72040F0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995C6C4-A448-4D99-80D8-55927BF7D4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D387506-CBDE-4E6D-96F8-D22423A1F4E7}"/>
              </a:ext>
            </a:extLst>
          </p:cNvPr>
          <p:cNvSpPr>
            <a:spLocks noGrp="1"/>
          </p:cNvSpPr>
          <p:nvPr>
            <p:ph type="dt" sz="half" idx="10"/>
          </p:nvPr>
        </p:nvSpPr>
        <p:spPr/>
        <p:txBody>
          <a:bodyPr/>
          <a:lstStyle/>
          <a:p>
            <a:fld id="{3F45A9CB-D88A-4526-99B6-3D304E9F0274}" type="datetimeFigureOut">
              <a:rPr lang="en-CA" smtClean="0"/>
              <a:t>2021-02-20</a:t>
            </a:fld>
            <a:endParaRPr lang="en-CA"/>
          </a:p>
        </p:txBody>
      </p:sp>
      <p:sp>
        <p:nvSpPr>
          <p:cNvPr id="5" name="Footer Placeholder 4">
            <a:extLst>
              <a:ext uri="{FF2B5EF4-FFF2-40B4-BE49-F238E27FC236}">
                <a16:creationId xmlns:a16="http://schemas.microsoft.com/office/drawing/2014/main" id="{CC3058CB-FC54-4616-B63C-4D46FEEDC5E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EC1CAC-02E0-4089-A933-5389D8C4B0E6}"/>
              </a:ext>
            </a:extLst>
          </p:cNvPr>
          <p:cNvSpPr>
            <a:spLocks noGrp="1"/>
          </p:cNvSpPr>
          <p:nvPr>
            <p:ph type="sldNum" sz="quarter" idx="12"/>
          </p:nvPr>
        </p:nvSpPr>
        <p:spPr/>
        <p:txBody>
          <a:bodyPr/>
          <a:lstStyle/>
          <a:p>
            <a:fld id="{24CC7F2D-CDBB-4667-9F6A-60095BA04A1A}" type="slidenum">
              <a:rPr lang="en-CA" smtClean="0"/>
              <a:t>‹#›</a:t>
            </a:fld>
            <a:endParaRPr lang="en-CA"/>
          </a:p>
        </p:txBody>
      </p:sp>
    </p:spTree>
    <p:extLst>
      <p:ext uri="{BB962C8B-B14F-4D97-AF65-F5344CB8AC3E}">
        <p14:creationId xmlns:p14="http://schemas.microsoft.com/office/powerpoint/2010/main" val="154681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504C-BDE4-49E6-9535-EE7BBEA5F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AEBE1BB-1178-4616-AF93-FE61736EA6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2AF4B7-BD65-4C69-BC66-4226723B77BE}"/>
              </a:ext>
            </a:extLst>
          </p:cNvPr>
          <p:cNvSpPr>
            <a:spLocks noGrp="1"/>
          </p:cNvSpPr>
          <p:nvPr>
            <p:ph type="dt" sz="half" idx="10"/>
          </p:nvPr>
        </p:nvSpPr>
        <p:spPr/>
        <p:txBody>
          <a:bodyPr/>
          <a:lstStyle/>
          <a:p>
            <a:fld id="{3F45A9CB-D88A-4526-99B6-3D304E9F0274}" type="datetimeFigureOut">
              <a:rPr lang="en-CA" smtClean="0"/>
              <a:t>2021-02-20</a:t>
            </a:fld>
            <a:endParaRPr lang="en-CA"/>
          </a:p>
        </p:txBody>
      </p:sp>
      <p:sp>
        <p:nvSpPr>
          <p:cNvPr id="5" name="Footer Placeholder 4">
            <a:extLst>
              <a:ext uri="{FF2B5EF4-FFF2-40B4-BE49-F238E27FC236}">
                <a16:creationId xmlns:a16="http://schemas.microsoft.com/office/drawing/2014/main" id="{78C474D0-1653-439E-B4D2-C0B1114A418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97F6B13-15CC-4B2D-8E66-C31DF39FEDE1}"/>
              </a:ext>
            </a:extLst>
          </p:cNvPr>
          <p:cNvSpPr>
            <a:spLocks noGrp="1"/>
          </p:cNvSpPr>
          <p:nvPr>
            <p:ph type="sldNum" sz="quarter" idx="12"/>
          </p:nvPr>
        </p:nvSpPr>
        <p:spPr/>
        <p:txBody>
          <a:bodyPr/>
          <a:lstStyle/>
          <a:p>
            <a:fld id="{24CC7F2D-CDBB-4667-9F6A-60095BA04A1A}" type="slidenum">
              <a:rPr lang="en-CA" smtClean="0"/>
              <a:t>‹#›</a:t>
            </a:fld>
            <a:endParaRPr lang="en-CA"/>
          </a:p>
        </p:txBody>
      </p:sp>
    </p:spTree>
    <p:extLst>
      <p:ext uri="{BB962C8B-B14F-4D97-AF65-F5344CB8AC3E}">
        <p14:creationId xmlns:p14="http://schemas.microsoft.com/office/powerpoint/2010/main" val="362455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8A93-2364-456B-8389-C55272DAC47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D964EB5-6F48-4480-8FAF-12F5D584B9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8DA627A-B73D-4841-A32F-21F317EDFB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64511B7-ADF0-4E75-90A3-CEF283A8BF01}"/>
              </a:ext>
            </a:extLst>
          </p:cNvPr>
          <p:cNvSpPr>
            <a:spLocks noGrp="1"/>
          </p:cNvSpPr>
          <p:nvPr>
            <p:ph type="dt" sz="half" idx="10"/>
          </p:nvPr>
        </p:nvSpPr>
        <p:spPr/>
        <p:txBody>
          <a:bodyPr/>
          <a:lstStyle/>
          <a:p>
            <a:fld id="{3F45A9CB-D88A-4526-99B6-3D304E9F0274}" type="datetimeFigureOut">
              <a:rPr lang="en-CA" smtClean="0"/>
              <a:t>2021-02-20</a:t>
            </a:fld>
            <a:endParaRPr lang="en-CA"/>
          </a:p>
        </p:txBody>
      </p:sp>
      <p:sp>
        <p:nvSpPr>
          <p:cNvPr id="6" name="Footer Placeholder 5">
            <a:extLst>
              <a:ext uri="{FF2B5EF4-FFF2-40B4-BE49-F238E27FC236}">
                <a16:creationId xmlns:a16="http://schemas.microsoft.com/office/drawing/2014/main" id="{1F85DEDE-A23A-49F2-9A86-B86226971AD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EA0E837-8869-4D3E-8F8C-87DD4CD656F8}"/>
              </a:ext>
            </a:extLst>
          </p:cNvPr>
          <p:cNvSpPr>
            <a:spLocks noGrp="1"/>
          </p:cNvSpPr>
          <p:nvPr>
            <p:ph type="sldNum" sz="quarter" idx="12"/>
          </p:nvPr>
        </p:nvSpPr>
        <p:spPr/>
        <p:txBody>
          <a:bodyPr/>
          <a:lstStyle/>
          <a:p>
            <a:fld id="{24CC7F2D-CDBB-4667-9F6A-60095BA04A1A}" type="slidenum">
              <a:rPr lang="en-CA" smtClean="0"/>
              <a:t>‹#›</a:t>
            </a:fld>
            <a:endParaRPr lang="en-CA"/>
          </a:p>
        </p:txBody>
      </p:sp>
    </p:spTree>
    <p:extLst>
      <p:ext uri="{BB962C8B-B14F-4D97-AF65-F5344CB8AC3E}">
        <p14:creationId xmlns:p14="http://schemas.microsoft.com/office/powerpoint/2010/main" val="99241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B6E3-6E6E-4A36-A77E-463A152D7F1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43A3E66-4C57-4B49-9DE1-3032E8402A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133D1B-E0DF-4A37-B4BE-C42211C9C0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A661183-A997-49FE-B341-3CD8D90651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B46A13-A823-4491-9590-4AC197DB83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7D86832-7586-4659-8EAC-F3057C30310D}"/>
              </a:ext>
            </a:extLst>
          </p:cNvPr>
          <p:cNvSpPr>
            <a:spLocks noGrp="1"/>
          </p:cNvSpPr>
          <p:nvPr>
            <p:ph type="dt" sz="half" idx="10"/>
          </p:nvPr>
        </p:nvSpPr>
        <p:spPr/>
        <p:txBody>
          <a:bodyPr/>
          <a:lstStyle/>
          <a:p>
            <a:fld id="{3F45A9CB-D88A-4526-99B6-3D304E9F0274}" type="datetimeFigureOut">
              <a:rPr lang="en-CA" smtClean="0"/>
              <a:t>2021-02-20</a:t>
            </a:fld>
            <a:endParaRPr lang="en-CA"/>
          </a:p>
        </p:txBody>
      </p:sp>
      <p:sp>
        <p:nvSpPr>
          <p:cNvPr id="8" name="Footer Placeholder 7">
            <a:extLst>
              <a:ext uri="{FF2B5EF4-FFF2-40B4-BE49-F238E27FC236}">
                <a16:creationId xmlns:a16="http://schemas.microsoft.com/office/drawing/2014/main" id="{F14B5BF3-9298-4ED0-BC6A-2969F2D3CB0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013C31F-27A7-4984-B0E9-D3D3785B1D36}"/>
              </a:ext>
            </a:extLst>
          </p:cNvPr>
          <p:cNvSpPr>
            <a:spLocks noGrp="1"/>
          </p:cNvSpPr>
          <p:nvPr>
            <p:ph type="sldNum" sz="quarter" idx="12"/>
          </p:nvPr>
        </p:nvSpPr>
        <p:spPr/>
        <p:txBody>
          <a:bodyPr/>
          <a:lstStyle/>
          <a:p>
            <a:fld id="{24CC7F2D-CDBB-4667-9F6A-60095BA04A1A}" type="slidenum">
              <a:rPr lang="en-CA" smtClean="0"/>
              <a:t>‹#›</a:t>
            </a:fld>
            <a:endParaRPr lang="en-CA"/>
          </a:p>
        </p:txBody>
      </p:sp>
    </p:spTree>
    <p:extLst>
      <p:ext uri="{BB962C8B-B14F-4D97-AF65-F5344CB8AC3E}">
        <p14:creationId xmlns:p14="http://schemas.microsoft.com/office/powerpoint/2010/main" val="1846690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6FEF-E925-44C7-B1A0-4248FB57093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66800BD-48F3-49F3-84F3-CE616E404BEF}"/>
              </a:ext>
            </a:extLst>
          </p:cNvPr>
          <p:cNvSpPr>
            <a:spLocks noGrp="1"/>
          </p:cNvSpPr>
          <p:nvPr>
            <p:ph type="dt" sz="half" idx="10"/>
          </p:nvPr>
        </p:nvSpPr>
        <p:spPr/>
        <p:txBody>
          <a:bodyPr/>
          <a:lstStyle/>
          <a:p>
            <a:fld id="{3F45A9CB-D88A-4526-99B6-3D304E9F0274}" type="datetimeFigureOut">
              <a:rPr lang="en-CA" smtClean="0"/>
              <a:t>2021-02-20</a:t>
            </a:fld>
            <a:endParaRPr lang="en-CA"/>
          </a:p>
        </p:txBody>
      </p:sp>
      <p:sp>
        <p:nvSpPr>
          <p:cNvPr id="4" name="Footer Placeholder 3">
            <a:extLst>
              <a:ext uri="{FF2B5EF4-FFF2-40B4-BE49-F238E27FC236}">
                <a16:creationId xmlns:a16="http://schemas.microsoft.com/office/drawing/2014/main" id="{636296BC-1952-4603-B12B-85494225455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D31E09A-22DC-4D5A-8AB5-BA0B1D60D391}"/>
              </a:ext>
            </a:extLst>
          </p:cNvPr>
          <p:cNvSpPr>
            <a:spLocks noGrp="1"/>
          </p:cNvSpPr>
          <p:nvPr>
            <p:ph type="sldNum" sz="quarter" idx="12"/>
          </p:nvPr>
        </p:nvSpPr>
        <p:spPr/>
        <p:txBody>
          <a:bodyPr/>
          <a:lstStyle/>
          <a:p>
            <a:fld id="{24CC7F2D-CDBB-4667-9F6A-60095BA04A1A}" type="slidenum">
              <a:rPr lang="en-CA" smtClean="0"/>
              <a:t>‹#›</a:t>
            </a:fld>
            <a:endParaRPr lang="en-CA"/>
          </a:p>
        </p:txBody>
      </p:sp>
    </p:spTree>
    <p:extLst>
      <p:ext uri="{BB962C8B-B14F-4D97-AF65-F5344CB8AC3E}">
        <p14:creationId xmlns:p14="http://schemas.microsoft.com/office/powerpoint/2010/main" val="113475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172D3-43EC-4960-B946-D7E6E7A3B889}"/>
              </a:ext>
            </a:extLst>
          </p:cNvPr>
          <p:cNvSpPr>
            <a:spLocks noGrp="1"/>
          </p:cNvSpPr>
          <p:nvPr>
            <p:ph type="dt" sz="half" idx="10"/>
          </p:nvPr>
        </p:nvSpPr>
        <p:spPr/>
        <p:txBody>
          <a:bodyPr/>
          <a:lstStyle/>
          <a:p>
            <a:fld id="{3F45A9CB-D88A-4526-99B6-3D304E9F0274}" type="datetimeFigureOut">
              <a:rPr lang="en-CA" smtClean="0"/>
              <a:t>2021-02-20</a:t>
            </a:fld>
            <a:endParaRPr lang="en-CA"/>
          </a:p>
        </p:txBody>
      </p:sp>
      <p:sp>
        <p:nvSpPr>
          <p:cNvPr id="3" name="Footer Placeholder 2">
            <a:extLst>
              <a:ext uri="{FF2B5EF4-FFF2-40B4-BE49-F238E27FC236}">
                <a16:creationId xmlns:a16="http://schemas.microsoft.com/office/drawing/2014/main" id="{6EBDA69C-71BA-4D21-8CE4-E465E7F1187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903C283-CE66-478A-B3A5-6F203233BF29}"/>
              </a:ext>
            </a:extLst>
          </p:cNvPr>
          <p:cNvSpPr>
            <a:spLocks noGrp="1"/>
          </p:cNvSpPr>
          <p:nvPr>
            <p:ph type="sldNum" sz="quarter" idx="12"/>
          </p:nvPr>
        </p:nvSpPr>
        <p:spPr/>
        <p:txBody>
          <a:bodyPr/>
          <a:lstStyle/>
          <a:p>
            <a:fld id="{24CC7F2D-CDBB-4667-9F6A-60095BA04A1A}" type="slidenum">
              <a:rPr lang="en-CA" smtClean="0"/>
              <a:t>‹#›</a:t>
            </a:fld>
            <a:endParaRPr lang="en-CA"/>
          </a:p>
        </p:txBody>
      </p:sp>
    </p:spTree>
    <p:extLst>
      <p:ext uri="{BB962C8B-B14F-4D97-AF65-F5344CB8AC3E}">
        <p14:creationId xmlns:p14="http://schemas.microsoft.com/office/powerpoint/2010/main" val="307408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D8A7-9A0D-47C4-8DF4-A0F7FB0A8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0A76F7B-879E-40DE-A04A-0D202E339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BE598F8-2F8D-4B99-A235-745BE3D43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E6202-88F9-4478-BBF1-4B6B6A19D533}"/>
              </a:ext>
            </a:extLst>
          </p:cNvPr>
          <p:cNvSpPr>
            <a:spLocks noGrp="1"/>
          </p:cNvSpPr>
          <p:nvPr>
            <p:ph type="dt" sz="half" idx="10"/>
          </p:nvPr>
        </p:nvSpPr>
        <p:spPr/>
        <p:txBody>
          <a:bodyPr/>
          <a:lstStyle/>
          <a:p>
            <a:fld id="{3F45A9CB-D88A-4526-99B6-3D304E9F0274}" type="datetimeFigureOut">
              <a:rPr lang="en-CA" smtClean="0"/>
              <a:t>2021-02-20</a:t>
            </a:fld>
            <a:endParaRPr lang="en-CA"/>
          </a:p>
        </p:txBody>
      </p:sp>
      <p:sp>
        <p:nvSpPr>
          <p:cNvPr id="6" name="Footer Placeholder 5">
            <a:extLst>
              <a:ext uri="{FF2B5EF4-FFF2-40B4-BE49-F238E27FC236}">
                <a16:creationId xmlns:a16="http://schemas.microsoft.com/office/drawing/2014/main" id="{D5CC499F-77B7-453D-8AE6-A22E3C97073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9EB02C1-1741-45F0-A703-9324DA82F650}"/>
              </a:ext>
            </a:extLst>
          </p:cNvPr>
          <p:cNvSpPr>
            <a:spLocks noGrp="1"/>
          </p:cNvSpPr>
          <p:nvPr>
            <p:ph type="sldNum" sz="quarter" idx="12"/>
          </p:nvPr>
        </p:nvSpPr>
        <p:spPr/>
        <p:txBody>
          <a:bodyPr/>
          <a:lstStyle/>
          <a:p>
            <a:fld id="{24CC7F2D-CDBB-4667-9F6A-60095BA04A1A}" type="slidenum">
              <a:rPr lang="en-CA" smtClean="0"/>
              <a:t>‹#›</a:t>
            </a:fld>
            <a:endParaRPr lang="en-CA"/>
          </a:p>
        </p:txBody>
      </p:sp>
    </p:spTree>
    <p:extLst>
      <p:ext uri="{BB962C8B-B14F-4D97-AF65-F5344CB8AC3E}">
        <p14:creationId xmlns:p14="http://schemas.microsoft.com/office/powerpoint/2010/main" val="1031346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866E-667B-4119-B870-7BED08945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EF5D4E3-1FFB-4E8E-961A-E291883B2A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B616DAF-E6A8-45A7-8197-FFF4992F2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B06D2-F6C8-4802-8A10-DBE68DE7F578}"/>
              </a:ext>
            </a:extLst>
          </p:cNvPr>
          <p:cNvSpPr>
            <a:spLocks noGrp="1"/>
          </p:cNvSpPr>
          <p:nvPr>
            <p:ph type="dt" sz="half" idx="10"/>
          </p:nvPr>
        </p:nvSpPr>
        <p:spPr/>
        <p:txBody>
          <a:bodyPr/>
          <a:lstStyle/>
          <a:p>
            <a:fld id="{3F45A9CB-D88A-4526-99B6-3D304E9F0274}" type="datetimeFigureOut">
              <a:rPr lang="en-CA" smtClean="0"/>
              <a:t>2021-02-20</a:t>
            </a:fld>
            <a:endParaRPr lang="en-CA"/>
          </a:p>
        </p:txBody>
      </p:sp>
      <p:sp>
        <p:nvSpPr>
          <p:cNvPr id="6" name="Footer Placeholder 5">
            <a:extLst>
              <a:ext uri="{FF2B5EF4-FFF2-40B4-BE49-F238E27FC236}">
                <a16:creationId xmlns:a16="http://schemas.microsoft.com/office/drawing/2014/main" id="{BFBC1F3A-3C7A-4CF4-9CF2-65A6E519F30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BA89BD6-5448-43E4-AE77-E5A796317AD5}"/>
              </a:ext>
            </a:extLst>
          </p:cNvPr>
          <p:cNvSpPr>
            <a:spLocks noGrp="1"/>
          </p:cNvSpPr>
          <p:nvPr>
            <p:ph type="sldNum" sz="quarter" idx="12"/>
          </p:nvPr>
        </p:nvSpPr>
        <p:spPr/>
        <p:txBody>
          <a:bodyPr/>
          <a:lstStyle/>
          <a:p>
            <a:fld id="{24CC7F2D-CDBB-4667-9F6A-60095BA04A1A}" type="slidenum">
              <a:rPr lang="en-CA" smtClean="0"/>
              <a:t>‹#›</a:t>
            </a:fld>
            <a:endParaRPr lang="en-CA"/>
          </a:p>
        </p:txBody>
      </p:sp>
    </p:spTree>
    <p:extLst>
      <p:ext uri="{BB962C8B-B14F-4D97-AF65-F5344CB8AC3E}">
        <p14:creationId xmlns:p14="http://schemas.microsoft.com/office/powerpoint/2010/main" val="345884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BE2452-DF29-44CE-9EA0-586259CCD4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8A0712D-4B52-4A35-99B6-5C2C3C3B25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930A8E3-A80D-49EF-BA74-E7744B85B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5A9CB-D88A-4526-99B6-3D304E9F0274}" type="datetimeFigureOut">
              <a:rPr lang="en-CA" smtClean="0"/>
              <a:t>2021-02-20</a:t>
            </a:fld>
            <a:endParaRPr lang="en-CA"/>
          </a:p>
        </p:txBody>
      </p:sp>
      <p:sp>
        <p:nvSpPr>
          <p:cNvPr id="5" name="Footer Placeholder 4">
            <a:extLst>
              <a:ext uri="{FF2B5EF4-FFF2-40B4-BE49-F238E27FC236}">
                <a16:creationId xmlns:a16="http://schemas.microsoft.com/office/drawing/2014/main" id="{FC925E2E-4067-4756-B965-B31513E8E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C7DBCE5-44BF-441A-980D-9BCEC79A8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C7F2D-CDBB-4667-9F6A-60095BA04A1A}" type="slidenum">
              <a:rPr lang="en-CA" smtClean="0"/>
              <a:t>‹#›</a:t>
            </a:fld>
            <a:endParaRPr lang="en-CA"/>
          </a:p>
        </p:txBody>
      </p:sp>
    </p:spTree>
    <p:extLst>
      <p:ext uri="{BB962C8B-B14F-4D97-AF65-F5344CB8AC3E}">
        <p14:creationId xmlns:p14="http://schemas.microsoft.com/office/powerpoint/2010/main" val="1709222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9DD0-42BE-46AA-BBA2-400A5F6488F2}"/>
              </a:ext>
            </a:extLst>
          </p:cNvPr>
          <p:cNvSpPr>
            <a:spLocks noGrp="1"/>
          </p:cNvSpPr>
          <p:nvPr>
            <p:ph type="ctrTitle"/>
          </p:nvPr>
        </p:nvSpPr>
        <p:spPr/>
        <p:txBody>
          <a:bodyPr/>
          <a:lstStyle/>
          <a:p>
            <a:r>
              <a:rPr lang="en-CA" b="1" dirty="0">
                <a:latin typeface="Times New Roman" panose="02020603050405020304" pitchFamily="18" charset="0"/>
                <a:cs typeface="Times New Roman" panose="02020603050405020304" pitchFamily="18" charset="0"/>
              </a:rPr>
              <a:t>IBM Data Science Capstone Project</a:t>
            </a:r>
          </a:p>
        </p:txBody>
      </p:sp>
      <p:sp>
        <p:nvSpPr>
          <p:cNvPr id="3" name="Subtitle 2">
            <a:extLst>
              <a:ext uri="{FF2B5EF4-FFF2-40B4-BE49-F238E27FC236}">
                <a16:creationId xmlns:a16="http://schemas.microsoft.com/office/drawing/2014/main" id="{B63EB02F-96B1-4B89-9B6A-75E1F4E105EF}"/>
              </a:ext>
            </a:extLst>
          </p:cNvPr>
          <p:cNvSpPr>
            <a:spLocks noGrp="1"/>
          </p:cNvSpPr>
          <p:nvPr>
            <p:ph type="subTitle" idx="1"/>
          </p:nvPr>
        </p:nvSpPr>
        <p:spPr>
          <a:xfrm>
            <a:off x="1524000" y="4575161"/>
            <a:ext cx="9144000" cy="1655762"/>
          </a:xfrm>
        </p:spPr>
        <p:txBody>
          <a:bodyPr/>
          <a:lstStyle/>
          <a:p>
            <a:r>
              <a:rPr lang="en-CA" b="1" dirty="0">
                <a:latin typeface="Times New Roman" panose="02020603050405020304" pitchFamily="18" charset="0"/>
                <a:cs typeface="Times New Roman" panose="02020603050405020304" pitchFamily="18" charset="0"/>
              </a:rPr>
              <a:t>Battle of Neighborhoods in the province of Alberta Canada for next Asian restaurant</a:t>
            </a:r>
          </a:p>
        </p:txBody>
      </p:sp>
    </p:spTree>
    <p:extLst>
      <p:ext uri="{BB962C8B-B14F-4D97-AF65-F5344CB8AC3E}">
        <p14:creationId xmlns:p14="http://schemas.microsoft.com/office/powerpoint/2010/main" val="115401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5ACF3E-AD56-4F34-8A31-0BDDAFAC1E97}"/>
              </a:ext>
            </a:extLst>
          </p:cNvPr>
          <p:cNvPicPr>
            <a:picLocks noChangeAspect="1"/>
          </p:cNvPicPr>
          <p:nvPr/>
        </p:nvPicPr>
        <p:blipFill>
          <a:blip r:embed="rId2"/>
          <a:stretch>
            <a:fillRect/>
          </a:stretch>
        </p:blipFill>
        <p:spPr>
          <a:xfrm>
            <a:off x="1199466" y="3781039"/>
            <a:ext cx="9421540" cy="1114581"/>
          </a:xfrm>
          <a:prstGeom prst="rect">
            <a:avLst/>
          </a:prstGeom>
        </p:spPr>
      </p:pic>
      <p:pic>
        <p:nvPicPr>
          <p:cNvPr id="5" name="Picture 4">
            <a:extLst>
              <a:ext uri="{FF2B5EF4-FFF2-40B4-BE49-F238E27FC236}">
                <a16:creationId xmlns:a16="http://schemas.microsoft.com/office/drawing/2014/main" id="{455723B0-CB0E-4CDF-8224-52BFE66C2256}"/>
              </a:ext>
            </a:extLst>
          </p:cNvPr>
          <p:cNvPicPr>
            <a:picLocks noChangeAspect="1"/>
          </p:cNvPicPr>
          <p:nvPr/>
        </p:nvPicPr>
        <p:blipFill>
          <a:blip r:embed="rId3"/>
          <a:stretch>
            <a:fillRect/>
          </a:stretch>
        </p:blipFill>
        <p:spPr>
          <a:xfrm>
            <a:off x="1199466" y="2348162"/>
            <a:ext cx="9545382" cy="1076475"/>
          </a:xfrm>
          <a:prstGeom prst="rect">
            <a:avLst/>
          </a:prstGeom>
        </p:spPr>
      </p:pic>
      <p:sp>
        <p:nvSpPr>
          <p:cNvPr id="6" name="TextBox 5">
            <a:extLst>
              <a:ext uri="{FF2B5EF4-FFF2-40B4-BE49-F238E27FC236}">
                <a16:creationId xmlns:a16="http://schemas.microsoft.com/office/drawing/2014/main" id="{C77BAE6B-832B-4F2F-9A27-6F23AF47EEF3}"/>
              </a:ext>
            </a:extLst>
          </p:cNvPr>
          <p:cNvSpPr txBox="1"/>
          <p:nvPr/>
        </p:nvSpPr>
        <p:spPr>
          <a:xfrm>
            <a:off x="5330461" y="2163496"/>
            <a:ext cx="1159548" cy="369332"/>
          </a:xfrm>
          <a:prstGeom prst="rect">
            <a:avLst/>
          </a:prstGeom>
          <a:solidFill>
            <a:schemeClr val="bg1"/>
          </a:solidFill>
        </p:spPr>
        <p:txBody>
          <a:bodyPr wrap="none" rtlCol="0">
            <a:spAutoFit/>
          </a:bodyPr>
          <a:lstStyle/>
          <a:p>
            <a:r>
              <a:rPr lang="en-CA" dirty="0">
                <a:latin typeface="Times New Roman" panose="02020603050405020304" pitchFamily="18" charset="0"/>
                <a:cs typeface="Times New Roman" panose="02020603050405020304" pitchFamily="18" charset="0"/>
              </a:rPr>
              <a:t>Edmonton</a:t>
            </a:r>
          </a:p>
        </p:txBody>
      </p:sp>
      <p:sp>
        <p:nvSpPr>
          <p:cNvPr id="7" name="TextBox 6">
            <a:extLst>
              <a:ext uri="{FF2B5EF4-FFF2-40B4-BE49-F238E27FC236}">
                <a16:creationId xmlns:a16="http://schemas.microsoft.com/office/drawing/2014/main" id="{4CC183C4-7D6C-4B89-B796-96B26E40E788}"/>
              </a:ext>
            </a:extLst>
          </p:cNvPr>
          <p:cNvSpPr txBox="1"/>
          <p:nvPr/>
        </p:nvSpPr>
        <p:spPr>
          <a:xfrm>
            <a:off x="5452418" y="3500950"/>
            <a:ext cx="915635" cy="369332"/>
          </a:xfrm>
          <a:prstGeom prst="rect">
            <a:avLst/>
          </a:prstGeom>
          <a:solidFill>
            <a:schemeClr val="bg1"/>
          </a:solidFill>
        </p:spPr>
        <p:txBody>
          <a:bodyPr wrap="none" rtlCol="0">
            <a:spAutoFit/>
          </a:bodyPr>
          <a:lstStyle/>
          <a:p>
            <a:r>
              <a:rPr lang="en-CA" dirty="0">
                <a:latin typeface="Times New Roman" panose="02020603050405020304" pitchFamily="18" charset="0"/>
                <a:cs typeface="Times New Roman" panose="02020603050405020304" pitchFamily="18" charset="0"/>
              </a:rPr>
              <a:t>Calgary</a:t>
            </a:r>
          </a:p>
        </p:txBody>
      </p:sp>
      <p:sp>
        <p:nvSpPr>
          <p:cNvPr id="9" name="TextBox 8">
            <a:extLst>
              <a:ext uri="{FF2B5EF4-FFF2-40B4-BE49-F238E27FC236}">
                <a16:creationId xmlns:a16="http://schemas.microsoft.com/office/drawing/2014/main" id="{437E49A3-8FBD-4450-A898-1C9461BE0068}"/>
              </a:ext>
            </a:extLst>
          </p:cNvPr>
          <p:cNvSpPr txBox="1"/>
          <p:nvPr/>
        </p:nvSpPr>
        <p:spPr>
          <a:xfrm>
            <a:off x="606104" y="273460"/>
            <a:ext cx="10215693" cy="1554208"/>
          </a:xfrm>
          <a:prstGeom prst="rect">
            <a:avLst/>
          </a:prstGeom>
          <a:noFill/>
        </p:spPr>
        <p:txBody>
          <a:bodyPr wrap="square">
            <a:spAutoFit/>
          </a:bodyPr>
          <a:lstStyle/>
          <a:p>
            <a:pPr algn="just">
              <a:lnSpc>
                <a:spcPct val="107000"/>
              </a:lnSpc>
              <a:spcBef>
                <a:spcPts val="200"/>
              </a:spcBef>
            </a:pPr>
            <a:r>
              <a:rPr lang="en-CA" sz="1800" b="1" i="1" dirty="0">
                <a:effectLst/>
                <a:latin typeface="Times New Roman" panose="02020603050405020304" pitchFamily="18" charset="0"/>
                <a:ea typeface="Times New Roman" panose="02020603050405020304" pitchFamily="18" charset="0"/>
                <a:cs typeface="Times New Roman" panose="02020603050405020304" pitchFamily="18" charset="0"/>
              </a:rPr>
              <a:t>Cluster 2</a:t>
            </a:r>
          </a:p>
          <a:p>
            <a:pPr algn="just">
              <a:lnSpc>
                <a:spcPct val="107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Cluster 2 for Edmonton and Calgary has only one neighborhood. This cluster also has one record of Asian restaurant as well. We see that Edgemont City in the Calgary and </a:t>
            </a:r>
            <a:r>
              <a:rPr lang="en-CA" sz="1800" dirty="0" err="1">
                <a:effectLst/>
                <a:latin typeface="Times New Roman" panose="02020603050405020304" pitchFamily="18" charset="0"/>
                <a:ea typeface="Calibri" panose="020F0502020204030204" pitchFamily="34" charset="0"/>
                <a:cs typeface="Arial" panose="020B0604020202020204" pitchFamily="34" charset="0"/>
              </a:rPr>
              <a:t>Pinoy</a:t>
            </a:r>
            <a:r>
              <a:rPr lang="en-CA" sz="1800" dirty="0">
                <a:effectLst/>
                <a:latin typeface="Times New Roman" panose="02020603050405020304" pitchFamily="18" charset="0"/>
                <a:ea typeface="Calibri" panose="020F0502020204030204" pitchFamily="34" charset="0"/>
                <a:cs typeface="Arial" panose="020B0604020202020204" pitchFamily="34" charset="0"/>
              </a:rPr>
              <a:t> Grill in Edmonton are the only restaurants in cluster 2 for each city. Another important thing is that highest average of Asian restaurants is happening in cluster 2 for both of the cities with Edmonton (0.11) and Calgary (0.25).</a:t>
            </a:r>
          </a:p>
        </p:txBody>
      </p:sp>
    </p:spTree>
    <p:extLst>
      <p:ext uri="{BB962C8B-B14F-4D97-AF65-F5344CB8AC3E}">
        <p14:creationId xmlns:p14="http://schemas.microsoft.com/office/powerpoint/2010/main" val="140508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0283FC-EA3C-4056-8852-93375738E734}"/>
              </a:ext>
            </a:extLst>
          </p:cNvPr>
          <p:cNvPicPr>
            <a:picLocks noChangeAspect="1"/>
          </p:cNvPicPr>
          <p:nvPr/>
        </p:nvPicPr>
        <p:blipFill>
          <a:blip r:embed="rId2"/>
          <a:stretch>
            <a:fillRect/>
          </a:stretch>
        </p:blipFill>
        <p:spPr>
          <a:xfrm>
            <a:off x="1361414" y="2555913"/>
            <a:ext cx="9469171" cy="924054"/>
          </a:xfrm>
          <a:prstGeom prst="rect">
            <a:avLst/>
          </a:prstGeom>
        </p:spPr>
      </p:pic>
      <p:pic>
        <p:nvPicPr>
          <p:cNvPr id="5" name="Picture 4">
            <a:extLst>
              <a:ext uri="{FF2B5EF4-FFF2-40B4-BE49-F238E27FC236}">
                <a16:creationId xmlns:a16="http://schemas.microsoft.com/office/drawing/2014/main" id="{C50FD8C7-BD15-4505-BCF6-A663CFA956B7}"/>
              </a:ext>
            </a:extLst>
          </p:cNvPr>
          <p:cNvPicPr>
            <a:picLocks noChangeAspect="1"/>
          </p:cNvPicPr>
          <p:nvPr/>
        </p:nvPicPr>
        <p:blipFill>
          <a:blip r:embed="rId3"/>
          <a:stretch>
            <a:fillRect/>
          </a:stretch>
        </p:blipFill>
        <p:spPr>
          <a:xfrm>
            <a:off x="1342360" y="4013108"/>
            <a:ext cx="9507277" cy="895475"/>
          </a:xfrm>
          <a:prstGeom prst="rect">
            <a:avLst/>
          </a:prstGeom>
        </p:spPr>
      </p:pic>
      <p:sp>
        <p:nvSpPr>
          <p:cNvPr id="6" name="TextBox 5">
            <a:extLst>
              <a:ext uri="{FF2B5EF4-FFF2-40B4-BE49-F238E27FC236}">
                <a16:creationId xmlns:a16="http://schemas.microsoft.com/office/drawing/2014/main" id="{3A6DB55B-2B3D-4F0E-947D-650DCA784C8C}"/>
              </a:ext>
            </a:extLst>
          </p:cNvPr>
          <p:cNvSpPr txBox="1"/>
          <p:nvPr/>
        </p:nvSpPr>
        <p:spPr>
          <a:xfrm>
            <a:off x="5330461" y="2186581"/>
            <a:ext cx="1159548" cy="369332"/>
          </a:xfrm>
          <a:prstGeom prst="rect">
            <a:avLst/>
          </a:prstGeom>
          <a:solidFill>
            <a:schemeClr val="bg1"/>
          </a:solidFill>
        </p:spPr>
        <p:txBody>
          <a:bodyPr wrap="none" rtlCol="0">
            <a:spAutoFit/>
          </a:bodyPr>
          <a:lstStyle/>
          <a:p>
            <a:r>
              <a:rPr lang="en-CA" dirty="0">
                <a:latin typeface="Times New Roman" panose="02020603050405020304" pitchFamily="18" charset="0"/>
                <a:cs typeface="Times New Roman" panose="02020603050405020304" pitchFamily="18" charset="0"/>
              </a:rPr>
              <a:t>Edmonton</a:t>
            </a:r>
          </a:p>
        </p:txBody>
      </p:sp>
      <p:sp>
        <p:nvSpPr>
          <p:cNvPr id="7" name="TextBox 6">
            <a:extLst>
              <a:ext uri="{FF2B5EF4-FFF2-40B4-BE49-F238E27FC236}">
                <a16:creationId xmlns:a16="http://schemas.microsoft.com/office/drawing/2014/main" id="{935AAD2B-0A86-4C8C-89A0-38DA1FD1165B}"/>
              </a:ext>
            </a:extLst>
          </p:cNvPr>
          <p:cNvSpPr txBox="1"/>
          <p:nvPr/>
        </p:nvSpPr>
        <p:spPr>
          <a:xfrm>
            <a:off x="5452417" y="3643776"/>
            <a:ext cx="915635" cy="369332"/>
          </a:xfrm>
          <a:prstGeom prst="rect">
            <a:avLst/>
          </a:prstGeom>
          <a:solidFill>
            <a:schemeClr val="bg1"/>
          </a:solidFill>
        </p:spPr>
        <p:txBody>
          <a:bodyPr wrap="none" rtlCol="0">
            <a:spAutoFit/>
          </a:bodyPr>
          <a:lstStyle/>
          <a:p>
            <a:r>
              <a:rPr lang="en-CA" dirty="0">
                <a:latin typeface="Times New Roman" panose="02020603050405020304" pitchFamily="18" charset="0"/>
                <a:cs typeface="Times New Roman" panose="02020603050405020304" pitchFamily="18" charset="0"/>
              </a:rPr>
              <a:t>Calgary</a:t>
            </a:r>
          </a:p>
        </p:txBody>
      </p:sp>
      <p:sp>
        <p:nvSpPr>
          <p:cNvPr id="9" name="TextBox 8">
            <a:extLst>
              <a:ext uri="{FF2B5EF4-FFF2-40B4-BE49-F238E27FC236}">
                <a16:creationId xmlns:a16="http://schemas.microsoft.com/office/drawing/2014/main" id="{B457EEE6-6822-4C0C-9D31-EE89282F39C4}"/>
              </a:ext>
            </a:extLst>
          </p:cNvPr>
          <p:cNvSpPr txBox="1"/>
          <p:nvPr/>
        </p:nvSpPr>
        <p:spPr>
          <a:xfrm>
            <a:off x="815828" y="402575"/>
            <a:ext cx="10123415" cy="987130"/>
          </a:xfrm>
          <a:prstGeom prst="rect">
            <a:avLst/>
          </a:prstGeom>
          <a:noFill/>
        </p:spPr>
        <p:txBody>
          <a:bodyPr wrap="square">
            <a:spAutoFit/>
          </a:bodyPr>
          <a:lstStyle/>
          <a:p>
            <a:pPr algn="just">
              <a:lnSpc>
                <a:spcPct val="107000"/>
              </a:lnSpc>
              <a:spcBef>
                <a:spcPts val="200"/>
              </a:spcBef>
            </a:pPr>
            <a:r>
              <a:rPr lang="en-CA" sz="1800" b="1" i="1" dirty="0">
                <a:effectLst/>
                <a:latin typeface="Times New Roman" panose="02020603050405020304" pitchFamily="18" charset="0"/>
                <a:ea typeface="Times New Roman" panose="02020603050405020304" pitchFamily="18" charset="0"/>
                <a:cs typeface="Times New Roman" panose="02020603050405020304" pitchFamily="18" charset="0"/>
              </a:rPr>
              <a:t>Cluster 3</a:t>
            </a:r>
          </a:p>
          <a:p>
            <a:pPr algn="just">
              <a:lnSpc>
                <a:spcPct val="107000"/>
              </a:lnSpc>
              <a:spcBef>
                <a:spcPts val="200"/>
              </a:spcBef>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I</a:t>
            </a:r>
            <a:r>
              <a:rPr lang="en-CA" sz="1800" dirty="0">
                <a:effectLst/>
                <a:latin typeface="Times New Roman" panose="02020603050405020304" pitchFamily="18" charset="0"/>
                <a:ea typeface="Calibri" panose="020F0502020204030204" pitchFamily="34" charset="0"/>
                <a:cs typeface="Arial" panose="020B0604020202020204" pitchFamily="34" charset="0"/>
              </a:rPr>
              <a:t>n cluster 3 for Edmonton and Calgary there is only one Asian restaurant with an average of 0.056 in Edmonton and 0.14 in Calgary.</a:t>
            </a:r>
          </a:p>
        </p:txBody>
      </p:sp>
    </p:spTree>
    <p:extLst>
      <p:ext uri="{BB962C8B-B14F-4D97-AF65-F5344CB8AC3E}">
        <p14:creationId xmlns:p14="http://schemas.microsoft.com/office/powerpoint/2010/main" val="753447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EEDAB4-399A-4104-8E31-47018FFC62CE}"/>
              </a:ext>
            </a:extLst>
          </p:cNvPr>
          <p:cNvPicPr>
            <a:picLocks noChangeAspect="1"/>
          </p:cNvPicPr>
          <p:nvPr/>
        </p:nvPicPr>
        <p:blipFill>
          <a:blip r:embed="rId2"/>
          <a:stretch>
            <a:fillRect/>
          </a:stretch>
        </p:blipFill>
        <p:spPr>
          <a:xfrm>
            <a:off x="1548613" y="3765232"/>
            <a:ext cx="9412013" cy="2238687"/>
          </a:xfrm>
          <a:prstGeom prst="rect">
            <a:avLst/>
          </a:prstGeom>
        </p:spPr>
      </p:pic>
      <p:pic>
        <p:nvPicPr>
          <p:cNvPr id="5" name="Picture 4">
            <a:extLst>
              <a:ext uri="{FF2B5EF4-FFF2-40B4-BE49-F238E27FC236}">
                <a16:creationId xmlns:a16="http://schemas.microsoft.com/office/drawing/2014/main" id="{2F52C23F-27C6-4ECD-AAD1-BDCF5C70CEFB}"/>
              </a:ext>
            </a:extLst>
          </p:cNvPr>
          <p:cNvPicPr>
            <a:picLocks noChangeAspect="1"/>
          </p:cNvPicPr>
          <p:nvPr/>
        </p:nvPicPr>
        <p:blipFill>
          <a:blip r:embed="rId3"/>
          <a:stretch>
            <a:fillRect/>
          </a:stretch>
        </p:blipFill>
        <p:spPr>
          <a:xfrm>
            <a:off x="1548613" y="2108230"/>
            <a:ext cx="9478698" cy="1409897"/>
          </a:xfrm>
          <a:prstGeom prst="rect">
            <a:avLst/>
          </a:prstGeom>
        </p:spPr>
      </p:pic>
      <p:sp>
        <p:nvSpPr>
          <p:cNvPr id="6" name="TextBox 5">
            <a:extLst>
              <a:ext uri="{FF2B5EF4-FFF2-40B4-BE49-F238E27FC236}">
                <a16:creationId xmlns:a16="http://schemas.microsoft.com/office/drawing/2014/main" id="{A54B73AF-7166-45B7-8DF6-07E1134CF907}"/>
              </a:ext>
            </a:extLst>
          </p:cNvPr>
          <p:cNvSpPr txBox="1"/>
          <p:nvPr/>
        </p:nvSpPr>
        <p:spPr>
          <a:xfrm>
            <a:off x="5330461" y="1841975"/>
            <a:ext cx="1159548" cy="369332"/>
          </a:xfrm>
          <a:prstGeom prst="rect">
            <a:avLst/>
          </a:prstGeom>
          <a:solidFill>
            <a:schemeClr val="bg1"/>
          </a:solidFill>
        </p:spPr>
        <p:txBody>
          <a:bodyPr wrap="none" rtlCol="0">
            <a:spAutoFit/>
          </a:bodyPr>
          <a:lstStyle/>
          <a:p>
            <a:r>
              <a:rPr lang="en-CA" dirty="0">
                <a:latin typeface="Times New Roman" panose="02020603050405020304" pitchFamily="18" charset="0"/>
                <a:cs typeface="Times New Roman" panose="02020603050405020304" pitchFamily="18" charset="0"/>
              </a:rPr>
              <a:t>Edmonton</a:t>
            </a:r>
          </a:p>
        </p:txBody>
      </p:sp>
      <p:sp>
        <p:nvSpPr>
          <p:cNvPr id="7" name="TextBox 6">
            <a:extLst>
              <a:ext uri="{FF2B5EF4-FFF2-40B4-BE49-F238E27FC236}">
                <a16:creationId xmlns:a16="http://schemas.microsoft.com/office/drawing/2014/main" id="{A4FCDEA2-7111-48CE-88D2-90D7D960B6CB}"/>
              </a:ext>
            </a:extLst>
          </p:cNvPr>
          <p:cNvSpPr txBox="1"/>
          <p:nvPr/>
        </p:nvSpPr>
        <p:spPr>
          <a:xfrm>
            <a:off x="5452417" y="3415050"/>
            <a:ext cx="915635" cy="369332"/>
          </a:xfrm>
          <a:prstGeom prst="rect">
            <a:avLst/>
          </a:prstGeom>
          <a:solidFill>
            <a:schemeClr val="bg1"/>
          </a:solidFill>
        </p:spPr>
        <p:txBody>
          <a:bodyPr wrap="none" rtlCol="0">
            <a:spAutoFit/>
          </a:bodyPr>
          <a:lstStyle/>
          <a:p>
            <a:r>
              <a:rPr lang="en-CA" dirty="0">
                <a:latin typeface="Times New Roman" panose="02020603050405020304" pitchFamily="18" charset="0"/>
                <a:cs typeface="Times New Roman" panose="02020603050405020304" pitchFamily="18" charset="0"/>
              </a:rPr>
              <a:t>Calgary</a:t>
            </a:r>
          </a:p>
        </p:txBody>
      </p:sp>
      <p:sp>
        <p:nvSpPr>
          <p:cNvPr id="9" name="TextBox 8">
            <a:extLst>
              <a:ext uri="{FF2B5EF4-FFF2-40B4-BE49-F238E27FC236}">
                <a16:creationId xmlns:a16="http://schemas.microsoft.com/office/drawing/2014/main" id="{1B3749EB-E234-4042-BBE9-AAA06A85DC39}"/>
              </a:ext>
            </a:extLst>
          </p:cNvPr>
          <p:cNvSpPr txBox="1"/>
          <p:nvPr/>
        </p:nvSpPr>
        <p:spPr>
          <a:xfrm>
            <a:off x="480270" y="535155"/>
            <a:ext cx="10480356" cy="961482"/>
          </a:xfrm>
          <a:prstGeom prst="rect">
            <a:avLst/>
          </a:prstGeom>
          <a:noFill/>
        </p:spPr>
        <p:txBody>
          <a:bodyPr wrap="square">
            <a:spAutoFit/>
          </a:bodyPr>
          <a:lstStyle/>
          <a:p>
            <a:pPr algn="just">
              <a:lnSpc>
                <a:spcPct val="107000"/>
              </a:lnSpc>
              <a:spcBef>
                <a:spcPts val="200"/>
              </a:spcBef>
            </a:pPr>
            <a:r>
              <a:rPr lang="en-CA" sz="1800" b="1" i="1" dirty="0">
                <a:effectLst/>
                <a:latin typeface="Times New Roman" panose="02020603050405020304" pitchFamily="18" charset="0"/>
                <a:ea typeface="Times New Roman" panose="02020603050405020304" pitchFamily="18" charset="0"/>
                <a:cs typeface="Times New Roman" panose="02020603050405020304" pitchFamily="18" charset="0"/>
              </a:rPr>
              <a:t>Cluster 4</a:t>
            </a:r>
          </a:p>
          <a:p>
            <a:pPr algn="just">
              <a:lnSpc>
                <a:spcPct val="107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In cluster 4 for Edmonton there are two Asian restaurant with an average of 0.02 and for Calgary there are four restaurant with an average of 0.03 to 0.048.</a:t>
            </a:r>
          </a:p>
        </p:txBody>
      </p:sp>
    </p:spTree>
    <p:extLst>
      <p:ext uri="{BB962C8B-B14F-4D97-AF65-F5344CB8AC3E}">
        <p14:creationId xmlns:p14="http://schemas.microsoft.com/office/powerpoint/2010/main" val="73592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A068F4-133C-45A4-A111-2765F268710C}"/>
              </a:ext>
            </a:extLst>
          </p:cNvPr>
          <p:cNvSpPr txBox="1"/>
          <p:nvPr/>
        </p:nvSpPr>
        <p:spPr>
          <a:xfrm>
            <a:off x="578840" y="1258347"/>
            <a:ext cx="10377182" cy="4094262"/>
          </a:xfrm>
          <a:prstGeom prst="rect">
            <a:avLst/>
          </a:prstGeom>
          <a:noFill/>
        </p:spPr>
        <p:txBody>
          <a:bodyPr wrap="square">
            <a:spAutoFit/>
          </a:bodyPr>
          <a:lstStyle/>
          <a:p>
            <a:pPr algn="just">
              <a:lnSpc>
                <a:spcPct val="107000"/>
              </a:lnSpc>
              <a:spcBef>
                <a:spcPts val="1200"/>
              </a:spcBef>
            </a:pPr>
            <a:r>
              <a:rPr lang="en-CA"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Discussion</a:t>
            </a:r>
          </a:p>
          <a:p>
            <a:pPr algn="just">
              <a:lnSpc>
                <a:spcPct val="107000"/>
              </a:lnSpc>
              <a:spcBef>
                <a:spcPts val="1200"/>
              </a:spcBef>
            </a:pPr>
            <a:endParaRPr lang="en-CA" sz="24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Most of the neighborhoods fall into cluster 1 in Edmonton and Calgary. However, there is no Asian restaurant in either cities in cluster 1. </a:t>
            </a:r>
          </a:p>
          <a:p>
            <a:pPr algn="just">
              <a:lnSpc>
                <a:spcPct val="107000"/>
              </a:lnSpc>
              <a:spcAft>
                <a:spcPts val="800"/>
              </a:spcAft>
            </a:pP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Edmonton has 32 neighborhoods in cluster 1 with zero average of Asian restaurants in this cluster. Calgary has 29 neighborhoods in this cluster with no Asian restaurant. </a:t>
            </a:r>
          </a:p>
          <a:p>
            <a:pPr algn="just">
              <a:lnSpc>
                <a:spcPct val="107000"/>
              </a:lnSpc>
              <a:spcAft>
                <a:spcPts val="800"/>
              </a:spcAft>
            </a:pP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Cluster 2, however, is mostly dense area with number of Asian restaurant. There is only one neighborhood in cluster 2 of Edmonton and Calgary but the average number of Asian restaurant is 0.1 for Edmonton and 0.24 for Calgary.</a:t>
            </a:r>
          </a:p>
        </p:txBody>
      </p:sp>
    </p:spTree>
    <p:extLst>
      <p:ext uri="{BB962C8B-B14F-4D97-AF65-F5344CB8AC3E}">
        <p14:creationId xmlns:p14="http://schemas.microsoft.com/office/powerpoint/2010/main" val="3673829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06D47F-6290-4565-8811-5F2477A09695}"/>
              </a:ext>
            </a:extLst>
          </p:cNvPr>
          <p:cNvSpPr txBox="1"/>
          <p:nvPr/>
        </p:nvSpPr>
        <p:spPr>
          <a:xfrm>
            <a:off x="738230" y="1448837"/>
            <a:ext cx="10050011" cy="2999988"/>
          </a:xfrm>
          <a:prstGeom prst="rect">
            <a:avLst/>
          </a:prstGeom>
          <a:noFill/>
        </p:spPr>
        <p:txBody>
          <a:bodyPr wrap="square">
            <a:spAutoFit/>
          </a:bodyPr>
          <a:lstStyle/>
          <a:p>
            <a:pPr algn="just">
              <a:lnSpc>
                <a:spcPct val="107000"/>
              </a:lnSpc>
              <a:spcBef>
                <a:spcPts val="1200"/>
              </a:spcBef>
            </a:pPr>
            <a:r>
              <a:rPr lang="en-CA"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algn="just">
              <a:lnSpc>
                <a:spcPct val="107000"/>
              </a:lnSpc>
              <a:spcBef>
                <a:spcPts val="1200"/>
              </a:spcBef>
            </a:pPr>
            <a:endParaRPr lang="en-CA" sz="24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In this project I used python programming language with its numerous libraries, Wikipedia, foursquare, ant etc. to examine where is the best neighborhood in the city of Edmonton and city of Calgary to establish new branches of the Asian chain restaurant.</a:t>
            </a:r>
          </a:p>
          <a:p>
            <a:pPr algn="just">
              <a:lnSpc>
                <a:spcPct val="107000"/>
              </a:lnSpc>
              <a:spcAft>
                <a:spcPts val="800"/>
              </a:spcAft>
            </a:pP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For both of the cities, neighborhoods falling into cluster 1 are the best neighborhoods to look for a place to establish a new branch of our restaurant.</a:t>
            </a:r>
          </a:p>
        </p:txBody>
      </p:sp>
    </p:spTree>
    <p:extLst>
      <p:ext uri="{BB962C8B-B14F-4D97-AF65-F5344CB8AC3E}">
        <p14:creationId xmlns:p14="http://schemas.microsoft.com/office/powerpoint/2010/main" val="299207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34E857-99D9-4638-B4A7-550387163279}"/>
              </a:ext>
            </a:extLst>
          </p:cNvPr>
          <p:cNvSpPr txBox="1"/>
          <p:nvPr/>
        </p:nvSpPr>
        <p:spPr>
          <a:xfrm>
            <a:off x="299207" y="525093"/>
            <a:ext cx="11593585" cy="5387822"/>
          </a:xfrm>
          <a:prstGeom prst="rect">
            <a:avLst/>
          </a:prstGeom>
          <a:noFill/>
        </p:spPr>
        <p:txBody>
          <a:bodyPr wrap="square">
            <a:spAutoFit/>
          </a:bodyPr>
          <a:lstStyle/>
          <a:p>
            <a:pPr algn="just">
              <a:lnSpc>
                <a:spcPct val="107000"/>
              </a:lnSpc>
              <a:spcBef>
                <a:spcPts val="1200"/>
              </a:spcBef>
            </a:pPr>
            <a:r>
              <a:rPr lang="en-CA"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Introduction and Business Problem</a:t>
            </a:r>
          </a:p>
          <a:p>
            <a:pPr algn="l">
              <a:lnSpc>
                <a:spcPct val="107000"/>
              </a:lnSpc>
              <a:spcAft>
                <a:spcPts val="800"/>
              </a:spcAft>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Nowadays every business owner has a dream of expanding his/her business globally. The business analysts helping these companies start with the largest cities in the country of destination then as the business starts its profitability they go after smaller cities in the same country. What they do is that they fist look for the neighborhoods of the target city. Then analyze each neighborhood to find out where is the best spot for them to establish new branches of their business.</a:t>
            </a:r>
          </a:p>
          <a:p>
            <a:pPr algn="just">
              <a:lnSpc>
                <a:spcPct val="107000"/>
              </a:lnSpc>
              <a:spcAft>
                <a:spcPts val="800"/>
              </a:spcAft>
            </a:pP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I own an Asian chain restaurant that has been around in several major cities across the glob with more than 1000 branches.  The company wants to expand its branches to more major cities in the world. Their plan is for the first phase to go for cities with a population of above one million and in the next phases focus on smaller cities. The project manager asked me to investigate cities with a population of above one million in the province of Alberta, Canada to find out where are the best neighborhoods to establish their new branches.</a:t>
            </a:r>
          </a:p>
          <a:p>
            <a:pPr algn="just">
              <a:lnSpc>
                <a:spcPct val="107000"/>
              </a:lnSpc>
              <a:spcAft>
                <a:spcPts val="800"/>
              </a:spcAft>
            </a:pP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r>
              <a:rPr lang="en-CA" sz="1800" dirty="0">
                <a:effectLst/>
                <a:latin typeface="Times New Roman" panose="02020603050405020304" pitchFamily="18" charset="0"/>
                <a:ea typeface="Calibri" panose="020F0502020204030204" pitchFamily="34" charset="0"/>
                <a:cs typeface="Arial" panose="020B0604020202020204" pitchFamily="34" charset="0"/>
              </a:rPr>
              <a:t>In the province of Alberta, there exist two cities with the criteria of having population above one million. These two cities are Edmonton and Calgary. Thus, in this project I will be using Foursquare location data to find out which neighborhoods are the best choice in Edmonton and Calgary to establish new branches.</a:t>
            </a:r>
            <a:endParaRPr lang="en-CA" dirty="0"/>
          </a:p>
        </p:txBody>
      </p:sp>
    </p:spTree>
    <p:extLst>
      <p:ext uri="{BB962C8B-B14F-4D97-AF65-F5344CB8AC3E}">
        <p14:creationId xmlns:p14="http://schemas.microsoft.com/office/powerpoint/2010/main" val="92127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AAAD6B-944F-4CA7-84C8-C66EA670F4CA}"/>
              </a:ext>
            </a:extLst>
          </p:cNvPr>
          <p:cNvSpPr txBox="1"/>
          <p:nvPr/>
        </p:nvSpPr>
        <p:spPr>
          <a:xfrm>
            <a:off x="293614" y="293858"/>
            <a:ext cx="11677475" cy="6165021"/>
          </a:xfrm>
          <a:prstGeom prst="rect">
            <a:avLst/>
          </a:prstGeom>
          <a:noFill/>
        </p:spPr>
        <p:txBody>
          <a:bodyPr wrap="square">
            <a:spAutoFit/>
          </a:bodyPr>
          <a:lstStyle/>
          <a:p>
            <a:pPr algn="just">
              <a:lnSpc>
                <a:spcPct val="107000"/>
              </a:lnSpc>
              <a:spcBef>
                <a:spcPts val="1200"/>
              </a:spcBef>
            </a:pPr>
            <a:r>
              <a:rPr lang="en-CA"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Target Audience</a:t>
            </a:r>
          </a:p>
          <a:p>
            <a:pPr algn="just">
              <a:lnSpc>
                <a:spcPct val="107000"/>
              </a:lnSpc>
              <a:spcAft>
                <a:spcPts val="800"/>
              </a:spcAft>
            </a:pPr>
            <a:r>
              <a:rPr lang="en-CA" dirty="0">
                <a:effectLst/>
                <a:latin typeface="Times New Roman" panose="02020603050405020304" pitchFamily="18" charset="0"/>
                <a:ea typeface="Calibri" panose="020F0502020204030204" pitchFamily="34" charset="0"/>
                <a:cs typeface="Arial" panose="020B0604020202020204" pitchFamily="34" charset="0"/>
              </a:rPr>
              <a:t>The audience of this project is the Asian chain restaurant who is looking for expanding its branches in major cities in the province of Alberta, Canada.</a:t>
            </a:r>
          </a:p>
          <a:p>
            <a:pPr algn="just">
              <a:lnSpc>
                <a:spcPct val="107000"/>
              </a:lnSpc>
              <a:spcAft>
                <a:spcPts val="800"/>
              </a:spcAft>
            </a:pPr>
            <a:endParaRPr lang="en-CA" sz="24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Bef>
                <a:spcPts val="1200"/>
              </a:spcBef>
            </a:pPr>
            <a:r>
              <a:rPr lang="en-CA"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Data Overview</a:t>
            </a:r>
          </a:p>
          <a:p>
            <a:pPr algn="just">
              <a:lnSpc>
                <a:spcPct val="107000"/>
              </a:lnSpc>
              <a:spcAft>
                <a:spcPts val="800"/>
              </a:spcAft>
            </a:pPr>
            <a:r>
              <a:rPr lang="en-CA" dirty="0">
                <a:effectLst/>
                <a:latin typeface="Times New Roman" panose="02020603050405020304" pitchFamily="18" charset="0"/>
                <a:ea typeface="Calibri" panose="020F0502020204030204" pitchFamily="34" charset="0"/>
                <a:cs typeface="Times New Roman" panose="02020603050405020304" pitchFamily="18" charset="0"/>
              </a:rPr>
              <a:t>To investigate the neighborhoods in two major cities of the province of Alberta Canada, we need to acquire six sets of data:</a:t>
            </a:r>
            <a:endParaRPr lang="en-CA"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CA" dirty="0">
                <a:effectLst/>
                <a:latin typeface="Times New Roman" panose="02020603050405020304" pitchFamily="18" charset="0"/>
                <a:ea typeface="Calibri" panose="020F0502020204030204" pitchFamily="34" charset="0"/>
                <a:cs typeface="Arial" panose="020B0604020202020204" pitchFamily="34" charset="0"/>
              </a:rPr>
              <a:t>List of the neighborhoods in Edmonton</a:t>
            </a:r>
          </a:p>
          <a:p>
            <a:pPr marL="742950" lvl="1" indent="-285750" algn="just">
              <a:lnSpc>
                <a:spcPct val="107000"/>
              </a:lnSpc>
              <a:buFont typeface="+mj-lt"/>
              <a:buAutoNum type="alphaLcPeriod"/>
            </a:pPr>
            <a:r>
              <a:rPr lang="en-CA" dirty="0">
                <a:effectLst/>
                <a:latin typeface="Times New Roman" panose="02020603050405020304" pitchFamily="18" charset="0"/>
                <a:ea typeface="Calibri" panose="020F0502020204030204" pitchFamily="34" charset="0"/>
                <a:cs typeface="Arial" panose="020B0604020202020204" pitchFamily="34" charset="0"/>
              </a:rPr>
              <a:t>This set of data must be retrieved from Wikipedia webpage.</a:t>
            </a:r>
          </a:p>
          <a:p>
            <a:pPr marL="342900" lvl="0" indent="-342900" algn="just">
              <a:lnSpc>
                <a:spcPct val="107000"/>
              </a:lnSpc>
              <a:buFont typeface="+mj-lt"/>
              <a:buAutoNum type="arabicPeriod"/>
            </a:pPr>
            <a:r>
              <a:rPr lang="en-CA" dirty="0">
                <a:effectLst/>
                <a:latin typeface="Times New Roman" panose="02020603050405020304" pitchFamily="18" charset="0"/>
                <a:ea typeface="Calibri" panose="020F0502020204030204" pitchFamily="34" charset="0"/>
                <a:cs typeface="Times New Roman" panose="02020603050405020304" pitchFamily="18" charset="0"/>
              </a:rPr>
              <a:t>Geographical location of each neighborhoods in Edmonton</a:t>
            </a:r>
            <a:endParaRPr lang="en-CA" dirty="0">
              <a:effectLst/>
              <a:latin typeface="Times New Roman" panose="02020603050405020304" pitchFamily="18" charset="0"/>
              <a:ea typeface="Calibri" panose="020F0502020204030204" pitchFamily="34" charset="0"/>
              <a:cs typeface="Arial" panose="020B0604020202020204" pitchFamily="34" charset="0"/>
            </a:endParaRPr>
          </a:p>
          <a:p>
            <a:pPr marL="742950" lvl="1" indent="-285750" algn="just">
              <a:lnSpc>
                <a:spcPct val="107000"/>
              </a:lnSpc>
              <a:buFont typeface="+mj-lt"/>
              <a:buAutoNum type="alphaLcPeriod"/>
            </a:pPr>
            <a:r>
              <a:rPr lang="en-CA" dirty="0">
                <a:effectLst/>
                <a:latin typeface="Times New Roman" panose="02020603050405020304" pitchFamily="18" charset="0"/>
                <a:ea typeface="Calibri" panose="020F0502020204030204" pitchFamily="34" charset="0"/>
                <a:cs typeface="Times New Roman" panose="02020603050405020304" pitchFamily="18" charset="0"/>
              </a:rPr>
              <a:t>I use </a:t>
            </a:r>
            <a:r>
              <a:rPr lang="en-CA" dirty="0" err="1">
                <a:effectLst/>
                <a:latin typeface="Times New Roman" panose="02020603050405020304" pitchFamily="18" charset="0"/>
                <a:ea typeface="Calibri" panose="020F0502020204030204" pitchFamily="34" charset="0"/>
                <a:cs typeface="Times New Roman" panose="02020603050405020304" pitchFamily="18" charset="0"/>
              </a:rPr>
              <a:t>Georecorder</a:t>
            </a:r>
            <a:r>
              <a:rPr lang="en-CA" dirty="0">
                <a:effectLst/>
                <a:latin typeface="Times New Roman" panose="02020603050405020304" pitchFamily="18" charset="0"/>
                <a:ea typeface="Calibri" panose="020F0502020204030204" pitchFamily="34" charset="0"/>
                <a:cs typeface="Times New Roman" panose="02020603050405020304" pitchFamily="18" charset="0"/>
              </a:rPr>
              <a:t> package in python to export this set of data.</a:t>
            </a:r>
            <a:endParaRPr lang="en-CA"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CA" dirty="0">
                <a:effectLst/>
                <a:latin typeface="Times New Roman" panose="02020603050405020304" pitchFamily="18" charset="0"/>
                <a:ea typeface="Calibri" panose="020F0502020204030204" pitchFamily="34" charset="0"/>
                <a:cs typeface="Times New Roman" panose="02020603050405020304" pitchFamily="18" charset="0"/>
              </a:rPr>
              <a:t>Venue data including the existing venues in each neighborhood in Edmonton</a:t>
            </a:r>
            <a:endParaRPr lang="en-CA" dirty="0">
              <a:effectLst/>
              <a:latin typeface="Times New Roman" panose="02020603050405020304" pitchFamily="18" charset="0"/>
              <a:ea typeface="Calibri" panose="020F0502020204030204" pitchFamily="34" charset="0"/>
              <a:cs typeface="Arial" panose="020B0604020202020204" pitchFamily="34" charset="0"/>
            </a:endParaRPr>
          </a:p>
          <a:p>
            <a:pPr marL="742950" lvl="1" indent="-285750" algn="just">
              <a:lnSpc>
                <a:spcPct val="107000"/>
              </a:lnSpc>
              <a:buFont typeface="+mj-lt"/>
              <a:buAutoNum type="alphaLcPeriod"/>
            </a:pPr>
            <a:r>
              <a:rPr lang="en-CA" dirty="0">
                <a:effectLst/>
                <a:latin typeface="Times New Roman" panose="02020603050405020304" pitchFamily="18" charset="0"/>
                <a:ea typeface="Calibri" panose="020F0502020204030204" pitchFamily="34" charset="0"/>
                <a:cs typeface="Times New Roman" panose="02020603050405020304" pitchFamily="18" charset="0"/>
              </a:rPr>
              <a:t>I use Foursquare to retrieve venue data.</a:t>
            </a:r>
            <a:endParaRPr lang="en-CA"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CA" dirty="0">
                <a:effectLst/>
                <a:latin typeface="Times New Roman" panose="02020603050405020304" pitchFamily="18" charset="0"/>
                <a:ea typeface="Calibri" panose="020F0502020204030204" pitchFamily="34" charset="0"/>
                <a:cs typeface="Arial" panose="020B0604020202020204" pitchFamily="34" charset="0"/>
              </a:rPr>
              <a:t>List of the neighborhoods in Calgary</a:t>
            </a:r>
          </a:p>
          <a:p>
            <a:pPr marL="742950" lvl="1" indent="-285750" algn="just">
              <a:lnSpc>
                <a:spcPct val="107000"/>
              </a:lnSpc>
              <a:buFont typeface="+mj-lt"/>
              <a:buAutoNum type="alphaLcPeriod"/>
            </a:pPr>
            <a:r>
              <a:rPr lang="en-CA" dirty="0">
                <a:effectLst/>
                <a:latin typeface="Times New Roman" panose="02020603050405020304" pitchFamily="18" charset="0"/>
                <a:ea typeface="Calibri" panose="020F0502020204030204" pitchFamily="34" charset="0"/>
                <a:cs typeface="Arial" panose="020B0604020202020204" pitchFamily="34" charset="0"/>
              </a:rPr>
              <a:t>This set of data must be retrieved from Wikipedia webpage.</a:t>
            </a:r>
          </a:p>
          <a:p>
            <a:pPr marL="342900" lvl="0" indent="-342900" algn="just">
              <a:lnSpc>
                <a:spcPct val="107000"/>
              </a:lnSpc>
              <a:buFont typeface="+mj-lt"/>
              <a:buAutoNum type="arabicPeriod"/>
            </a:pPr>
            <a:r>
              <a:rPr lang="en-CA" dirty="0">
                <a:effectLst/>
                <a:latin typeface="Times New Roman" panose="02020603050405020304" pitchFamily="18" charset="0"/>
                <a:ea typeface="Calibri" panose="020F0502020204030204" pitchFamily="34" charset="0"/>
                <a:cs typeface="Times New Roman" panose="02020603050405020304" pitchFamily="18" charset="0"/>
              </a:rPr>
              <a:t>Geographical location of each neighborhoods in Calgary</a:t>
            </a:r>
            <a:endParaRPr lang="en-CA" dirty="0">
              <a:effectLst/>
              <a:latin typeface="Times New Roman" panose="02020603050405020304" pitchFamily="18" charset="0"/>
              <a:ea typeface="Calibri" panose="020F0502020204030204" pitchFamily="34" charset="0"/>
              <a:cs typeface="Arial" panose="020B0604020202020204" pitchFamily="34" charset="0"/>
            </a:endParaRPr>
          </a:p>
          <a:p>
            <a:pPr marL="742950" lvl="1" indent="-285750" algn="just">
              <a:lnSpc>
                <a:spcPct val="107000"/>
              </a:lnSpc>
              <a:buFont typeface="+mj-lt"/>
              <a:buAutoNum type="alphaLcPeriod"/>
            </a:pPr>
            <a:r>
              <a:rPr lang="en-CA" dirty="0">
                <a:effectLst/>
                <a:latin typeface="Times New Roman" panose="02020603050405020304" pitchFamily="18" charset="0"/>
                <a:ea typeface="Calibri" panose="020F0502020204030204" pitchFamily="34" charset="0"/>
                <a:cs typeface="Times New Roman" panose="02020603050405020304" pitchFamily="18" charset="0"/>
              </a:rPr>
              <a:t>I use </a:t>
            </a:r>
            <a:r>
              <a:rPr lang="en-CA" dirty="0" err="1">
                <a:effectLst/>
                <a:latin typeface="Times New Roman" panose="02020603050405020304" pitchFamily="18" charset="0"/>
                <a:ea typeface="Calibri" panose="020F0502020204030204" pitchFamily="34" charset="0"/>
                <a:cs typeface="Times New Roman" panose="02020603050405020304" pitchFamily="18" charset="0"/>
              </a:rPr>
              <a:t>Georecorder</a:t>
            </a:r>
            <a:r>
              <a:rPr lang="en-CA" dirty="0">
                <a:effectLst/>
                <a:latin typeface="Times New Roman" panose="02020603050405020304" pitchFamily="18" charset="0"/>
                <a:ea typeface="Calibri" panose="020F0502020204030204" pitchFamily="34" charset="0"/>
                <a:cs typeface="Times New Roman" panose="02020603050405020304" pitchFamily="18" charset="0"/>
              </a:rPr>
              <a:t> package in python to export this set of data.</a:t>
            </a:r>
            <a:endParaRPr lang="en-CA"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CA" dirty="0">
                <a:effectLst/>
                <a:latin typeface="Times New Roman" panose="02020603050405020304" pitchFamily="18" charset="0"/>
                <a:ea typeface="Calibri" panose="020F0502020204030204" pitchFamily="34" charset="0"/>
                <a:cs typeface="Times New Roman" panose="02020603050405020304" pitchFamily="18" charset="0"/>
              </a:rPr>
              <a:t>Venue data including the existing venues in each neighborhood in Calgary</a:t>
            </a:r>
            <a:endParaRPr lang="en-CA" dirty="0">
              <a:effectLst/>
              <a:latin typeface="Times New Roman" panose="02020603050405020304" pitchFamily="18" charset="0"/>
              <a:ea typeface="Calibri" panose="020F0502020204030204" pitchFamily="34" charset="0"/>
              <a:cs typeface="Arial" panose="020B0604020202020204" pitchFamily="34" charset="0"/>
            </a:endParaRPr>
          </a:p>
          <a:p>
            <a:pPr marL="742950" lvl="1" indent="-285750" algn="just">
              <a:lnSpc>
                <a:spcPct val="107000"/>
              </a:lnSpc>
              <a:spcAft>
                <a:spcPts val="800"/>
              </a:spcAft>
              <a:buFont typeface="+mj-lt"/>
              <a:buAutoNum type="alphaLcPeriod"/>
            </a:pPr>
            <a:r>
              <a:rPr lang="en-CA" dirty="0">
                <a:effectLst/>
                <a:latin typeface="Times New Roman" panose="02020603050405020304" pitchFamily="18" charset="0"/>
                <a:ea typeface="Calibri" panose="020F0502020204030204" pitchFamily="34" charset="0"/>
                <a:cs typeface="Times New Roman" panose="02020603050405020304" pitchFamily="18" charset="0"/>
              </a:rPr>
              <a:t>I use Foursquare to retrieve venue data.</a:t>
            </a:r>
            <a:endParaRPr lang="en-CA"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4802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EBC2FC0C-557B-42E2-958A-CFCA68844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725" y="3514507"/>
            <a:ext cx="4486275" cy="1590675"/>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36D033FC-0C72-4A2F-99A1-AE9D6BF38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76407"/>
            <a:ext cx="4572000" cy="1628775"/>
          </a:xfrm>
          <a:prstGeom prst="rect">
            <a:avLst/>
          </a:prstGeom>
        </p:spPr>
      </p:pic>
      <p:sp>
        <p:nvSpPr>
          <p:cNvPr id="8" name="TextBox 7">
            <a:extLst>
              <a:ext uri="{FF2B5EF4-FFF2-40B4-BE49-F238E27FC236}">
                <a16:creationId xmlns:a16="http://schemas.microsoft.com/office/drawing/2014/main" id="{BAA59CD3-0264-468D-A8D0-633A477AC4E5}"/>
              </a:ext>
            </a:extLst>
          </p:cNvPr>
          <p:cNvSpPr txBox="1"/>
          <p:nvPr/>
        </p:nvSpPr>
        <p:spPr>
          <a:xfrm>
            <a:off x="2522081" y="3107075"/>
            <a:ext cx="2661562" cy="369332"/>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Edmonton Neighborhoods</a:t>
            </a:r>
          </a:p>
        </p:txBody>
      </p:sp>
      <p:sp>
        <p:nvSpPr>
          <p:cNvPr id="9" name="TextBox 8">
            <a:extLst>
              <a:ext uri="{FF2B5EF4-FFF2-40B4-BE49-F238E27FC236}">
                <a16:creationId xmlns:a16="http://schemas.microsoft.com/office/drawing/2014/main" id="{11BF2664-E311-48B4-9153-543C3C524064}"/>
              </a:ext>
            </a:extLst>
          </p:cNvPr>
          <p:cNvSpPr txBox="1"/>
          <p:nvPr/>
        </p:nvSpPr>
        <p:spPr>
          <a:xfrm>
            <a:off x="7183595" y="3107075"/>
            <a:ext cx="2396810" cy="369332"/>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Calgary Neighborhoods</a:t>
            </a:r>
          </a:p>
        </p:txBody>
      </p:sp>
      <p:sp>
        <p:nvSpPr>
          <p:cNvPr id="10" name="TextBox 9">
            <a:extLst>
              <a:ext uri="{FF2B5EF4-FFF2-40B4-BE49-F238E27FC236}">
                <a16:creationId xmlns:a16="http://schemas.microsoft.com/office/drawing/2014/main" id="{28DB7A02-3616-4DE4-BF4B-DB070792E214}"/>
              </a:ext>
            </a:extLst>
          </p:cNvPr>
          <p:cNvSpPr txBox="1"/>
          <p:nvPr/>
        </p:nvSpPr>
        <p:spPr>
          <a:xfrm>
            <a:off x="505438" y="771918"/>
            <a:ext cx="10660310" cy="1763240"/>
          </a:xfrm>
          <a:prstGeom prst="rect">
            <a:avLst/>
          </a:prstGeom>
          <a:noFill/>
        </p:spPr>
        <p:txBody>
          <a:bodyPr wrap="square">
            <a:spAutoFit/>
          </a:bodyPr>
          <a:lstStyle/>
          <a:p>
            <a:pPr algn="just">
              <a:lnSpc>
                <a:spcPct val="107000"/>
              </a:lnSpc>
              <a:spcAft>
                <a:spcPts val="800"/>
              </a:spcAft>
            </a:pPr>
            <a:r>
              <a:rPr lang="en-CA" sz="2400" b="1" dirty="0">
                <a:latin typeface="Times New Roman" panose="02020603050405020304" pitchFamily="18" charset="0"/>
                <a:ea typeface="Calibri" panose="020F0502020204030204" pitchFamily="34" charset="0"/>
                <a:cs typeface="Arial" panose="020B0604020202020204" pitchFamily="34" charset="0"/>
              </a:rPr>
              <a:t>Retrieval of the data</a:t>
            </a:r>
          </a:p>
          <a:p>
            <a:pPr algn="just">
              <a:lnSpc>
                <a:spcPct val="107000"/>
              </a:lnSpc>
              <a:spcAft>
                <a:spcPts val="800"/>
              </a:spcAft>
            </a:pPr>
            <a:endParaRPr lang="en-CA" sz="2400" b="1" dirty="0">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In the first step all the data were retrieved from different web sites and packages to prepare the first data frames.</a:t>
            </a:r>
          </a:p>
          <a:p>
            <a:pPr algn="just">
              <a:lnSpc>
                <a:spcPct val="107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Below you can see an example of tables exported from Wikipedia website</a:t>
            </a:r>
          </a:p>
        </p:txBody>
      </p:sp>
    </p:spTree>
    <p:extLst>
      <p:ext uri="{BB962C8B-B14F-4D97-AF65-F5344CB8AC3E}">
        <p14:creationId xmlns:p14="http://schemas.microsoft.com/office/powerpoint/2010/main" val="406991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A23500F1-BD4D-4BA3-9234-1FDE841723C9}"/>
              </a:ext>
            </a:extLst>
          </p:cNvPr>
          <p:cNvPicPr>
            <a:picLocks noChangeAspect="1"/>
          </p:cNvPicPr>
          <p:nvPr/>
        </p:nvPicPr>
        <p:blipFill rotWithShape="1">
          <a:blip r:embed="rId2">
            <a:extLst>
              <a:ext uri="{28A0092B-C50C-407E-A947-70E740481C1C}">
                <a14:useLocalDpi xmlns:a14="http://schemas.microsoft.com/office/drawing/2010/main" val="0"/>
              </a:ext>
            </a:extLst>
          </a:blip>
          <a:srcRect l="24404" t="2640" r="24136" b="4258"/>
          <a:stretch/>
        </p:blipFill>
        <p:spPr>
          <a:xfrm>
            <a:off x="735544" y="1246878"/>
            <a:ext cx="4867275" cy="5365102"/>
          </a:xfrm>
          <a:prstGeom prst="rect">
            <a:avLst/>
          </a:prstGeom>
        </p:spPr>
      </p:pic>
      <p:pic>
        <p:nvPicPr>
          <p:cNvPr id="7" name="Picture 6" descr="Map&#10;&#10;Description automatically generated">
            <a:extLst>
              <a:ext uri="{FF2B5EF4-FFF2-40B4-BE49-F238E27FC236}">
                <a16:creationId xmlns:a16="http://schemas.microsoft.com/office/drawing/2014/main" id="{EB9CFCDC-5FDD-4EAA-BC15-70EC1E5F37C6}"/>
              </a:ext>
            </a:extLst>
          </p:cNvPr>
          <p:cNvPicPr>
            <a:picLocks noChangeAspect="1"/>
          </p:cNvPicPr>
          <p:nvPr/>
        </p:nvPicPr>
        <p:blipFill rotWithShape="1">
          <a:blip r:embed="rId3">
            <a:extLst>
              <a:ext uri="{28A0092B-C50C-407E-A947-70E740481C1C}">
                <a14:useLocalDpi xmlns:a14="http://schemas.microsoft.com/office/drawing/2010/main" val="0"/>
              </a:ext>
            </a:extLst>
          </a:blip>
          <a:srcRect l="14791" r="20293"/>
          <a:stretch/>
        </p:blipFill>
        <p:spPr>
          <a:xfrm>
            <a:off x="5602819" y="1246878"/>
            <a:ext cx="5234474" cy="5365101"/>
          </a:xfrm>
          <a:prstGeom prst="rect">
            <a:avLst/>
          </a:prstGeom>
        </p:spPr>
      </p:pic>
      <p:sp>
        <p:nvSpPr>
          <p:cNvPr id="8" name="TextBox 7">
            <a:extLst>
              <a:ext uri="{FF2B5EF4-FFF2-40B4-BE49-F238E27FC236}">
                <a16:creationId xmlns:a16="http://schemas.microsoft.com/office/drawing/2014/main" id="{99F7576C-971C-45F9-BCE2-345DF1AE01FE}"/>
              </a:ext>
            </a:extLst>
          </p:cNvPr>
          <p:cNvSpPr txBox="1"/>
          <p:nvPr/>
        </p:nvSpPr>
        <p:spPr>
          <a:xfrm>
            <a:off x="2589408" y="6242647"/>
            <a:ext cx="1159548" cy="369332"/>
          </a:xfrm>
          <a:prstGeom prst="rect">
            <a:avLst/>
          </a:prstGeom>
          <a:solidFill>
            <a:schemeClr val="bg1"/>
          </a:solidFill>
        </p:spPr>
        <p:txBody>
          <a:bodyPr wrap="none" rtlCol="0">
            <a:spAutoFit/>
          </a:bodyPr>
          <a:lstStyle/>
          <a:p>
            <a:r>
              <a:rPr lang="en-CA" dirty="0">
                <a:latin typeface="Times New Roman" panose="02020603050405020304" pitchFamily="18" charset="0"/>
                <a:cs typeface="Times New Roman" panose="02020603050405020304" pitchFamily="18" charset="0"/>
              </a:rPr>
              <a:t>Edmonton</a:t>
            </a:r>
          </a:p>
        </p:txBody>
      </p:sp>
      <p:sp>
        <p:nvSpPr>
          <p:cNvPr id="9" name="TextBox 8">
            <a:extLst>
              <a:ext uri="{FF2B5EF4-FFF2-40B4-BE49-F238E27FC236}">
                <a16:creationId xmlns:a16="http://schemas.microsoft.com/office/drawing/2014/main" id="{D301194A-F7E9-439C-B465-DB84FAEE0508}"/>
              </a:ext>
            </a:extLst>
          </p:cNvPr>
          <p:cNvSpPr txBox="1"/>
          <p:nvPr/>
        </p:nvSpPr>
        <p:spPr>
          <a:xfrm>
            <a:off x="6978248" y="6242647"/>
            <a:ext cx="915635" cy="369332"/>
          </a:xfrm>
          <a:prstGeom prst="rect">
            <a:avLst/>
          </a:prstGeom>
          <a:solidFill>
            <a:schemeClr val="bg1"/>
          </a:solidFill>
        </p:spPr>
        <p:txBody>
          <a:bodyPr wrap="none" rtlCol="0">
            <a:spAutoFit/>
          </a:bodyPr>
          <a:lstStyle/>
          <a:p>
            <a:r>
              <a:rPr lang="en-CA" dirty="0">
                <a:latin typeface="Times New Roman" panose="02020603050405020304" pitchFamily="18" charset="0"/>
                <a:cs typeface="Times New Roman" panose="02020603050405020304" pitchFamily="18" charset="0"/>
              </a:rPr>
              <a:t>Calgary</a:t>
            </a:r>
          </a:p>
        </p:txBody>
      </p:sp>
      <p:sp>
        <p:nvSpPr>
          <p:cNvPr id="10" name="TextBox 9">
            <a:extLst>
              <a:ext uri="{FF2B5EF4-FFF2-40B4-BE49-F238E27FC236}">
                <a16:creationId xmlns:a16="http://schemas.microsoft.com/office/drawing/2014/main" id="{3CAD2D3F-1EF8-4FEC-AB80-D012513F225F}"/>
              </a:ext>
            </a:extLst>
          </p:cNvPr>
          <p:cNvSpPr txBox="1"/>
          <p:nvPr/>
        </p:nvSpPr>
        <p:spPr>
          <a:xfrm>
            <a:off x="396381" y="201466"/>
            <a:ext cx="10660310" cy="767711"/>
          </a:xfrm>
          <a:prstGeom prst="rect">
            <a:avLst/>
          </a:prstGeom>
          <a:noFill/>
        </p:spPr>
        <p:txBody>
          <a:bodyPr wrap="square">
            <a:spAutoFit/>
          </a:bodyPr>
          <a:lstStyle/>
          <a:p>
            <a:pPr algn="just">
              <a:lnSpc>
                <a:spcPct val="107000"/>
              </a:lnSpc>
              <a:spcAft>
                <a:spcPts val="800"/>
              </a:spcAft>
            </a:pPr>
            <a:r>
              <a:rPr lang="en-CA" b="1" i="1" dirty="0">
                <a:latin typeface="Times New Roman" panose="02020603050405020304" pitchFamily="18" charset="0"/>
                <a:ea typeface="Calibri" panose="020F0502020204030204" pitchFamily="34" charset="0"/>
                <a:cs typeface="Arial" panose="020B0604020202020204" pitchFamily="34" charset="0"/>
              </a:rPr>
              <a:t>Map of Edmonton and Calgary before clustering</a:t>
            </a:r>
          </a:p>
          <a:p>
            <a:pPr algn="just">
              <a:lnSpc>
                <a:spcPct val="107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The figure below shows map of Edmonton and Calgary with the centroid of each neighborhood highlighted.</a:t>
            </a:r>
          </a:p>
        </p:txBody>
      </p:sp>
    </p:spTree>
    <p:extLst>
      <p:ext uri="{BB962C8B-B14F-4D97-AF65-F5344CB8AC3E}">
        <p14:creationId xmlns:p14="http://schemas.microsoft.com/office/powerpoint/2010/main" val="428709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79476317-0FB1-4704-8DE3-C71F14639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3" y="1738138"/>
            <a:ext cx="6143625" cy="4791075"/>
          </a:xfrm>
          <a:prstGeom prst="rect">
            <a:avLst/>
          </a:prstGeom>
        </p:spPr>
      </p:pic>
      <p:pic>
        <p:nvPicPr>
          <p:cNvPr id="7" name="Picture 6" descr="Chart, line chart&#10;&#10;Description automatically generated">
            <a:extLst>
              <a:ext uri="{FF2B5EF4-FFF2-40B4-BE49-F238E27FC236}">
                <a16:creationId xmlns:a16="http://schemas.microsoft.com/office/drawing/2014/main" id="{47C74F98-ABA6-424F-B7A7-29FE017E8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247" y="1783053"/>
            <a:ext cx="6038850" cy="4600575"/>
          </a:xfrm>
          <a:prstGeom prst="rect">
            <a:avLst/>
          </a:prstGeom>
        </p:spPr>
      </p:pic>
      <p:sp>
        <p:nvSpPr>
          <p:cNvPr id="8" name="TextBox 7">
            <a:extLst>
              <a:ext uri="{FF2B5EF4-FFF2-40B4-BE49-F238E27FC236}">
                <a16:creationId xmlns:a16="http://schemas.microsoft.com/office/drawing/2014/main" id="{52B37926-CB81-4C16-B3B3-CA016C87990A}"/>
              </a:ext>
            </a:extLst>
          </p:cNvPr>
          <p:cNvSpPr txBox="1"/>
          <p:nvPr/>
        </p:nvSpPr>
        <p:spPr>
          <a:xfrm>
            <a:off x="2639742" y="4024511"/>
            <a:ext cx="1159548" cy="369332"/>
          </a:xfrm>
          <a:prstGeom prst="rect">
            <a:avLst/>
          </a:prstGeom>
          <a:solidFill>
            <a:schemeClr val="bg1"/>
          </a:solidFill>
        </p:spPr>
        <p:txBody>
          <a:bodyPr wrap="none" rtlCol="0">
            <a:spAutoFit/>
          </a:bodyPr>
          <a:lstStyle/>
          <a:p>
            <a:r>
              <a:rPr lang="en-CA" dirty="0">
                <a:latin typeface="Times New Roman" panose="02020603050405020304" pitchFamily="18" charset="0"/>
                <a:cs typeface="Times New Roman" panose="02020603050405020304" pitchFamily="18" charset="0"/>
              </a:rPr>
              <a:t>Edmonton</a:t>
            </a:r>
          </a:p>
        </p:txBody>
      </p:sp>
      <p:sp>
        <p:nvSpPr>
          <p:cNvPr id="9" name="TextBox 8">
            <a:extLst>
              <a:ext uri="{FF2B5EF4-FFF2-40B4-BE49-F238E27FC236}">
                <a16:creationId xmlns:a16="http://schemas.microsoft.com/office/drawing/2014/main" id="{E9C32716-B7FC-40BE-BF7C-04D3189D2C23}"/>
              </a:ext>
            </a:extLst>
          </p:cNvPr>
          <p:cNvSpPr txBox="1"/>
          <p:nvPr/>
        </p:nvSpPr>
        <p:spPr>
          <a:xfrm>
            <a:off x="8655980" y="4024511"/>
            <a:ext cx="915635" cy="369332"/>
          </a:xfrm>
          <a:prstGeom prst="rect">
            <a:avLst/>
          </a:prstGeom>
          <a:solidFill>
            <a:schemeClr val="bg1"/>
          </a:solidFill>
        </p:spPr>
        <p:txBody>
          <a:bodyPr wrap="none" rtlCol="0">
            <a:spAutoFit/>
          </a:bodyPr>
          <a:lstStyle/>
          <a:p>
            <a:r>
              <a:rPr lang="en-CA" dirty="0">
                <a:latin typeface="Times New Roman" panose="02020603050405020304" pitchFamily="18" charset="0"/>
                <a:cs typeface="Times New Roman" panose="02020603050405020304" pitchFamily="18" charset="0"/>
              </a:rPr>
              <a:t>Calgary</a:t>
            </a:r>
          </a:p>
        </p:txBody>
      </p:sp>
      <p:sp>
        <p:nvSpPr>
          <p:cNvPr id="10" name="TextBox 9">
            <a:extLst>
              <a:ext uri="{FF2B5EF4-FFF2-40B4-BE49-F238E27FC236}">
                <a16:creationId xmlns:a16="http://schemas.microsoft.com/office/drawing/2014/main" id="{C7A2C33E-F74B-42A3-BE53-91DE32AE5914}"/>
              </a:ext>
            </a:extLst>
          </p:cNvPr>
          <p:cNvSpPr txBox="1"/>
          <p:nvPr/>
        </p:nvSpPr>
        <p:spPr>
          <a:xfrm>
            <a:off x="396381" y="201466"/>
            <a:ext cx="10660310" cy="1463029"/>
          </a:xfrm>
          <a:prstGeom prst="rect">
            <a:avLst/>
          </a:prstGeom>
          <a:noFill/>
        </p:spPr>
        <p:txBody>
          <a:bodyPr wrap="square">
            <a:spAutoFit/>
          </a:bodyPr>
          <a:lstStyle/>
          <a:p>
            <a:pPr algn="just">
              <a:lnSpc>
                <a:spcPct val="107000"/>
              </a:lnSpc>
              <a:spcAft>
                <a:spcPts val="800"/>
              </a:spcAft>
            </a:pPr>
            <a:r>
              <a:rPr lang="en-CA" b="1" i="1" dirty="0">
                <a:latin typeface="Times New Roman" panose="02020603050405020304" pitchFamily="18" charset="0"/>
                <a:ea typeface="Calibri" panose="020F0502020204030204" pitchFamily="34" charset="0"/>
                <a:cs typeface="Arial" panose="020B0604020202020204" pitchFamily="34" charset="0"/>
              </a:rPr>
              <a:t>Finding the best K for </a:t>
            </a:r>
            <a:r>
              <a:rPr lang="en-CA" b="1" i="1" dirty="0" err="1">
                <a:latin typeface="Times New Roman" panose="02020603050405020304" pitchFamily="18" charset="0"/>
                <a:ea typeface="Calibri" panose="020F0502020204030204" pitchFamily="34" charset="0"/>
                <a:cs typeface="Arial" panose="020B0604020202020204" pitchFamily="34" charset="0"/>
              </a:rPr>
              <a:t>Kmeans</a:t>
            </a:r>
            <a:r>
              <a:rPr lang="en-CA" b="1" i="1" dirty="0">
                <a:latin typeface="Times New Roman" panose="02020603050405020304" pitchFamily="18" charset="0"/>
                <a:ea typeface="Calibri" panose="020F0502020204030204" pitchFamily="34" charset="0"/>
                <a:cs typeface="Arial" panose="020B0604020202020204" pitchFamily="34" charset="0"/>
              </a:rPr>
              <a:t> clustering</a:t>
            </a:r>
          </a:p>
          <a:p>
            <a:pPr algn="just">
              <a:lnSpc>
                <a:spcPct val="107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Using elbow point technique I find the best K to use in the </a:t>
            </a:r>
            <a:r>
              <a:rPr lang="en-CA" sz="1800" dirty="0" err="1">
                <a:effectLst/>
                <a:latin typeface="Times New Roman" panose="02020603050405020304" pitchFamily="18" charset="0"/>
                <a:ea typeface="Calibri" panose="020F0502020204030204" pitchFamily="34" charset="0"/>
                <a:cs typeface="Arial" panose="020B0604020202020204" pitchFamily="34" charset="0"/>
              </a:rPr>
              <a:t>Kmeans</a:t>
            </a:r>
            <a:r>
              <a:rPr lang="en-CA" sz="1800" dirty="0">
                <a:effectLst/>
                <a:latin typeface="Times New Roman" panose="02020603050405020304" pitchFamily="18" charset="0"/>
                <a:ea typeface="Calibri" panose="020F0502020204030204" pitchFamily="34" charset="0"/>
                <a:cs typeface="Arial" panose="020B0604020202020204" pitchFamily="34" charset="0"/>
              </a:rPr>
              <a:t> clustering algorithm to cluster neighborhoods in Edmonton and Calgary.</a:t>
            </a:r>
          </a:p>
          <a:p>
            <a:pPr algn="just">
              <a:lnSpc>
                <a:spcPct val="107000"/>
              </a:lnSpc>
              <a:spcAft>
                <a:spcPts val="800"/>
              </a:spcAft>
            </a:pPr>
            <a:r>
              <a:rPr lang="en-CA" dirty="0">
                <a:latin typeface="Times New Roman" panose="02020603050405020304" pitchFamily="18" charset="0"/>
                <a:ea typeface="Calibri" panose="020F0502020204030204" pitchFamily="34" charset="0"/>
                <a:cs typeface="Arial" panose="020B0604020202020204" pitchFamily="34" charset="0"/>
              </a:rPr>
              <a:t>As shown in the figures below, the best K for both of the cities is equal to 4.</a:t>
            </a: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28183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DEEF753A-8F54-4279-9E2D-FD75EBB1380D}"/>
              </a:ext>
            </a:extLst>
          </p:cNvPr>
          <p:cNvPicPr>
            <a:picLocks noChangeAspect="1"/>
          </p:cNvPicPr>
          <p:nvPr/>
        </p:nvPicPr>
        <p:blipFill rotWithShape="1">
          <a:blip r:embed="rId2">
            <a:extLst>
              <a:ext uri="{28A0092B-C50C-407E-A947-70E740481C1C}">
                <a14:useLocalDpi xmlns:a14="http://schemas.microsoft.com/office/drawing/2010/main" val="0"/>
              </a:ext>
            </a:extLst>
          </a:blip>
          <a:srcRect l="25022" b="-759"/>
          <a:stretch/>
        </p:blipFill>
        <p:spPr>
          <a:xfrm>
            <a:off x="518445" y="1114408"/>
            <a:ext cx="7020236" cy="5672006"/>
          </a:xfrm>
          <a:prstGeom prst="rect">
            <a:avLst/>
          </a:prstGeom>
        </p:spPr>
      </p:pic>
      <p:pic>
        <p:nvPicPr>
          <p:cNvPr id="7" name="Picture 6" descr="Map&#10;&#10;Description automatically generated">
            <a:extLst>
              <a:ext uri="{FF2B5EF4-FFF2-40B4-BE49-F238E27FC236}">
                <a16:creationId xmlns:a16="http://schemas.microsoft.com/office/drawing/2014/main" id="{12505964-AACE-478D-B584-C479CC542C28}"/>
              </a:ext>
            </a:extLst>
          </p:cNvPr>
          <p:cNvPicPr>
            <a:picLocks noChangeAspect="1"/>
          </p:cNvPicPr>
          <p:nvPr/>
        </p:nvPicPr>
        <p:blipFill rotWithShape="1">
          <a:blip r:embed="rId3">
            <a:extLst>
              <a:ext uri="{28A0092B-C50C-407E-A947-70E740481C1C}">
                <a14:useLocalDpi xmlns:a14="http://schemas.microsoft.com/office/drawing/2010/main" val="0"/>
              </a:ext>
            </a:extLst>
          </a:blip>
          <a:srcRect l="16109" t="-164" r="22657"/>
          <a:stretch/>
        </p:blipFill>
        <p:spPr>
          <a:xfrm>
            <a:off x="5905144" y="1081162"/>
            <a:ext cx="5768411" cy="5705252"/>
          </a:xfrm>
          <a:prstGeom prst="rect">
            <a:avLst/>
          </a:prstGeom>
        </p:spPr>
      </p:pic>
      <p:sp>
        <p:nvSpPr>
          <p:cNvPr id="8" name="TextBox 7">
            <a:extLst>
              <a:ext uri="{FF2B5EF4-FFF2-40B4-BE49-F238E27FC236}">
                <a16:creationId xmlns:a16="http://schemas.microsoft.com/office/drawing/2014/main" id="{41D3875E-DE7F-4BF6-BD9E-981BC8F01339}"/>
              </a:ext>
            </a:extLst>
          </p:cNvPr>
          <p:cNvSpPr txBox="1"/>
          <p:nvPr/>
        </p:nvSpPr>
        <p:spPr>
          <a:xfrm>
            <a:off x="2413239" y="6417082"/>
            <a:ext cx="1159548" cy="369332"/>
          </a:xfrm>
          <a:prstGeom prst="rect">
            <a:avLst/>
          </a:prstGeom>
          <a:solidFill>
            <a:schemeClr val="bg1"/>
          </a:solidFill>
        </p:spPr>
        <p:txBody>
          <a:bodyPr wrap="none" rtlCol="0">
            <a:spAutoFit/>
          </a:bodyPr>
          <a:lstStyle/>
          <a:p>
            <a:r>
              <a:rPr lang="en-CA" dirty="0">
                <a:latin typeface="Times New Roman" panose="02020603050405020304" pitchFamily="18" charset="0"/>
                <a:cs typeface="Times New Roman" panose="02020603050405020304" pitchFamily="18" charset="0"/>
              </a:rPr>
              <a:t>Edmonton</a:t>
            </a:r>
          </a:p>
        </p:txBody>
      </p:sp>
      <p:sp>
        <p:nvSpPr>
          <p:cNvPr id="9" name="TextBox 8">
            <a:extLst>
              <a:ext uri="{FF2B5EF4-FFF2-40B4-BE49-F238E27FC236}">
                <a16:creationId xmlns:a16="http://schemas.microsoft.com/office/drawing/2014/main" id="{EB9EEC33-47C8-4D98-AA96-4F2C66631B83}"/>
              </a:ext>
            </a:extLst>
          </p:cNvPr>
          <p:cNvSpPr txBox="1"/>
          <p:nvPr/>
        </p:nvSpPr>
        <p:spPr>
          <a:xfrm>
            <a:off x="8429544" y="6417082"/>
            <a:ext cx="915635" cy="369332"/>
          </a:xfrm>
          <a:prstGeom prst="rect">
            <a:avLst/>
          </a:prstGeom>
          <a:solidFill>
            <a:schemeClr val="bg1"/>
          </a:solidFill>
        </p:spPr>
        <p:txBody>
          <a:bodyPr wrap="none" rtlCol="0">
            <a:spAutoFit/>
          </a:bodyPr>
          <a:lstStyle/>
          <a:p>
            <a:r>
              <a:rPr lang="en-CA" dirty="0">
                <a:latin typeface="Times New Roman" panose="02020603050405020304" pitchFamily="18" charset="0"/>
                <a:cs typeface="Times New Roman" panose="02020603050405020304" pitchFamily="18" charset="0"/>
              </a:rPr>
              <a:t>Calgary</a:t>
            </a:r>
          </a:p>
        </p:txBody>
      </p:sp>
      <p:sp>
        <p:nvSpPr>
          <p:cNvPr id="10" name="TextBox 9">
            <a:extLst>
              <a:ext uri="{FF2B5EF4-FFF2-40B4-BE49-F238E27FC236}">
                <a16:creationId xmlns:a16="http://schemas.microsoft.com/office/drawing/2014/main" id="{C58A1753-5E60-407A-91EC-8DF3848D161C}"/>
              </a:ext>
            </a:extLst>
          </p:cNvPr>
          <p:cNvSpPr txBox="1"/>
          <p:nvPr/>
        </p:nvSpPr>
        <p:spPr>
          <a:xfrm>
            <a:off x="396381" y="201466"/>
            <a:ext cx="10660310" cy="767711"/>
          </a:xfrm>
          <a:prstGeom prst="rect">
            <a:avLst/>
          </a:prstGeom>
          <a:noFill/>
        </p:spPr>
        <p:txBody>
          <a:bodyPr wrap="square">
            <a:spAutoFit/>
          </a:bodyPr>
          <a:lstStyle/>
          <a:p>
            <a:pPr algn="just">
              <a:lnSpc>
                <a:spcPct val="107000"/>
              </a:lnSpc>
              <a:spcAft>
                <a:spcPts val="800"/>
              </a:spcAft>
            </a:pPr>
            <a:r>
              <a:rPr lang="en-CA" b="1" i="1" dirty="0">
                <a:latin typeface="Times New Roman" panose="02020603050405020304" pitchFamily="18" charset="0"/>
                <a:ea typeface="Calibri" panose="020F0502020204030204" pitchFamily="34" charset="0"/>
                <a:cs typeface="Arial" panose="020B0604020202020204" pitchFamily="34" charset="0"/>
              </a:rPr>
              <a:t>Map of Edmonton and Calgary with color coded centroids</a:t>
            </a:r>
          </a:p>
          <a:p>
            <a:pPr algn="just">
              <a:lnSpc>
                <a:spcPct val="107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4 clusters exists in each city that are shown in figure using different colors.</a:t>
            </a:r>
          </a:p>
        </p:txBody>
      </p:sp>
    </p:spTree>
    <p:extLst>
      <p:ext uri="{BB962C8B-B14F-4D97-AF65-F5344CB8AC3E}">
        <p14:creationId xmlns:p14="http://schemas.microsoft.com/office/powerpoint/2010/main" val="992183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Chart&#10;&#10;Description automatically generated">
            <a:extLst>
              <a:ext uri="{FF2B5EF4-FFF2-40B4-BE49-F238E27FC236}">
                <a16:creationId xmlns:a16="http://schemas.microsoft.com/office/drawing/2014/main" id="{2265D07A-EE87-42D6-850D-1468B0B4B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026" y="2695493"/>
            <a:ext cx="5291666" cy="3713449"/>
          </a:xfrm>
          <a:prstGeom prst="rect">
            <a:avLst/>
          </a:prstGeom>
        </p:spPr>
      </p:pic>
      <p:pic>
        <p:nvPicPr>
          <p:cNvPr id="11" name="Picture 10" descr="Chart&#10;&#10;Description automatically generated">
            <a:extLst>
              <a:ext uri="{FF2B5EF4-FFF2-40B4-BE49-F238E27FC236}">
                <a16:creationId xmlns:a16="http://schemas.microsoft.com/office/drawing/2014/main" id="{ED2B604A-942D-44FF-A17A-6F3904DEA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74" y="2718005"/>
            <a:ext cx="5291667" cy="3690937"/>
          </a:xfrm>
          <a:prstGeom prst="rect">
            <a:avLst/>
          </a:prstGeom>
        </p:spPr>
      </p:pic>
      <p:sp>
        <p:nvSpPr>
          <p:cNvPr id="14" name="TextBox 13">
            <a:extLst>
              <a:ext uri="{FF2B5EF4-FFF2-40B4-BE49-F238E27FC236}">
                <a16:creationId xmlns:a16="http://schemas.microsoft.com/office/drawing/2014/main" id="{59199BD3-D184-488F-8931-E6204BAF6C8C}"/>
              </a:ext>
            </a:extLst>
          </p:cNvPr>
          <p:cNvSpPr txBox="1"/>
          <p:nvPr/>
        </p:nvSpPr>
        <p:spPr>
          <a:xfrm>
            <a:off x="3103838" y="4171630"/>
            <a:ext cx="1159548" cy="369332"/>
          </a:xfrm>
          <a:prstGeom prst="rect">
            <a:avLst/>
          </a:prstGeom>
          <a:solidFill>
            <a:schemeClr val="bg1"/>
          </a:solidFill>
        </p:spPr>
        <p:txBody>
          <a:bodyPr wrap="none" rtlCol="0">
            <a:spAutoFit/>
          </a:bodyPr>
          <a:lstStyle/>
          <a:p>
            <a:pPr>
              <a:spcAft>
                <a:spcPts val="600"/>
              </a:spcAft>
            </a:pPr>
            <a:r>
              <a:rPr lang="en-CA" dirty="0">
                <a:latin typeface="Times New Roman" panose="02020603050405020304" pitchFamily="18" charset="0"/>
                <a:cs typeface="Times New Roman" panose="02020603050405020304" pitchFamily="18" charset="0"/>
              </a:rPr>
              <a:t>Edmonton</a:t>
            </a:r>
          </a:p>
        </p:txBody>
      </p:sp>
      <p:sp>
        <p:nvSpPr>
          <p:cNvPr id="15" name="TextBox 14">
            <a:extLst>
              <a:ext uri="{FF2B5EF4-FFF2-40B4-BE49-F238E27FC236}">
                <a16:creationId xmlns:a16="http://schemas.microsoft.com/office/drawing/2014/main" id="{F1742254-44D0-4867-9E81-D461125ADE77}"/>
              </a:ext>
            </a:extLst>
          </p:cNvPr>
          <p:cNvSpPr txBox="1"/>
          <p:nvPr/>
        </p:nvSpPr>
        <p:spPr>
          <a:xfrm>
            <a:off x="9084276" y="4171630"/>
            <a:ext cx="915635" cy="369332"/>
          </a:xfrm>
          <a:prstGeom prst="rect">
            <a:avLst/>
          </a:prstGeom>
          <a:solidFill>
            <a:schemeClr val="bg1"/>
          </a:solidFill>
        </p:spPr>
        <p:txBody>
          <a:bodyPr wrap="none" rtlCol="0">
            <a:spAutoFit/>
          </a:bodyPr>
          <a:lstStyle/>
          <a:p>
            <a:pPr>
              <a:spcAft>
                <a:spcPts val="600"/>
              </a:spcAft>
            </a:pPr>
            <a:r>
              <a:rPr lang="en-CA" dirty="0">
                <a:latin typeface="Times New Roman" panose="02020603050405020304" pitchFamily="18" charset="0"/>
                <a:cs typeface="Times New Roman" panose="02020603050405020304" pitchFamily="18" charset="0"/>
              </a:rPr>
              <a:t>Calgary</a:t>
            </a:r>
          </a:p>
        </p:txBody>
      </p:sp>
      <p:sp>
        <p:nvSpPr>
          <p:cNvPr id="17" name="TextBox 16">
            <a:extLst>
              <a:ext uri="{FF2B5EF4-FFF2-40B4-BE49-F238E27FC236}">
                <a16:creationId xmlns:a16="http://schemas.microsoft.com/office/drawing/2014/main" id="{5B610A74-C001-497C-8205-BC260307FE93}"/>
              </a:ext>
            </a:extLst>
          </p:cNvPr>
          <p:cNvSpPr txBox="1"/>
          <p:nvPr/>
        </p:nvSpPr>
        <p:spPr>
          <a:xfrm>
            <a:off x="497048" y="607079"/>
            <a:ext cx="10660310" cy="1759392"/>
          </a:xfrm>
          <a:prstGeom prst="rect">
            <a:avLst/>
          </a:prstGeom>
          <a:noFill/>
        </p:spPr>
        <p:txBody>
          <a:bodyPr wrap="square">
            <a:spAutoFit/>
          </a:bodyPr>
          <a:lstStyle/>
          <a:p>
            <a:pPr algn="just">
              <a:lnSpc>
                <a:spcPct val="107000"/>
              </a:lnSpc>
              <a:spcAft>
                <a:spcPts val="800"/>
              </a:spcAft>
            </a:pPr>
            <a:r>
              <a:rPr lang="en-CA" sz="1800" b="1" i="1" dirty="0">
                <a:effectLst/>
                <a:latin typeface="Times New Roman" panose="02020603050405020304" pitchFamily="18" charset="0"/>
                <a:ea typeface="Calibri" panose="020F0502020204030204" pitchFamily="34" charset="0"/>
                <a:cs typeface="Arial" panose="020B0604020202020204" pitchFamily="34" charset="0"/>
              </a:rPr>
              <a:t>Number of Neighborhoods in each cluster</a:t>
            </a:r>
          </a:p>
          <a:p>
            <a:pPr algn="just">
              <a:lnSpc>
                <a:spcPct val="107000"/>
              </a:lnSpc>
              <a:spcAft>
                <a:spcPts val="800"/>
              </a:spcAft>
            </a:pPr>
            <a:endParaRPr lang="en-CA" dirty="0">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in Edmonton there are 32 neighborhoods in cluster 1, and one neighborhood in each cluster from cluster 2 to cluster 4. The same figure shows that in Calgary we have 29 neighborhoods in cluster one, one neighborhood in cluster 2 and 3, and 3 neighborhood in cluster 4.</a:t>
            </a:r>
          </a:p>
        </p:txBody>
      </p:sp>
    </p:spTree>
    <p:extLst>
      <p:ext uri="{BB962C8B-B14F-4D97-AF65-F5344CB8AC3E}">
        <p14:creationId xmlns:p14="http://schemas.microsoft.com/office/powerpoint/2010/main" val="316572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E4463AEC-1082-4A84-AD84-CF363BE01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169877"/>
            <a:ext cx="5291666" cy="3709484"/>
          </a:xfrm>
          <a:prstGeom prst="rect">
            <a:avLst/>
          </a:prstGeom>
        </p:spPr>
      </p:pic>
      <p:pic>
        <p:nvPicPr>
          <p:cNvPr id="5" name="Picture 4" descr="Chart, bar chart&#10;&#10;Description automatically generated">
            <a:extLst>
              <a:ext uri="{FF2B5EF4-FFF2-40B4-BE49-F238E27FC236}">
                <a16:creationId xmlns:a16="http://schemas.microsoft.com/office/drawing/2014/main" id="{25063828-7CC1-425B-9A34-A3515CA8E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5" y="2218838"/>
            <a:ext cx="5291667" cy="3611562"/>
          </a:xfrm>
          <a:prstGeom prst="rect">
            <a:avLst/>
          </a:prstGeom>
        </p:spPr>
      </p:pic>
      <p:sp>
        <p:nvSpPr>
          <p:cNvPr id="6" name="TextBox 5">
            <a:extLst>
              <a:ext uri="{FF2B5EF4-FFF2-40B4-BE49-F238E27FC236}">
                <a16:creationId xmlns:a16="http://schemas.microsoft.com/office/drawing/2014/main" id="{D4B8BCEB-BA88-4E85-B5CD-19D7DCBB0675}"/>
              </a:ext>
            </a:extLst>
          </p:cNvPr>
          <p:cNvSpPr txBox="1"/>
          <p:nvPr/>
        </p:nvSpPr>
        <p:spPr>
          <a:xfrm>
            <a:off x="3839881" y="3260483"/>
            <a:ext cx="1159548" cy="369332"/>
          </a:xfrm>
          <a:prstGeom prst="rect">
            <a:avLst/>
          </a:prstGeom>
          <a:solidFill>
            <a:schemeClr val="bg1"/>
          </a:solidFill>
        </p:spPr>
        <p:txBody>
          <a:bodyPr wrap="none" rtlCol="0">
            <a:spAutoFit/>
          </a:bodyPr>
          <a:lstStyle/>
          <a:p>
            <a:r>
              <a:rPr lang="en-CA" dirty="0">
                <a:latin typeface="Times New Roman" panose="02020603050405020304" pitchFamily="18" charset="0"/>
                <a:cs typeface="Times New Roman" panose="02020603050405020304" pitchFamily="18" charset="0"/>
              </a:rPr>
              <a:t>Edmonton</a:t>
            </a:r>
          </a:p>
        </p:txBody>
      </p:sp>
      <p:sp>
        <p:nvSpPr>
          <p:cNvPr id="7" name="TextBox 6">
            <a:extLst>
              <a:ext uri="{FF2B5EF4-FFF2-40B4-BE49-F238E27FC236}">
                <a16:creationId xmlns:a16="http://schemas.microsoft.com/office/drawing/2014/main" id="{4A53DD07-DD11-4692-90B0-9EAA7081D6F9}"/>
              </a:ext>
            </a:extLst>
          </p:cNvPr>
          <p:cNvSpPr txBox="1"/>
          <p:nvPr/>
        </p:nvSpPr>
        <p:spPr>
          <a:xfrm>
            <a:off x="9266181" y="3260483"/>
            <a:ext cx="915635" cy="369332"/>
          </a:xfrm>
          <a:prstGeom prst="rect">
            <a:avLst/>
          </a:prstGeom>
          <a:solidFill>
            <a:schemeClr val="bg1"/>
          </a:solidFill>
        </p:spPr>
        <p:txBody>
          <a:bodyPr wrap="none" rtlCol="0">
            <a:spAutoFit/>
          </a:bodyPr>
          <a:lstStyle/>
          <a:p>
            <a:r>
              <a:rPr lang="en-CA" dirty="0">
                <a:latin typeface="Times New Roman" panose="02020603050405020304" pitchFamily="18" charset="0"/>
                <a:cs typeface="Times New Roman" panose="02020603050405020304" pitchFamily="18" charset="0"/>
              </a:rPr>
              <a:t>Calgary</a:t>
            </a:r>
          </a:p>
        </p:txBody>
      </p:sp>
      <p:sp>
        <p:nvSpPr>
          <p:cNvPr id="9" name="TextBox 8">
            <a:extLst>
              <a:ext uri="{FF2B5EF4-FFF2-40B4-BE49-F238E27FC236}">
                <a16:creationId xmlns:a16="http://schemas.microsoft.com/office/drawing/2014/main" id="{562394AB-EBC9-474F-A036-E988229F044E}"/>
              </a:ext>
            </a:extLst>
          </p:cNvPr>
          <p:cNvSpPr txBox="1"/>
          <p:nvPr/>
        </p:nvSpPr>
        <p:spPr>
          <a:xfrm>
            <a:off x="513825" y="415318"/>
            <a:ext cx="10870035" cy="1200329"/>
          </a:xfrm>
          <a:prstGeom prst="rect">
            <a:avLst/>
          </a:prstGeom>
          <a:noFill/>
        </p:spPr>
        <p:txBody>
          <a:bodyPr wrap="square">
            <a:spAutoFit/>
          </a:bodyPr>
          <a:lstStyle/>
          <a:p>
            <a:r>
              <a:rPr lang="en-CA" sz="1800" b="1" i="1" dirty="0">
                <a:effectLst/>
                <a:latin typeface="Times New Roman" panose="02020603050405020304" pitchFamily="18" charset="0"/>
                <a:ea typeface="Calibri" panose="020F0502020204030204" pitchFamily="34" charset="0"/>
                <a:cs typeface="Arial" panose="020B0604020202020204" pitchFamily="34" charset="0"/>
              </a:rPr>
              <a:t>Frequency of Asian Restaurant</a:t>
            </a:r>
          </a:p>
          <a:p>
            <a:endParaRPr lang="en-CA" sz="1800" b="1" i="1" dirty="0">
              <a:effectLst/>
              <a:latin typeface="Times New Roman" panose="02020603050405020304" pitchFamily="18" charset="0"/>
              <a:ea typeface="Calibri" panose="020F0502020204030204" pitchFamily="34" charset="0"/>
              <a:cs typeface="Arial" panose="020B0604020202020204" pitchFamily="34" charset="0"/>
            </a:endParaRPr>
          </a:p>
          <a:p>
            <a:r>
              <a:rPr lang="en-CA" sz="1800" dirty="0">
                <a:effectLst/>
                <a:latin typeface="Times New Roman" panose="02020603050405020304" pitchFamily="18" charset="0"/>
                <a:ea typeface="Calibri" panose="020F0502020204030204" pitchFamily="34" charset="0"/>
                <a:cs typeface="Arial" panose="020B0604020202020204" pitchFamily="34" charset="0"/>
              </a:rPr>
              <a:t>cluster 1 for both Edmonton and Calgary has zero frequency for Asian restaurants. Cluster two for both cities has the highest frequency, and cluster 3 and cluster 4 are next clusters for both.</a:t>
            </a:r>
            <a:endParaRPr lang="en-CA" dirty="0"/>
          </a:p>
        </p:txBody>
      </p:sp>
    </p:spTree>
    <p:extLst>
      <p:ext uri="{BB962C8B-B14F-4D97-AF65-F5344CB8AC3E}">
        <p14:creationId xmlns:p14="http://schemas.microsoft.com/office/powerpoint/2010/main" val="1868664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2630</TotalTime>
  <Words>1007</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IBM Data Science 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Moradi Afrapoli</dc:creator>
  <cp:lastModifiedBy>Ali Moradi Afrapoli</cp:lastModifiedBy>
  <cp:revision>9</cp:revision>
  <dcterms:created xsi:type="dcterms:W3CDTF">2021-02-20T21:06:39Z</dcterms:created>
  <dcterms:modified xsi:type="dcterms:W3CDTF">2021-02-22T16:57:19Z</dcterms:modified>
</cp:coreProperties>
</file>