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2" r:id="rId1"/>
  </p:sldMasterIdLst>
  <p:notesMasterIdLst>
    <p:notesMasterId r:id="rId29"/>
  </p:notesMasterIdLst>
  <p:sldIdLst>
    <p:sldId id="298" r:id="rId2"/>
    <p:sldId id="300" r:id="rId3"/>
    <p:sldId id="301" r:id="rId4"/>
    <p:sldId id="325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9" r:id="rId15"/>
    <p:sldId id="324" r:id="rId16"/>
    <p:sldId id="315" r:id="rId17"/>
    <p:sldId id="326" r:id="rId18"/>
    <p:sldId id="316" r:id="rId19"/>
    <p:sldId id="320" r:id="rId20"/>
    <p:sldId id="321" r:id="rId21"/>
    <p:sldId id="322" r:id="rId22"/>
    <p:sldId id="317" r:id="rId23"/>
    <p:sldId id="323" r:id="rId24"/>
    <p:sldId id="318" r:id="rId25"/>
    <p:sldId id="327" r:id="rId26"/>
    <p:sldId id="328" r:id="rId27"/>
    <p:sldId id="32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0DAD-9B3F-4E58-9E21-305BE3CD7ABB}" type="datetimeFigureOut">
              <a:rPr lang="en-GB" smtClean="0"/>
              <a:t>21/03/2024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652CA-066B-47DD-AA18-5702D724BE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64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4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3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5B9E2-A541-44D6-900D-DFB73A9607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6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4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2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3331" y="2825087"/>
            <a:ext cx="10768084" cy="126924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4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</a:t>
            </a:r>
            <a:endParaRPr lang="en-US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15068" y="1439911"/>
            <a:ext cx="9144000" cy="1057629"/>
          </a:xfrm>
        </p:spPr>
        <p:txBody>
          <a:bodyPr/>
          <a:lstStyle/>
          <a:p>
            <a:pPr algn="ctr"/>
            <a:r>
              <a:rPr lang="en-US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Chapitre</a:t>
            </a:r>
            <a:r>
              <a:rPr 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0945-A60C-485A-945F-AFDBA61AC41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Réunions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Amener les membres de l'équipe, la direction et même les clients à une réunion de brainstorming peut générer une liste de facteurs de risque </a:t>
            </a:r>
            <a:r>
              <a:rPr 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potentiels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Le brainstorming est une technique qualitative de création d'idées non axée sur la prise de décision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8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d'expert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Approche Delphi : collecte et consolide le jugement de nombreux experts anonymes isolés : le retour d'expérience collecté sert de base à la prise de décision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consulter des personnes au sein de l'organisation qui ont eu une expérience similaire dans la gestion de projets dans le passé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7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Histoire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passée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Définir les « signaux de tempête » ou les événements qui ont précédé les problèmes passés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L'expérience passée pourrait également être utilisée pour identifier les indicateurs avancés des facteurs de risque et leurs implications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2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Évaluations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multiples (en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équipe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 importe le degré d'expertise d'un membre, il est possible de discerner toutes les sources de menaces et de risques du projet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Une approche basée sur l'équipe pour l'identification des facteurs de risque encourage l'identification d'un ensemble plus complet de risques potentiels du projet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3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/>
          <p:cNvGrpSpPr/>
          <p:nvPr/>
        </p:nvGrpSpPr>
        <p:grpSpPr>
          <a:xfrm>
            <a:off x="1139588" y="1594911"/>
            <a:ext cx="9144000" cy="1550670"/>
            <a:chOff x="457200" y="2823210"/>
            <a:chExt cx="9144000" cy="1550670"/>
          </a:xfrm>
        </p:grpSpPr>
        <p:sp>
          <p:nvSpPr>
            <p:cNvPr id="3" name="object 6"/>
            <p:cNvSpPr/>
            <p:nvPr/>
          </p:nvSpPr>
          <p:spPr>
            <a:xfrm>
              <a:off x="2905505" y="2842260"/>
              <a:ext cx="2268855" cy="552450"/>
            </a:xfrm>
            <a:custGeom>
              <a:avLst/>
              <a:gdLst/>
              <a:ahLst/>
              <a:cxnLst/>
              <a:rect l="l" t="t" r="r" b="b"/>
              <a:pathLst>
                <a:path w="2268854" h="552450">
                  <a:moveTo>
                    <a:pt x="2268473" y="552450"/>
                  </a:moveTo>
                  <a:lnTo>
                    <a:pt x="2268473" y="0"/>
                  </a:lnTo>
                  <a:lnTo>
                    <a:pt x="0" y="0"/>
                  </a:lnTo>
                  <a:lnTo>
                    <a:pt x="0" y="552450"/>
                  </a:lnTo>
                  <a:lnTo>
                    <a:pt x="2268473" y="55245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7"/>
            <p:cNvSpPr/>
            <p:nvPr/>
          </p:nvSpPr>
          <p:spPr>
            <a:xfrm>
              <a:off x="2886455" y="2823210"/>
              <a:ext cx="2306955" cy="571500"/>
            </a:xfrm>
            <a:custGeom>
              <a:avLst/>
              <a:gdLst/>
              <a:ahLst/>
              <a:cxnLst/>
              <a:rect l="l" t="t" r="r" b="b"/>
              <a:pathLst>
                <a:path w="2306954" h="571500">
                  <a:moveTo>
                    <a:pt x="2306573" y="571500"/>
                  </a:moveTo>
                  <a:lnTo>
                    <a:pt x="2306573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19050" y="5715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38100" y="38100"/>
                  </a:lnTo>
                  <a:lnTo>
                    <a:pt x="2268473" y="38100"/>
                  </a:lnTo>
                  <a:lnTo>
                    <a:pt x="2268473" y="19050"/>
                  </a:lnTo>
                  <a:lnTo>
                    <a:pt x="2287523" y="38100"/>
                  </a:lnTo>
                  <a:lnTo>
                    <a:pt x="2287523" y="571500"/>
                  </a:lnTo>
                  <a:lnTo>
                    <a:pt x="2306573" y="571500"/>
                  </a:lnTo>
                  <a:close/>
                </a:path>
                <a:path w="2306954" h="571500">
                  <a:moveTo>
                    <a:pt x="38100" y="38100"/>
                  </a:moveTo>
                  <a:lnTo>
                    <a:pt x="38100" y="19050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2306954" h="571500">
                  <a:moveTo>
                    <a:pt x="38100" y="571500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571500"/>
                  </a:lnTo>
                  <a:lnTo>
                    <a:pt x="38100" y="571500"/>
                  </a:lnTo>
                  <a:close/>
                </a:path>
                <a:path w="2306954" h="571500">
                  <a:moveTo>
                    <a:pt x="2287523" y="38100"/>
                  </a:moveTo>
                  <a:lnTo>
                    <a:pt x="2268473" y="19050"/>
                  </a:lnTo>
                  <a:lnTo>
                    <a:pt x="2268473" y="38100"/>
                  </a:lnTo>
                  <a:lnTo>
                    <a:pt x="2287523" y="38100"/>
                  </a:lnTo>
                  <a:close/>
                </a:path>
                <a:path w="2306954" h="571500">
                  <a:moveTo>
                    <a:pt x="2287523" y="571500"/>
                  </a:moveTo>
                  <a:lnTo>
                    <a:pt x="2287523" y="38100"/>
                  </a:lnTo>
                  <a:lnTo>
                    <a:pt x="2268473" y="38100"/>
                  </a:lnTo>
                  <a:lnTo>
                    <a:pt x="2268473" y="571500"/>
                  </a:lnTo>
                  <a:lnTo>
                    <a:pt x="2287523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8"/>
            <p:cNvSpPr/>
            <p:nvPr/>
          </p:nvSpPr>
          <p:spPr>
            <a:xfrm>
              <a:off x="5173979" y="2842260"/>
              <a:ext cx="2268855" cy="552450"/>
            </a:xfrm>
            <a:custGeom>
              <a:avLst/>
              <a:gdLst/>
              <a:ahLst/>
              <a:cxnLst/>
              <a:rect l="l" t="t" r="r" b="b"/>
              <a:pathLst>
                <a:path w="2268854" h="552450">
                  <a:moveTo>
                    <a:pt x="2268474" y="552450"/>
                  </a:moveTo>
                  <a:lnTo>
                    <a:pt x="2268474" y="0"/>
                  </a:lnTo>
                  <a:lnTo>
                    <a:pt x="0" y="0"/>
                  </a:lnTo>
                  <a:lnTo>
                    <a:pt x="0" y="552450"/>
                  </a:lnTo>
                  <a:lnTo>
                    <a:pt x="2268474" y="55245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/>
            <p:cNvSpPr/>
            <p:nvPr/>
          </p:nvSpPr>
          <p:spPr>
            <a:xfrm>
              <a:off x="5154929" y="2823210"/>
              <a:ext cx="2306955" cy="571500"/>
            </a:xfrm>
            <a:custGeom>
              <a:avLst/>
              <a:gdLst/>
              <a:ahLst/>
              <a:cxnLst/>
              <a:rect l="l" t="t" r="r" b="b"/>
              <a:pathLst>
                <a:path w="2306954" h="571500">
                  <a:moveTo>
                    <a:pt x="2306574" y="571500"/>
                  </a:moveTo>
                  <a:lnTo>
                    <a:pt x="2306574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19050" y="5715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38100" y="38100"/>
                  </a:lnTo>
                  <a:lnTo>
                    <a:pt x="2268474" y="38100"/>
                  </a:lnTo>
                  <a:lnTo>
                    <a:pt x="2268474" y="19050"/>
                  </a:lnTo>
                  <a:lnTo>
                    <a:pt x="2287524" y="38100"/>
                  </a:lnTo>
                  <a:lnTo>
                    <a:pt x="2287524" y="571500"/>
                  </a:lnTo>
                  <a:lnTo>
                    <a:pt x="2306574" y="571500"/>
                  </a:lnTo>
                  <a:close/>
                </a:path>
                <a:path w="2306954" h="571500">
                  <a:moveTo>
                    <a:pt x="38100" y="38100"/>
                  </a:moveTo>
                  <a:lnTo>
                    <a:pt x="38100" y="19050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2306954" h="571500">
                  <a:moveTo>
                    <a:pt x="38100" y="571500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571500"/>
                  </a:lnTo>
                  <a:lnTo>
                    <a:pt x="38100" y="571500"/>
                  </a:lnTo>
                  <a:close/>
                </a:path>
                <a:path w="2306954" h="571500">
                  <a:moveTo>
                    <a:pt x="2287524" y="38100"/>
                  </a:moveTo>
                  <a:lnTo>
                    <a:pt x="2268474" y="19050"/>
                  </a:lnTo>
                  <a:lnTo>
                    <a:pt x="2268474" y="38100"/>
                  </a:lnTo>
                  <a:lnTo>
                    <a:pt x="2287524" y="38100"/>
                  </a:lnTo>
                  <a:close/>
                </a:path>
                <a:path w="2306954" h="571500">
                  <a:moveTo>
                    <a:pt x="2287524" y="571500"/>
                  </a:moveTo>
                  <a:lnTo>
                    <a:pt x="2287524" y="38100"/>
                  </a:lnTo>
                  <a:lnTo>
                    <a:pt x="2268474" y="38100"/>
                  </a:lnTo>
                  <a:lnTo>
                    <a:pt x="2268474" y="571500"/>
                  </a:lnTo>
                  <a:lnTo>
                    <a:pt x="2287524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2448306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2448306" y="979932"/>
                  </a:lnTo>
                  <a:lnTo>
                    <a:pt x="2448306" y="0"/>
                  </a:lnTo>
                  <a:close/>
                </a:path>
                <a:path w="9144000" h="980439">
                  <a:moveTo>
                    <a:pt x="9144000" y="0"/>
                  </a:moveTo>
                  <a:lnTo>
                    <a:pt x="6985254" y="0"/>
                  </a:lnTo>
                  <a:lnTo>
                    <a:pt x="6985254" y="979932"/>
                  </a:lnTo>
                  <a:lnTo>
                    <a:pt x="9144000" y="9799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1"/>
          <p:cNvSpPr txBox="1"/>
          <p:nvPr/>
        </p:nvSpPr>
        <p:spPr>
          <a:xfrm>
            <a:off x="3172774" y="1845253"/>
            <a:ext cx="359073" cy="584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lang="fr-F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9" name="object 12"/>
          <p:cNvGrpSpPr/>
          <p:nvPr/>
        </p:nvGrpSpPr>
        <p:grpSpPr>
          <a:xfrm>
            <a:off x="1139588" y="2165648"/>
            <a:ext cx="9144000" cy="2938780"/>
            <a:chOff x="457200" y="3393947"/>
            <a:chExt cx="9144000" cy="2938780"/>
          </a:xfrm>
        </p:grpSpPr>
        <p:sp>
          <p:nvSpPr>
            <p:cNvPr id="10" name="object 13"/>
            <p:cNvSpPr/>
            <p:nvPr/>
          </p:nvSpPr>
          <p:spPr>
            <a:xfrm>
              <a:off x="2905505" y="3393947"/>
              <a:ext cx="2268855" cy="980440"/>
            </a:xfrm>
            <a:custGeom>
              <a:avLst/>
              <a:gdLst/>
              <a:ahLst/>
              <a:cxnLst/>
              <a:rect l="l" t="t" r="r" b="b"/>
              <a:pathLst>
                <a:path w="2268854" h="980439">
                  <a:moveTo>
                    <a:pt x="2268473" y="979931"/>
                  </a:moveTo>
                  <a:lnTo>
                    <a:pt x="2268473" y="0"/>
                  </a:lnTo>
                  <a:lnTo>
                    <a:pt x="0" y="0"/>
                  </a:lnTo>
                  <a:lnTo>
                    <a:pt x="0" y="979931"/>
                  </a:lnTo>
                  <a:lnTo>
                    <a:pt x="2268473" y="979931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/>
            <p:cNvSpPr/>
            <p:nvPr/>
          </p:nvSpPr>
          <p:spPr>
            <a:xfrm>
              <a:off x="2886456" y="3394709"/>
              <a:ext cx="2287905" cy="979169"/>
            </a:xfrm>
            <a:custGeom>
              <a:avLst/>
              <a:gdLst/>
              <a:ahLst/>
              <a:cxnLst/>
              <a:rect l="l" t="t" r="r" b="b"/>
              <a:pathLst>
                <a:path w="2287904" h="979170">
                  <a:moveTo>
                    <a:pt x="381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38100" y="979170"/>
                  </a:lnTo>
                  <a:lnTo>
                    <a:pt x="38100" y="0"/>
                  </a:lnTo>
                  <a:close/>
                </a:path>
                <a:path w="2287904" h="979170">
                  <a:moveTo>
                    <a:pt x="2287524" y="0"/>
                  </a:moveTo>
                  <a:lnTo>
                    <a:pt x="2268474" y="0"/>
                  </a:lnTo>
                  <a:lnTo>
                    <a:pt x="2268474" y="979170"/>
                  </a:lnTo>
                  <a:lnTo>
                    <a:pt x="2287524" y="979170"/>
                  </a:lnTo>
                  <a:lnTo>
                    <a:pt x="2287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/>
            <p:cNvSpPr/>
            <p:nvPr/>
          </p:nvSpPr>
          <p:spPr>
            <a:xfrm>
              <a:off x="5173979" y="3393947"/>
              <a:ext cx="2268855" cy="980440"/>
            </a:xfrm>
            <a:custGeom>
              <a:avLst/>
              <a:gdLst/>
              <a:ahLst/>
              <a:cxnLst/>
              <a:rect l="l" t="t" r="r" b="b"/>
              <a:pathLst>
                <a:path w="2268854" h="980439">
                  <a:moveTo>
                    <a:pt x="2268474" y="979931"/>
                  </a:moveTo>
                  <a:lnTo>
                    <a:pt x="2268474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2268474" y="979931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/>
            <p:cNvSpPr/>
            <p:nvPr/>
          </p:nvSpPr>
          <p:spPr>
            <a:xfrm>
              <a:off x="5154930" y="3394709"/>
              <a:ext cx="2306955" cy="979169"/>
            </a:xfrm>
            <a:custGeom>
              <a:avLst/>
              <a:gdLst/>
              <a:ahLst/>
              <a:cxnLst/>
              <a:rect l="l" t="t" r="r" b="b"/>
              <a:pathLst>
                <a:path w="2306954" h="979170">
                  <a:moveTo>
                    <a:pt x="381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38100" y="979170"/>
                  </a:lnTo>
                  <a:lnTo>
                    <a:pt x="38100" y="0"/>
                  </a:lnTo>
                  <a:close/>
                </a:path>
                <a:path w="2306954" h="979170">
                  <a:moveTo>
                    <a:pt x="2306574" y="0"/>
                  </a:moveTo>
                  <a:lnTo>
                    <a:pt x="2268474" y="0"/>
                  </a:lnTo>
                  <a:lnTo>
                    <a:pt x="2268474" y="979170"/>
                  </a:lnTo>
                  <a:lnTo>
                    <a:pt x="2306574" y="979170"/>
                  </a:lnTo>
                  <a:lnTo>
                    <a:pt x="2306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/>
            <p:cNvSpPr/>
            <p:nvPr/>
          </p:nvSpPr>
          <p:spPr>
            <a:xfrm>
              <a:off x="2905505" y="4373117"/>
              <a:ext cx="2268855" cy="414020"/>
            </a:xfrm>
            <a:custGeom>
              <a:avLst/>
              <a:gdLst/>
              <a:ahLst/>
              <a:cxnLst/>
              <a:rect l="l" t="t" r="r" b="b"/>
              <a:pathLst>
                <a:path w="2268854" h="414020">
                  <a:moveTo>
                    <a:pt x="2268473" y="413765"/>
                  </a:moveTo>
                  <a:lnTo>
                    <a:pt x="2268473" y="0"/>
                  </a:lnTo>
                  <a:lnTo>
                    <a:pt x="0" y="0"/>
                  </a:lnTo>
                  <a:lnTo>
                    <a:pt x="0" y="413765"/>
                  </a:lnTo>
                  <a:lnTo>
                    <a:pt x="2268473" y="413765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/>
            <p:cNvSpPr/>
            <p:nvPr/>
          </p:nvSpPr>
          <p:spPr>
            <a:xfrm>
              <a:off x="2886455" y="4373879"/>
              <a:ext cx="2306955" cy="432434"/>
            </a:xfrm>
            <a:custGeom>
              <a:avLst/>
              <a:gdLst/>
              <a:ahLst/>
              <a:cxnLst/>
              <a:rect l="l" t="t" r="r" b="b"/>
              <a:pathLst>
                <a:path w="2306954" h="432435">
                  <a:moveTo>
                    <a:pt x="38100" y="393954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432054"/>
                  </a:lnTo>
                  <a:lnTo>
                    <a:pt x="19050" y="432054"/>
                  </a:lnTo>
                  <a:lnTo>
                    <a:pt x="19050" y="393954"/>
                  </a:lnTo>
                  <a:lnTo>
                    <a:pt x="38100" y="393954"/>
                  </a:lnTo>
                  <a:close/>
                </a:path>
                <a:path w="2306954" h="432435">
                  <a:moveTo>
                    <a:pt x="2287523" y="393954"/>
                  </a:moveTo>
                  <a:lnTo>
                    <a:pt x="19050" y="393954"/>
                  </a:lnTo>
                  <a:lnTo>
                    <a:pt x="38100" y="413004"/>
                  </a:lnTo>
                  <a:lnTo>
                    <a:pt x="38100" y="432054"/>
                  </a:lnTo>
                  <a:lnTo>
                    <a:pt x="2268473" y="432054"/>
                  </a:lnTo>
                  <a:lnTo>
                    <a:pt x="2268473" y="413004"/>
                  </a:lnTo>
                  <a:lnTo>
                    <a:pt x="2287523" y="393954"/>
                  </a:lnTo>
                  <a:close/>
                </a:path>
                <a:path w="2306954" h="432435">
                  <a:moveTo>
                    <a:pt x="38100" y="432054"/>
                  </a:moveTo>
                  <a:lnTo>
                    <a:pt x="38100" y="413004"/>
                  </a:lnTo>
                  <a:lnTo>
                    <a:pt x="19050" y="393954"/>
                  </a:lnTo>
                  <a:lnTo>
                    <a:pt x="19050" y="432054"/>
                  </a:lnTo>
                  <a:lnTo>
                    <a:pt x="38100" y="432054"/>
                  </a:lnTo>
                  <a:close/>
                </a:path>
                <a:path w="2306954" h="432435">
                  <a:moveTo>
                    <a:pt x="2306573" y="432054"/>
                  </a:moveTo>
                  <a:lnTo>
                    <a:pt x="2306573" y="0"/>
                  </a:lnTo>
                  <a:lnTo>
                    <a:pt x="2268473" y="0"/>
                  </a:lnTo>
                  <a:lnTo>
                    <a:pt x="2268473" y="393954"/>
                  </a:lnTo>
                  <a:lnTo>
                    <a:pt x="2287523" y="393954"/>
                  </a:lnTo>
                  <a:lnTo>
                    <a:pt x="2287523" y="432054"/>
                  </a:lnTo>
                  <a:lnTo>
                    <a:pt x="2306573" y="432054"/>
                  </a:lnTo>
                  <a:close/>
                </a:path>
                <a:path w="2306954" h="432435">
                  <a:moveTo>
                    <a:pt x="2287523" y="432054"/>
                  </a:moveTo>
                  <a:lnTo>
                    <a:pt x="2287523" y="393954"/>
                  </a:lnTo>
                  <a:lnTo>
                    <a:pt x="2268473" y="413004"/>
                  </a:lnTo>
                  <a:lnTo>
                    <a:pt x="2268473" y="432054"/>
                  </a:lnTo>
                  <a:lnTo>
                    <a:pt x="2287523" y="432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/>
            <p:cNvSpPr/>
            <p:nvPr/>
          </p:nvSpPr>
          <p:spPr>
            <a:xfrm>
              <a:off x="5173979" y="4373117"/>
              <a:ext cx="2268855" cy="414020"/>
            </a:xfrm>
            <a:custGeom>
              <a:avLst/>
              <a:gdLst/>
              <a:ahLst/>
              <a:cxnLst/>
              <a:rect l="l" t="t" r="r" b="b"/>
              <a:pathLst>
                <a:path w="2268854" h="414020">
                  <a:moveTo>
                    <a:pt x="2268474" y="413765"/>
                  </a:moveTo>
                  <a:lnTo>
                    <a:pt x="2268474" y="0"/>
                  </a:lnTo>
                  <a:lnTo>
                    <a:pt x="0" y="0"/>
                  </a:lnTo>
                  <a:lnTo>
                    <a:pt x="0" y="413766"/>
                  </a:lnTo>
                  <a:lnTo>
                    <a:pt x="2268474" y="41376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/>
            <p:cNvSpPr/>
            <p:nvPr/>
          </p:nvSpPr>
          <p:spPr>
            <a:xfrm>
              <a:off x="5154929" y="4373879"/>
              <a:ext cx="2306955" cy="432434"/>
            </a:xfrm>
            <a:custGeom>
              <a:avLst/>
              <a:gdLst/>
              <a:ahLst/>
              <a:cxnLst/>
              <a:rect l="l" t="t" r="r" b="b"/>
              <a:pathLst>
                <a:path w="2306954" h="432435">
                  <a:moveTo>
                    <a:pt x="38100" y="393954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432054"/>
                  </a:lnTo>
                  <a:lnTo>
                    <a:pt x="19050" y="432054"/>
                  </a:lnTo>
                  <a:lnTo>
                    <a:pt x="19050" y="393954"/>
                  </a:lnTo>
                  <a:lnTo>
                    <a:pt x="38100" y="393954"/>
                  </a:lnTo>
                  <a:close/>
                </a:path>
                <a:path w="2306954" h="432435">
                  <a:moveTo>
                    <a:pt x="2287524" y="393954"/>
                  </a:moveTo>
                  <a:lnTo>
                    <a:pt x="19050" y="393954"/>
                  </a:lnTo>
                  <a:lnTo>
                    <a:pt x="38100" y="413004"/>
                  </a:lnTo>
                  <a:lnTo>
                    <a:pt x="38100" y="432054"/>
                  </a:lnTo>
                  <a:lnTo>
                    <a:pt x="2268474" y="432054"/>
                  </a:lnTo>
                  <a:lnTo>
                    <a:pt x="2268474" y="413004"/>
                  </a:lnTo>
                  <a:lnTo>
                    <a:pt x="2287524" y="393954"/>
                  </a:lnTo>
                  <a:close/>
                </a:path>
                <a:path w="2306954" h="432435">
                  <a:moveTo>
                    <a:pt x="38100" y="432054"/>
                  </a:moveTo>
                  <a:lnTo>
                    <a:pt x="38100" y="413004"/>
                  </a:lnTo>
                  <a:lnTo>
                    <a:pt x="19050" y="393954"/>
                  </a:lnTo>
                  <a:lnTo>
                    <a:pt x="19050" y="432054"/>
                  </a:lnTo>
                  <a:lnTo>
                    <a:pt x="38100" y="432054"/>
                  </a:lnTo>
                  <a:close/>
                </a:path>
                <a:path w="2306954" h="432435">
                  <a:moveTo>
                    <a:pt x="2306574" y="432054"/>
                  </a:moveTo>
                  <a:lnTo>
                    <a:pt x="2306574" y="0"/>
                  </a:lnTo>
                  <a:lnTo>
                    <a:pt x="2268474" y="0"/>
                  </a:lnTo>
                  <a:lnTo>
                    <a:pt x="2268474" y="393954"/>
                  </a:lnTo>
                  <a:lnTo>
                    <a:pt x="2287524" y="393954"/>
                  </a:lnTo>
                  <a:lnTo>
                    <a:pt x="2287524" y="432054"/>
                  </a:lnTo>
                  <a:lnTo>
                    <a:pt x="2306574" y="432054"/>
                  </a:lnTo>
                  <a:close/>
                </a:path>
                <a:path w="2306954" h="432435">
                  <a:moveTo>
                    <a:pt x="2287524" y="432054"/>
                  </a:moveTo>
                  <a:lnTo>
                    <a:pt x="2287524" y="393954"/>
                  </a:lnTo>
                  <a:lnTo>
                    <a:pt x="2268474" y="413004"/>
                  </a:lnTo>
                  <a:lnTo>
                    <a:pt x="2268474" y="432054"/>
                  </a:lnTo>
                  <a:lnTo>
                    <a:pt x="2287524" y="432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/>
            <p:cNvSpPr/>
            <p:nvPr/>
          </p:nvSpPr>
          <p:spPr>
            <a:xfrm>
              <a:off x="5173979" y="4786883"/>
              <a:ext cx="2268855" cy="566420"/>
            </a:xfrm>
            <a:custGeom>
              <a:avLst/>
              <a:gdLst/>
              <a:ahLst/>
              <a:cxnLst/>
              <a:rect l="l" t="t" r="r" b="b"/>
              <a:pathLst>
                <a:path w="2268854" h="566420">
                  <a:moveTo>
                    <a:pt x="2268474" y="566165"/>
                  </a:moveTo>
                  <a:lnTo>
                    <a:pt x="2268474" y="0"/>
                  </a:lnTo>
                  <a:lnTo>
                    <a:pt x="0" y="0"/>
                  </a:lnTo>
                  <a:lnTo>
                    <a:pt x="0" y="566166"/>
                  </a:lnTo>
                  <a:lnTo>
                    <a:pt x="2268474" y="5661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/>
            <p:cNvSpPr/>
            <p:nvPr/>
          </p:nvSpPr>
          <p:spPr>
            <a:xfrm>
              <a:off x="5154929" y="4767833"/>
              <a:ext cx="2306955" cy="585470"/>
            </a:xfrm>
            <a:custGeom>
              <a:avLst/>
              <a:gdLst/>
              <a:ahLst/>
              <a:cxnLst/>
              <a:rect l="l" t="t" r="r" b="b"/>
              <a:pathLst>
                <a:path w="2306954" h="585470">
                  <a:moveTo>
                    <a:pt x="2306574" y="585216"/>
                  </a:moveTo>
                  <a:lnTo>
                    <a:pt x="2306574" y="0"/>
                  </a:lnTo>
                  <a:lnTo>
                    <a:pt x="0" y="0"/>
                  </a:lnTo>
                  <a:lnTo>
                    <a:pt x="0" y="585216"/>
                  </a:lnTo>
                  <a:lnTo>
                    <a:pt x="19050" y="585216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38100" y="38100"/>
                  </a:lnTo>
                  <a:lnTo>
                    <a:pt x="2268474" y="38100"/>
                  </a:lnTo>
                  <a:lnTo>
                    <a:pt x="2268474" y="19050"/>
                  </a:lnTo>
                  <a:lnTo>
                    <a:pt x="2287524" y="38100"/>
                  </a:lnTo>
                  <a:lnTo>
                    <a:pt x="2287524" y="585216"/>
                  </a:lnTo>
                  <a:lnTo>
                    <a:pt x="2306574" y="585216"/>
                  </a:lnTo>
                  <a:close/>
                </a:path>
                <a:path w="2306954" h="585470">
                  <a:moveTo>
                    <a:pt x="38100" y="38100"/>
                  </a:moveTo>
                  <a:lnTo>
                    <a:pt x="38100" y="19050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2306954" h="585470">
                  <a:moveTo>
                    <a:pt x="38100" y="585216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585216"/>
                  </a:lnTo>
                  <a:lnTo>
                    <a:pt x="38100" y="585216"/>
                  </a:lnTo>
                  <a:close/>
                </a:path>
                <a:path w="2306954" h="585470">
                  <a:moveTo>
                    <a:pt x="2287524" y="38100"/>
                  </a:moveTo>
                  <a:lnTo>
                    <a:pt x="2268474" y="19050"/>
                  </a:lnTo>
                  <a:lnTo>
                    <a:pt x="2268474" y="38100"/>
                  </a:lnTo>
                  <a:lnTo>
                    <a:pt x="2287524" y="38100"/>
                  </a:lnTo>
                  <a:close/>
                </a:path>
                <a:path w="2306954" h="585470">
                  <a:moveTo>
                    <a:pt x="2287524" y="585216"/>
                  </a:moveTo>
                  <a:lnTo>
                    <a:pt x="2287524" y="38100"/>
                  </a:lnTo>
                  <a:lnTo>
                    <a:pt x="2268474" y="38100"/>
                  </a:lnTo>
                  <a:lnTo>
                    <a:pt x="2268474" y="585216"/>
                  </a:lnTo>
                  <a:lnTo>
                    <a:pt x="2287524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/>
            <p:cNvSpPr/>
            <p:nvPr/>
          </p:nvSpPr>
          <p:spPr>
            <a:xfrm>
              <a:off x="2905505" y="4786883"/>
              <a:ext cx="2268855" cy="566420"/>
            </a:xfrm>
            <a:custGeom>
              <a:avLst/>
              <a:gdLst/>
              <a:ahLst/>
              <a:cxnLst/>
              <a:rect l="l" t="t" r="r" b="b"/>
              <a:pathLst>
                <a:path w="2268854" h="566420">
                  <a:moveTo>
                    <a:pt x="2268473" y="566165"/>
                  </a:moveTo>
                  <a:lnTo>
                    <a:pt x="2268473" y="0"/>
                  </a:lnTo>
                  <a:lnTo>
                    <a:pt x="0" y="0"/>
                  </a:lnTo>
                  <a:lnTo>
                    <a:pt x="0" y="566165"/>
                  </a:lnTo>
                  <a:lnTo>
                    <a:pt x="2268473" y="56616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/>
            <p:cNvSpPr/>
            <p:nvPr/>
          </p:nvSpPr>
          <p:spPr>
            <a:xfrm>
              <a:off x="2886455" y="4767833"/>
              <a:ext cx="2306955" cy="585470"/>
            </a:xfrm>
            <a:custGeom>
              <a:avLst/>
              <a:gdLst/>
              <a:ahLst/>
              <a:cxnLst/>
              <a:rect l="l" t="t" r="r" b="b"/>
              <a:pathLst>
                <a:path w="2306954" h="585470">
                  <a:moveTo>
                    <a:pt x="2306573" y="585216"/>
                  </a:moveTo>
                  <a:lnTo>
                    <a:pt x="2306573" y="0"/>
                  </a:lnTo>
                  <a:lnTo>
                    <a:pt x="0" y="0"/>
                  </a:lnTo>
                  <a:lnTo>
                    <a:pt x="0" y="585216"/>
                  </a:lnTo>
                  <a:lnTo>
                    <a:pt x="19050" y="585216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38100" y="38100"/>
                  </a:lnTo>
                  <a:lnTo>
                    <a:pt x="2268473" y="38100"/>
                  </a:lnTo>
                  <a:lnTo>
                    <a:pt x="2268473" y="19050"/>
                  </a:lnTo>
                  <a:lnTo>
                    <a:pt x="2287523" y="38100"/>
                  </a:lnTo>
                  <a:lnTo>
                    <a:pt x="2287523" y="585216"/>
                  </a:lnTo>
                  <a:lnTo>
                    <a:pt x="2306573" y="585216"/>
                  </a:lnTo>
                  <a:close/>
                </a:path>
                <a:path w="2306954" h="585470">
                  <a:moveTo>
                    <a:pt x="38100" y="38100"/>
                  </a:moveTo>
                  <a:lnTo>
                    <a:pt x="38100" y="19050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2306954" h="585470">
                  <a:moveTo>
                    <a:pt x="38100" y="585216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585216"/>
                  </a:lnTo>
                  <a:lnTo>
                    <a:pt x="38100" y="585216"/>
                  </a:lnTo>
                  <a:close/>
                </a:path>
                <a:path w="2306954" h="585470">
                  <a:moveTo>
                    <a:pt x="2287523" y="38100"/>
                  </a:moveTo>
                  <a:lnTo>
                    <a:pt x="2268473" y="19050"/>
                  </a:lnTo>
                  <a:lnTo>
                    <a:pt x="2268473" y="38100"/>
                  </a:lnTo>
                  <a:lnTo>
                    <a:pt x="2287523" y="38100"/>
                  </a:lnTo>
                  <a:close/>
                </a:path>
                <a:path w="2306954" h="585470">
                  <a:moveTo>
                    <a:pt x="2287523" y="585216"/>
                  </a:moveTo>
                  <a:lnTo>
                    <a:pt x="2287523" y="38100"/>
                  </a:lnTo>
                  <a:lnTo>
                    <a:pt x="2268473" y="38100"/>
                  </a:lnTo>
                  <a:lnTo>
                    <a:pt x="2268473" y="585216"/>
                  </a:lnTo>
                  <a:lnTo>
                    <a:pt x="2287523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2448306" y="0"/>
                  </a:moveTo>
                  <a:lnTo>
                    <a:pt x="0" y="0"/>
                  </a:lnTo>
                  <a:lnTo>
                    <a:pt x="0" y="979944"/>
                  </a:lnTo>
                  <a:lnTo>
                    <a:pt x="2448306" y="979944"/>
                  </a:lnTo>
                  <a:lnTo>
                    <a:pt x="2448306" y="0"/>
                  </a:lnTo>
                  <a:close/>
                </a:path>
                <a:path w="9144000" h="980439">
                  <a:moveTo>
                    <a:pt x="9144000" y="0"/>
                  </a:moveTo>
                  <a:lnTo>
                    <a:pt x="6985254" y="0"/>
                  </a:lnTo>
                  <a:lnTo>
                    <a:pt x="6985254" y="979944"/>
                  </a:lnTo>
                  <a:lnTo>
                    <a:pt x="9144000" y="9799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7"/>
          <p:cNvSpPr txBox="1"/>
          <p:nvPr/>
        </p:nvSpPr>
        <p:spPr>
          <a:xfrm>
            <a:off x="2639830" y="2456597"/>
            <a:ext cx="923330" cy="236486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23520">
              <a:lnSpc>
                <a:spcPts val="3635"/>
              </a:lnSpc>
            </a:pPr>
            <a:r>
              <a:rPr lang="en-US" sz="3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Probabilité</a:t>
            </a:r>
            <a:r>
              <a:rPr lang="en-US" sz="3200" spc="-5" dirty="0" smtClean="0">
                <a:latin typeface="Arial MT"/>
                <a:cs typeface="Arial MT"/>
              </a:rPr>
              <a:t> </a:t>
            </a:r>
            <a:r>
              <a:rPr lang="fr-FR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Haut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object 28"/>
          <p:cNvGrpSpPr/>
          <p:nvPr/>
        </p:nvGrpSpPr>
        <p:grpSpPr>
          <a:xfrm>
            <a:off x="1139588" y="4105701"/>
            <a:ext cx="9144000" cy="1963420"/>
            <a:chOff x="457200" y="5352288"/>
            <a:chExt cx="9144000" cy="1963420"/>
          </a:xfrm>
        </p:grpSpPr>
        <p:sp>
          <p:nvSpPr>
            <p:cNvPr id="26" name="object 29"/>
            <p:cNvSpPr/>
            <p:nvPr/>
          </p:nvSpPr>
          <p:spPr>
            <a:xfrm>
              <a:off x="5173979" y="5352288"/>
              <a:ext cx="2268855" cy="980440"/>
            </a:xfrm>
            <a:custGeom>
              <a:avLst/>
              <a:gdLst/>
              <a:ahLst/>
              <a:cxnLst/>
              <a:rect l="l" t="t" r="r" b="b"/>
              <a:pathLst>
                <a:path w="2268854" h="980439">
                  <a:moveTo>
                    <a:pt x="2268474" y="979932"/>
                  </a:moveTo>
                  <a:lnTo>
                    <a:pt x="2268474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2268474" y="9799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0"/>
            <p:cNvSpPr/>
            <p:nvPr/>
          </p:nvSpPr>
          <p:spPr>
            <a:xfrm>
              <a:off x="5173980" y="5353049"/>
              <a:ext cx="2287905" cy="979805"/>
            </a:xfrm>
            <a:custGeom>
              <a:avLst/>
              <a:gdLst/>
              <a:ahLst/>
              <a:cxnLst/>
              <a:rect l="l" t="t" r="r" b="b"/>
              <a:pathLst>
                <a:path w="2287904" h="979804">
                  <a:moveTo>
                    <a:pt x="19050" y="0"/>
                  </a:moveTo>
                  <a:lnTo>
                    <a:pt x="0" y="0"/>
                  </a:lnTo>
                  <a:lnTo>
                    <a:pt x="0" y="979182"/>
                  </a:lnTo>
                  <a:lnTo>
                    <a:pt x="19050" y="979182"/>
                  </a:lnTo>
                  <a:lnTo>
                    <a:pt x="19050" y="0"/>
                  </a:lnTo>
                  <a:close/>
                </a:path>
                <a:path w="2287904" h="979804">
                  <a:moveTo>
                    <a:pt x="2287524" y="0"/>
                  </a:moveTo>
                  <a:lnTo>
                    <a:pt x="2249424" y="0"/>
                  </a:lnTo>
                  <a:lnTo>
                    <a:pt x="2249424" y="979170"/>
                  </a:lnTo>
                  <a:lnTo>
                    <a:pt x="2287524" y="979170"/>
                  </a:lnTo>
                  <a:lnTo>
                    <a:pt x="2287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1"/>
            <p:cNvSpPr/>
            <p:nvPr/>
          </p:nvSpPr>
          <p:spPr>
            <a:xfrm>
              <a:off x="2905505" y="5352288"/>
              <a:ext cx="2268855" cy="980440"/>
            </a:xfrm>
            <a:custGeom>
              <a:avLst/>
              <a:gdLst/>
              <a:ahLst/>
              <a:cxnLst/>
              <a:rect l="l" t="t" r="r" b="b"/>
              <a:pathLst>
                <a:path w="2268854" h="980439">
                  <a:moveTo>
                    <a:pt x="2268474" y="979932"/>
                  </a:moveTo>
                  <a:lnTo>
                    <a:pt x="2268473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2268474" y="979932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2"/>
            <p:cNvSpPr/>
            <p:nvPr/>
          </p:nvSpPr>
          <p:spPr>
            <a:xfrm>
              <a:off x="2886456" y="5353049"/>
              <a:ext cx="2306955" cy="979169"/>
            </a:xfrm>
            <a:custGeom>
              <a:avLst/>
              <a:gdLst/>
              <a:ahLst/>
              <a:cxnLst/>
              <a:rect l="l" t="t" r="r" b="b"/>
              <a:pathLst>
                <a:path w="2306954" h="979170">
                  <a:moveTo>
                    <a:pt x="381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38100" y="979170"/>
                  </a:lnTo>
                  <a:lnTo>
                    <a:pt x="38100" y="0"/>
                  </a:lnTo>
                  <a:close/>
                </a:path>
                <a:path w="2306954" h="979170">
                  <a:moveTo>
                    <a:pt x="2306574" y="0"/>
                  </a:moveTo>
                  <a:lnTo>
                    <a:pt x="2268474" y="0"/>
                  </a:lnTo>
                  <a:lnTo>
                    <a:pt x="2268474" y="979170"/>
                  </a:lnTo>
                  <a:lnTo>
                    <a:pt x="2306574" y="979170"/>
                  </a:lnTo>
                  <a:lnTo>
                    <a:pt x="2306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3"/>
            <p:cNvSpPr/>
            <p:nvPr/>
          </p:nvSpPr>
          <p:spPr>
            <a:xfrm>
              <a:off x="457200" y="6331458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4"/>
            <p:cNvSpPr/>
            <p:nvPr/>
          </p:nvSpPr>
          <p:spPr>
            <a:xfrm>
              <a:off x="5173979" y="6331458"/>
              <a:ext cx="2268855" cy="400050"/>
            </a:xfrm>
            <a:custGeom>
              <a:avLst/>
              <a:gdLst/>
              <a:ahLst/>
              <a:cxnLst/>
              <a:rect l="l" t="t" r="r" b="b"/>
              <a:pathLst>
                <a:path w="2268854" h="400050">
                  <a:moveTo>
                    <a:pt x="2268473" y="400050"/>
                  </a:moveTo>
                  <a:lnTo>
                    <a:pt x="2268473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2268473" y="400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5"/>
            <p:cNvSpPr/>
            <p:nvPr/>
          </p:nvSpPr>
          <p:spPr>
            <a:xfrm>
              <a:off x="5154929" y="6332220"/>
              <a:ext cx="2306955" cy="418465"/>
            </a:xfrm>
            <a:custGeom>
              <a:avLst/>
              <a:gdLst/>
              <a:ahLst/>
              <a:cxnLst/>
              <a:rect l="l" t="t" r="r" b="b"/>
              <a:pathLst>
                <a:path w="2306954" h="418465">
                  <a:moveTo>
                    <a:pt x="38100" y="380238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418338"/>
                  </a:lnTo>
                  <a:lnTo>
                    <a:pt x="19050" y="418338"/>
                  </a:lnTo>
                  <a:lnTo>
                    <a:pt x="19050" y="380238"/>
                  </a:lnTo>
                  <a:lnTo>
                    <a:pt x="38100" y="380238"/>
                  </a:lnTo>
                  <a:close/>
                </a:path>
                <a:path w="2306954" h="418465">
                  <a:moveTo>
                    <a:pt x="2287523" y="380238"/>
                  </a:moveTo>
                  <a:lnTo>
                    <a:pt x="19050" y="380238"/>
                  </a:lnTo>
                  <a:lnTo>
                    <a:pt x="38100" y="399288"/>
                  </a:lnTo>
                  <a:lnTo>
                    <a:pt x="38100" y="418338"/>
                  </a:lnTo>
                  <a:lnTo>
                    <a:pt x="2268473" y="418338"/>
                  </a:lnTo>
                  <a:lnTo>
                    <a:pt x="2268473" y="399288"/>
                  </a:lnTo>
                  <a:lnTo>
                    <a:pt x="2287523" y="380238"/>
                  </a:lnTo>
                  <a:close/>
                </a:path>
                <a:path w="2306954" h="418465">
                  <a:moveTo>
                    <a:pt x="38100" y="418338"/>
                  </a:moveTo>
                  <a:lnTo>
                    <a:pt x="38100" y="399288"/>
                  </a:lnTo>
                  <a:lnTo>
                    <a:pt x="19050" y="380238"/>
                  </a:lnTo>
                  <a:lnTo>
                    <a:pt x="19050" y="418338"/>
                  </a:lnTo>
                  <a:lnTo>
                    <a:pt x="38100" y="418338"/>
                  </a:lnTo>
                  <a:close/>
                </a:path>
                <a:path w="2306954" h="418465">
                  <a:moveTo>
                    <a:pt x="2306573" y="418338"/>
                  </a:moveTo>
                  <a:lnTo>
                    <a:pt x="2306573" y="0"/>
                  </a:lnTo>
                  <a:lnTo>
                    <a:pt x="2268473" y="0"/>
                  </a:lnTo>
                  <a:lnTo>
                    <a:pt x="2268473" y="380238"/>
                  </a:lnTo>
                  <a:lnTo>
                    <a:pt x="2287523" y="380238"/>
                  </a:lnTo>
                  <a:lnTo>
                    <a:pt x="2287523" y="418338"/>
                  </a:lnTo>
                  <a:lnTo>
                    <a:pt x="2306573" y="418338"/>
                  </a:lnTo>
                  <a:close/>
                </a:path>
                <a:path w="2306954" h="418465">
                  <a:moveTo>
                    <a:pt x="2287523" y="418338"/>
                  </a:moveTo>
                  <a:lnTo>
                    <a:pt x="2287523" y="380238"/>
                  </a:lnTo>
                  <a:lnTo>
                    <a:pt x="2268473" y="399288"/>
                  </a:lnTo>
                  <a:lnTo>
                    <a:pt x="2268473" y="418338"/>
                  </a:lnTo>
                  <a:lnTo>
                    <a:pt x="2287523" y="418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6"/>
            <p:cNvSpPr/>
            <p:nvPr/>
          </p:nvSpPr>
          <p:spPr>
            <a:xfrm>
              <a:off x="2905505" y="6331458"/>
              <a:ext cx="2268855" cy="400050"/>
            </a:xfrm>
            <a:custGeom>
              <a:avLst/>
              <a:gdLst/>
              <a:ahLst/>
              <a:cxnLst/>
              <a:rect l="l" t="t" r="r" b="b"/>
              <a:pathLst>
                <a:path w="2268854" h="400050">
                  <a:moveTo>
                    <a:pt x="2268474" y="400049"/>
                  </a:moveTo>
                  <a:lnTo>
                    <a:pt x="2268474" y="0"/>
                  </a:lnTo>
                  <a:lnTo>
                    <a:pt x="0" y="0"/>
                  </a:lnTo>
                  <a:lnTo>
                    <a:pt x="0" y="400049"/>
                  </a:lnTo>
                  <a:lnTo>
                    <a:pt x="2268474" y="40004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7"/>
            <p:cNvSpPr/>
            <p:nvPr/>
          </p:nvSpPr>
          <p:spPr>
            <a:xfrm>
              <a:off x="2886455" y="6332220"/>
              <a:ext cx="2306955" cy="418465"/>
            </a:xfrm>
            <a:custGeom>
              <a:avLst/>
              <a:gdLst/>
              <a:ahLst/>
              <a:cxnLst/>
              <a:rect l="l" t="t" r="r" b="b"/>
              <a:pathLst>
                <a:path w="2306954" h="418465">
                  <a:moveTo>
                    <a:pt x="38100" y="380237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418337"/>
                  </a:lnTo>
                  <a:lnTo>
                    <a:pt x="19050" y="418337"/>
                  </a:lnTo>
                  <a:lnTo>
                    <a:pt x="19050" y="380237"/>
                  </a:lnTo>
                  <a:lnTo>
                    <a:pt x="38100" y="380237"/>
                  </a:lnTo>
                  <a:close/>
                </a:path>
                <a:path w="2306954" h="418465">
                  <a:moveTo>
                    <a:pt x="2287524" y="380237"/>
                  </a:moveTo>
                  <a:lnTo>
                    <a:pt x="19050" y="380237"/>
                  </a:lnTo>
                  <a:lnTo>
                    <a:pt x="38100" y="399287"/>
                  </a:lnTo>
                  <a:lnTo>
                    <a:pt x="38100" y="418337"/>
                  </a:lnTo>
                  <a:lnTo>
                    <a:pt x="2268474" y="418337"/>
                  </a:lnTo>
                  <a:lnTo>
                    <a:pt x="2268474" y="399287"/>
                  </a:lnTo>
                  <a:lnTo>
                    <a:pt x="2287524" y="380237"/>
                  </a:lnTo>
                  <a:close/>
                </a:path>
                <a:path w="2306954" h="418465">
                  <a:moveTo>
                    <a:pt x="38100" y="418337"/>
                  </a:moveTo>
                  <a:lnTo>
                    <a:pt x="38100" y="399287"/>
                  </a:lnTo>
                  <a:lnTo>
                    <a:pt x="19050" y="380237"/>
                  </a:lnTo>
                  <a:lnTo>
                    <a:pt x="19050" y="418337"/>
                  </a:lnTo>
                  <a:lnTo>
                    <a:pt x="38100" y="418337"/>
                  </a:lnTo>
                  <a:close/>
                </a:path>
                <a:path w="2306954" h="418465">
                  <a:moveTo>
                    <a:pt x="2306574" y="418337"/>
                  </a:moveTo>
                  <a:lnTo>
                    <a:pt x="2306574" y="0"/>
                  </a:lnTo>
                  <a:lnTo>
                    <a:pt x="2268474" y="0"/>
                  </a:lnTo>
                  <a:lnTo>
                    <a:pt x="2268474" y="380237"/>
                  </a:lnTo>
                  <a:lnTo>
                    <a:pt x="2287524" y="380237"/>
                  </a:lnTo>
                  <a:lnTo>
                    <a:pt x="2287524" y="418337"/>
                  </a:lnTo>
                  <a:lnTo>
                    <a:pt x="2306574" y="418337"/>
                  </a:lnTo>
                  <a:close/>
                </a:path>
                <a:path w="2306954" h="418465">
                  <a:moveTo>
                    <a:pt x="2287524" y="418337"/>
                  </a:moveTo>
                  <a:lnTo>
                    <a:pt x="2287524" y="380237"/>
                  </a:lnTo>
                  <a:lnTo>
                    <a:pt x="2268474" y="399287"/>
                  </a:lnTo>
                  <a:lnTo>
                    <a:pt x="2268474" y="418337"/>
                  </a:lnTo>
                  <a:lnTo>
                    <a:pt x="2287524" y="418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4"/>
          <p:cNvSpPr txBox="1"/>
          <p:nvPr/>
        </p:nvSpPr>
        <p:spPr>
          <a:xfrm>
            <a:off x="1475247" y="597562"/>
            <a:ext cx="9006234" cy="91435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lang="fr-F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 d'évaluation de la gestion des risques </a:t>
            </a:r>
            <a:r>
              <a:rPr lang="fr-FR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Conséquences 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lang="fr-FR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                                  Haut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2"/>
          <p:cNvSpPr txBox="1">
            <a:spLocks/>
          </p:cNvSpPr>
          <p:nvPr/>
        </p:nvSpPr>
        <p:spPr>
          <a:xfrm>
            <a:off x="272956" y="221950"/>
            <a:ext cx="1056021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32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2 : Analyse des probabilités et des conséquences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4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48" y="431700"/>
            <a:ext cx="8218771" cy="50375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  <a:tabLst>
                <a:tab pos="794539" algn="l"/>
              </a:tabLst>
            </a:pPr>
            <a:r>
              <a:rPr lang="fr-FR" sz="32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des probabilités et des conséquences</a:t>
            </a: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7928" y="1210235"/>
            <a:ext cx="11693236" cy="5135147"/>
            <a:chOff x="457200" y="1436369"/>
            <a:chExt cx="9144000" cy="5878830"/>
          </a:xfrm>
          <a:solidFill>
            <a:schemeClr val="bg1"/>
          </a:solidFill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918" y="1582673"/>
              <a:ext cx="6654545" cy="832866"/>
            </a:xfrm>
            <a:prstGeom prst="rect">
              <a:avLst/>
            </a:prstGeom>
            <a:grpFill/>
          </p:spPr>
        </p:pic>
        <p:sp>
          <p:nvSpPr>
            <p:cNvPr id="6" name="object 6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918" y="2415539"/>
              <a:ext cx="6654545" cy="979170"/>
            </a:xfrm>
            <a:prstGeom prst="rect">
              <a:avLst/>
            </a:prstGeom>
            <a:grpFill/>
          </p:spPr>
        </p:pic>
        <p:sp>
          <p:nvSpPr>
            <p:cNvPr id="8" name="object 8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918" y="3394709"/>
              <a:ext cx="6654545" cy="979170"/>
            </a:xfrm>
            <a:prstGeom prst="rect">
              <a:avLst/>
            </a:prstGeom>
            <a:grpFill/>
          </p:spPr>
        </p:pic>
        <p:sp>
          <p:nvSpPr>
            <p:cNvPr id="10" name="object 10"/>
            <p:cNvSpPr/>
            <p:nvPr/>
          </p:nvSpPr>
          <p:spPr>
            <a:xfrm>
              <a:off x="457200" y="4373118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8918" y="4373880"/>
              <a:ext cx="6654545" cy="979170"/>
            </a:xfrm>
            <a:prstGeom prst="rect">
              <a:avLst/>
            </a:prstGeom>
            <a:grpFill/>
          </p:spPr>
        </p:pic>
        <p:sp>
          <p:nvSpPr>
            <p:cNvPr id="12" name="object 12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8918" y="5353049"/>
              <a:ext cx="6654545" cy="979170"/>
            </a:xfrm>
            <a:prstGeom prst="rect">
              <a:avLst/>
            </a:prstGeom>
            <a:grpFill/>
          </p:spPr>
        </p:pic>
        <p:sp>
          <p:nvSpPr>
            <p:cNvPr id="14" name="object 14"/>
            <p:cNvSpPr/>
            <p:nvPr/>
          </p:nvSpPr>
          <p:spPr>
            <a:xfrm>
              <a:off x="457200" y="6331458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918" y="6332219"/>
              <a:ext cx="6654545" cy="73152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4142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568" y="587002"/>
            <a:ext cx="109728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 des risques du projet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4568" y="2000461"/>
            <a:ext cx="10331355" cy="4092648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les facteurs et évaluer la probabilité (Pf ) et les conséquences (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 défaillance</a:t>
            </a:r>
          </a:p>
          <a:p>
            <a:pPr marL="533400" indent="-533400">
              <a:buFontTx/>
              <a:buAutoNum type="arabicPeriod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Calculer la probabilité globale et la conséquence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FontTx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FontTx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FontTx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FontTx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overall risk factor</a:t>
            </a:r>
          </a:p>
        </p:txBody>
      </p:sp>
      <p:graphicFrame>
        <p:nvGraphicFramePr>
          <p:cNvPr id="10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954443"/>
              </p:ext>
            </p:extLst>
          </p:nvPr>
        </p:nvGraphicFramePr>
        <p:xfrm>
          <a:off x="2918249" y="5251150"/>
          <a:ext cx="46085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548728" imgH="241195" progId="">
                  <p:embed/>
                </p:oleObj>
              </mc:Choice>
              <mc:Fallback>
                <p:oleObj name="Equation" r:id="rId3" imgW="1548728" imgH="2411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249" y="5251150"/>
                        <a:ext cx="4608513" cy="717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07-</a:t>
            </a:r>
            <a:fld id="{D491142C-723B-48A4-BE4B-FCC722FD67F1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374" y="3208713"/>
            <a:ext cx="1341751" cy="104039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893829" y="3002507"/>
            <a:ext cx="2038910" cy="12465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00426" y="4249104"/>
            <a:ext cx="2968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of thumb : 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RF&lt; 0.3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RF= 0.3 to 0.7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Risk RF&gt; 0.7</a:t>
            </a:r>
          </a:p>
        </p:txBody>
      </p:sp>
    </p:spTree>
    <p:extLst>
      <p:ext uri="{BB962C8B-B14F-4D97-AF65-F5344CB8AC3E}">
        <p14:creationId xmlns:p14="http://schemas.microsoft.com/office/powerpoint/2010/main" val="101615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364" y="626216"/>
            <a:ext cx="1152698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Quantitative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Assume the following information:</a:t>
            </a:r>
          </a:p>
          <a:p>
            <a:pPr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 of Failure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Consequences of Failure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tabLst>
                <a:tab pos="228600" algn="l"/>
                <a:tab pos="1485900" algn="l"/>
                <a:tab pos="3886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Maturity = .3	Cost = .1</a:t>
            </a:r>
          </a:p>
          <a:p>
            <a:pPr>
              <a:tabLst>
                <a:tab pos="228600" algn="l"/>
                <a:tab pos="1485900" algn="l"/>
                <a:tab pos="3886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Complexity = .3	Schedule = .7</a:t>
            </a:r>
          </a:p>
          <a:p>
            <a:pPr>
              <a:lnSpc>
                <a:spcPct val="150000"/>
              </a:lnSpc>
              <a:tabLst>
                <a:tab pos="228600" algn="l"/>
                <a:tab pos="1485900" algn="l"/>
                <a:tab pos="3886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Dependency = .5	Performance = 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calculate the Overall risk factor for this project.  Would you assess this level of risk as low, moderate, or high?  Why?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formula from the chapter, the solution to this problem is: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 = (.3 + .3 + .5)/3 = .37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(.1 + .7 + .5)/3 = .43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 = .37 + .43 – (.37 x .43) = .6409, or .64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severity levels, this would be classified as medium risk.</a:t>
            </a:r>
          </a:p>
          <a:p>
            <a:pPr>
              <a:lnSpc>
                <a:spcPct val="150000"/>
              </a:lnSpc>
              <a:tabLst>
                <a:tab pos="228600" algn="l"/>
                <a:tab pos="1485900" algn="l"/>
                <a:tab pos="38862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2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450727"/>
            <a:ext cx="9520678" cy="11430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Stratégies </a:t>
            </a:r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d'atténuation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</a:t>
            </a:r>
            <a:endParaRPr lang="en-US" sz="3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3894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Minimiser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Partager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Transférer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Réserves pour éventualités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Contingence de tâche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Contingence managériale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Mentorat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Entraînement croisé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07-</a:t>
            </a:r>
            <a:fld id="{28A63E7C-02E5-487C-B7EC-DA5F53A1EE8E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4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9553" y="845378"/>
            <a:ext cx="5718412" cy="626869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Accepter le </a:t>
            </a:r>
            <a:r>
              <a:rPr lang="en-US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</a:t>
            </a:r>
            <a:endParaRPr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766" y="2095054"/>
            <a:ext cx="9311487" cy="231835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265033" indent="-302575">
              <a:spcBef>
                <a:spcPts val="88"/>
              </a:spcBef>
              <a:buSzPct val="139285"/>
              <a:buChar char="•"/>
              <a:tabLst>
                <a:tab pos="313781" algn="l"/>
              </a:tabLst>
            </a:pPr>
            <a:r>
              <a:rPr lang="fr-FR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mineure Les risques sont soit la probabilité de leur occurrence est si faible, soit les conséquences de leur impact sont si mineures : seront acceptés et ignorés</a:t>
            </a:r>
          </a:p>
          <a:p>
            <a:pPr marL="313781" marR="265033" indent="-302575">
              <a:spcBef>
                <a:spcPts val="88"/>
              </a:spcBef>
              <a:buSzPct val="139285"/>
              <a:buChar char="•"/>
              <a:tabLst>
                <a:tab pos="313781" algn="l"/>
              </a:tabLst>
            </a:pPr>
            <a:endParaRPr lang="fr-FR" sz="247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781" marR="265033" indent="-302575">
              <a:spcBef>
                <a:spcPts val="88"/>
              </a:spcBef>
              <a:buSzPct val="139285"/>
              <a:buChar char="•"/>
              <a:tabLst>
                <a:tab pos="313781" algn="l"/>
              </a:tabLst>
            </a:pPr>
            <a:r>
              <a:rPr lang="fr-FR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certains projets, certains risques font simplement partie de l'équation et doivent être pris en compte.</a:t>
            </a:r>
            <a:endParaRPr sz="247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9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risques -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l'art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la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d'identifier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d'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de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répondre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aux facteurs de risque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 au long de la vie 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dans le meilleur intérêt de ses objectifs.</a:t>
            </a:r>
          </a:p>
          <a:p>
            <a:pPr>
              <a:buNone/>
            </a:pP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 du projet - tout événement possible pouvant affecter négativement la viabilité d'un projet</a:t>
            </a:r>
          </a:p>
          <a:p>
            <a:pPr>
              <a:buNone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 =(probabilité de l'événement) (conséquences de l'événement)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9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964" y="796914"/>
            <a:ext cx="8875059" cy="626869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92453">
              <a:lnSpc>
                <a:spcPct val="100000"/>
              </a:lnSpc>
              <a:spcBef>
                <a:spcPts val="88"/>
              </a:spcBef>
            </a:pPr>
            <a:r>
              <a:rPr lang="fr-FR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réserves pour éventualités</a:t>
            </a:r>
            <a:endParaRPr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116" y="1971944"/>
            <a:ext cx="10495129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2797"/>
              </a:lnSpc>
            </a:pPr>
            <a:r>
              <a:rPr lang="fr-FR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Contingence des tâches</a:t>
            </a:r>
          </a:p>
          <a:p>
            <a:pPr marL="354106" indent="-342900">
              <a:lnSpc>
                <a:spcPts val="2797"/>
              </a:lnSpc>
              <a:buFont typeface="Wingdings" panose="05000000000000000000" pitchFamily="2" charset="2"/>
              <a:buChar char="ü"/>
            </a:pPr>
            <a:r>
              <a:rPr lang="fr-FR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compenser les coupes budgétaires , les dépassements d' échéancier ou autres </a:t>
            </a:r>
            <a:endParaRPr lang="fr-FR" sz="2000" spc="4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106" indent="-342900">
              <a:lnSpc>
                <a:spcPts val="2797"/>
              </a:lnSpc>
              <a:buFont typeface="Wingdings" panose="05000000000000000000" pitchFamily="2" charset="2"/>
              <a:buChar char="ü"/>
            </a:pPr>
            <a:r>
              <a:rPr lang="fr-FR" sz="20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fr-FR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 et à mesure que le projet avance, il peut être possible de réduire les besoins de réserve budgétaire pour les imprévus.</a:t>
            </a:r>
          </a:p>
          <a:p>
            <a:pPr marL="354106" indent="-342900">
              <a:lnSpc>
                <a:spcPts val="2797"/>
              </a:lnSpc>
              <a:buFont typeface="Wingdings" panose="05000000000000000000" pitchFamily="2" charset="2"/>
              <a:buChar char="ü"/>
            </a:pPr>
            <a:r>
              <a:rPr lang="fr-FR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réserve budgétaire diminue tout au long du cycle du </a:t>
            </a:r>
            <a:r>
              <a:rPr lang="fr-FR" sz="20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</a:p>
          <a:p>
            <a:pPr marL="354106" indent="-342900">
              <a:lnSpc>
                <a:spcPts val="2797"/>
              </a:lnSpc>
              <a:buFont typeface="Wingdings" panose="05000000000000000000" pitchFamily="2" charset="2"/>
              <a:buChar char="ü"/>
            </a:pPr>
            <a:endParaRPr lang="fr-FR" sz="2000" spc="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2797"/>
              </a:lnSpc>
            </a:pPr>
            <a:r>
              <a:rPr lang="fr-FR"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Contingence managériale</a:t>
            </a:r>
          </a:p>
          <a:p>
            <a:pPr marL="11206">
              <a:lnSpc>
                <a:spcPts val="2797"/>
              </a:lnSpc>
            </a:pPr>
            <a:r>
              <a:rPr lang="fr-FR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tampon de sécurité supplémentaire est-il appliqué au niveau du projet pour couvrir un changement majeur du périmètre pendant l'exécution ou un cas de force majeure (catastrophe naturelle) 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68" y="933805"/>
            <a:ext cx="8875059" cy="626869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92453">
              <a:lnSpc>
                <a:spcPct val="100000"/>
              </a:lnSpc>
              <a:spcBef>
                <a:spcPts val="88"/>
              </a:spcBef>
            </a:pPr>
            <a:r>
              <a:rPr lang="fr-FR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réserves pour éventualités</a:t>
            </a:r>
            <a:endParaRPr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594" y="2081920"/>
            <a:ext cx="10426889" cy="319167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818073" indent="-302575">
              <a:spcBef>
                <a:spcPts val="88"/>
              </a:spcBef>
              <a:buSzPct val="139583"/>
              <a:buChar char="•"/>
              <a:tabLst>
                <a:tab pos="313221" algn="l"/>
                <a:tab pos="313781" algn="l"/>
              </a:tabLst>
            </a:pPr>
            <a:r>
              <a:rPr lang="fr-FR"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Mentorat : </a:t>
            </a:r>
            <a:r>
              <a:rPr lang="fr-FR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nouveaux chefs de projet et membres de l'équipe</a:t>
            </a:r>
          </a:p>
          <a:p>
            <a:pPr marL="354106" marR="818073" indent="-342900">
              <a:spcBef>
                <a:spcPts val="88"/>
              </a:spcBef>
              <a:buSzPct val="139583"/>
              <a:buFont typeface="Wingdings" panose="05000000000000000000" pitchFamily="2" charset="2"/>
              <a:buChar char="ü"/>
              <a:tabLst>
                <a:tab pos="313221" algn="l"/>
                <a:tab pos="313781" algn="l"/>
              </a:tabLst>
            </a:pPr>
            <a:r>
              <a:rPr lang="fr-FR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personnel junior du projet est jumelé à des cadres supérieurs</a:t>
            </a:r>
          </a:p>
          <a:p>
            <a:pPr marL="354106" marR="818073" indent="-342900">
              <a:spcBef>
                <a:spcPts val="88"/>
              </a:spcBef>
              <a:buSzPct val="139583"/>
              <a:buFont typeface="Wingdings" panose="05000000000000000000" pitchFamily="2" charset="2"/>
              <a:buChar char="ü"/>
              <a:tabLst>
                <a:tab pos="313221" algn="l"/>
                <a:tab pos="313781" algn="l"/>
              </a:tabLst>
            </a:pPr>
            <a:r>
              <a:rPr lang="fr-FR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L'objectif est d'aider le nouveau personnel du projet à s'intégrer</a:t>
            </a:r>
          </a:p>
          <a:p>
            <a:pPr marL="11206" marR="818073">
              <a:spcBef>
                <a:spcPts val="88"/>
              </a:spcBef>
              <a:buSzPct val="139583"/>
              <a:tabLst>
                <a:tab pos="313221" algn="l"/>
                <a:tab pos="313781" algn="l"/>
              </a:tabLst>
            </a:pPr>
            <a:r>
              <a:rPr lang="fr-FR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devoirs</a:t>
            </a:r>
          </a:p>
          <a:p>
            <a:pPr marL="313781" marR="818073" indent="-302575">
              <a:spcBef>
                <a:spcPts val="88"/>
              </a:spcBef>
              <a:buSzPct val="139583"/>
              <a:buChar char="•"/>
              <a:tabLst>
                <a:tab pos="313221" algn="l"/>
                <a:tab pos="313781" algn="l"/>
              </a:tabLst>
            </a:pPr>
            <a:endParaRPr lang="fr-FR" sz="2000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781" marR="818073" indent="-302575">
              <a:spcBef>
                <a:spcPts val="88"/>
              </a:spcBef>
              <a:buSzPct val="139583"/>
              <a:buChar char="•"/>
              <a:tabLst>
                <a:tab pos="313221" algn="l"/>
                <a:tab pos="313781" algn="l"/>
              </a:tabLst>
            </a:pPr>
            <a:r>
              <a:rPr lang="fr-FR"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Entraînement croisé :</a:t>
            </a:r>
          </a:p>
          <a:p>
            <a:pPr marL="354106" marR="818073" indent="-342900">
              <a:spcBef>
                <a:spcPts val="88"/>
              </a:spcBef>
              <a:buSzPct val="139583"/>
              <a:buFont typeface="Wingdings" panose="05000000000000000000" pitchFamily="2" charset="2"/>
              <a:buChar char="ü"/>
              <a:tabLst>
                <a:tab pos="313221" algn="l"/>
                <a:tab pos="313781" algn="l"/>
              </a:tabLst>
            </a:pPr>
            <a:r>
              <a:rPr lang="fr-FR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capable de se remplacer en cas d'imprévus</a:t>
            </a:r>
          </a:p>
          <a:p>
            <a:pPr marL="354106" marR="818073" indent="-342900">
              <a:spcBef>
                <a:spcPts val="88"/>
              </a:spcBef>
              <a:buSzPct val="139583"/>
              <a:buFont typeface="Wingdings" panose="05000000000000000000" pitchFamily="2" charset="2"/>
              <a:buChar char="ü"/>
              <a:tabLst>
                <a:tab pos="313221" algn="l"/>
                <a:tab pos="313781" algn="l"/>
              </a:tabLst>
            </a:pPr>
            <a:r>
              <a:rPr lang="fr-FR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Cela exige que les membres de l'équipe du projet apprennent non</a:t>
            </a:r>
          </a:p>
          <a:p>
            <a:pPr marL="354106" marR="818073" indent="-342900">
              <a:spcBef>
                <a:spcPts val="88"/>
              </a:spcBef>
              <a:buSzPct val="139583"/>
              <a:buFont typeface="Wingdings" panose="05000000000000000000" pitchFamily="2" charset="2"/>
              <a:buChar char="ü"/>
              <a:tabLst>
                <a:tab pos="313221" algn="l"/>
                <a:tab pos="313781" algn="l"/>
              </a:tabLst>
            </a:pPr>
            <a:r>
              <a:rPr lang="fr-FR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uniquement leurs propres fonctions, mais aussi les rôles que les autres membres sont censés jouer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22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519752"/>
            <a:ext cx="9547974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gestion des risques du projet</a:t>
            </a:r>
            <a:endParaRPr lang="en-US" sz="4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Étend la gestion des risques tout au long du cycle de vie du projet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Principales caractéristiques de la PRAM</a:t>
            </a:r>
          </a:p>
          <a:p>
            <a:pPr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gestion des risques suit un cycle de vie</a:t>
            </a:r>
          </a:p>
          <a:p>
            <a:pPr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stratégie de gestion des risques change au cours du cycle de vie du projet</a:t>
            </a:r>
          </a:p>
          <a:p>
            <a:pPr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L'intégration de plusieurs approches de la gestion des risques dans une approche synthétisée et cohérente (approche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07-</a:t>
            </a:r>
            <a:fld id="{A6A001B5-2F92-4DD9-BB96-2C32F4D2DDD0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3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778" y="338187"/>
            <a:ext cx="8029249" cy="5653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</a:t>
            </a:r>
            <a:r>
              <a:rPr sz="3600" b="1" spc="-3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sz="3600" b="1" spc="-1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3600" b="1" spc="-1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3600" b="1" spc="-22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659" y="1183947"/>
            <a:ext cx="10768083" cy="401127"/>
          </a:xfrm>
          <a:prstGeom prst="rect">
            <a:avLst/>
          </a:prstGeom>
        </p:spPr>
        <p:txBody>
          <a:bodyPr vert="horz" wrap="square" lIns="0" tIns="54348" rIns="0" bIns="0" rtlCol="0">
            <a:spAutoFit/>
          </a:bodyPr>
          <a:lstStyle/>
          <a:p>
            <a:pPr marL="11206" marR="4483">
              <a:lnSpc>
                <a:spcPts val="2665"/>
              </a:lnSpc>
              <a:spcBef>
                <a:spcPts val="427"/>
              </a:spcBef>
            </a:pPr>
            <a:r>
              <a:rPr lang="fr-FR" sz="2471">
                <a:latin typeface="Times New Roman" panose="02020603050405020304" pitchFamily="18" charset="0"/>
                <a:cs typeface="Times New Roman" panose="02020603050405020304" pitchFamily="18" charset="0"/>
              </a:rPr>
              <a:t>Aider les responsables à classer et codifier les risques, les réponses et les résultats</a:t>
            </a:r>
            <a:endParaRPr sz="247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0936" y="1964828"/>
            <a:ext cx="5287042" cy="3949442"/>
            <a:chOff x="1733630" y="2522094"/>
            <a:chExt cx="5991981" cy="44760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967" y="2522094"/>
              <a:ext cx="5914644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0033" y="3193634"/>
              <a:ext cx="5914643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3630" y="4079999"/>
              <a:ext cx="5914644" cy="9791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4564" y="5167441"/>
              <a:ext cx="5914644" cy="9791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0032" y="6378623"/>
              <a:ext cx="5914644" cy="619506"/>
            </a:xfrm>
            <a:prstGeom prst="rect">
              <a:avLst/>
            </a:prstGeom>
          </p:spPr>
        </p:pic>
      </p:grpSp>
      <p:grpSp>
        <p:nvGrpSpPr>
          <p:cNvPr id="11" name="object 3"/>
          <p:cNvGrpSpPr/>
          <p:nvPr/>
        </p:nvGrpSpPr>
        <p:grpSpPr>
          <a:xfrm>
            <a:off x="7101310" y="1966204"/>
            <a:ext cx="3355713" cy="3937300"/>
            <a:chOff x="2510027" y="1286255"/>
            <a:chExt cx="3803141" cy="4462273"/>
          </a:xfrm>
        </p:grpSpPr>
        <p:pic>
          <p:nvPicPr>
            <p:cNvPr id="13" name="object 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0027" y="1286255"/>
              <a:ext cx="3803141" cy="150113"/>
            </a:xfrm>
            <a:prstGeom prst="rect">
              <a:avLst/>
            </a:prstGeom>
          </p:spPr>
        </p:pic>
        <p:pic>
          <p:nvPicPr>
            <p:cNvPr id="15" name="object 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0027" y="1436369"/>
              <a:ext cx="3803141" cy="979170"/>
            </a:xfrm>
            <a:prstGeom prst="rect">
              <a:avLst/>
            </a:prstGeom>
          </p:spPr>
        </p:pic>
        <p:pic>
          <p:nvPicPr>
            <p:cNvPr id="16" name="object 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0027" y="2415539"/>
              <a:ext cx="3803141" cy="979170"/>
            </a:xfrm>
            <a:prstGeom prst="rect">
              <a:avLst/>
            </a:prstGeom>
          </p:spPr>
        </p:pic>
        <p:pic>
          <p:nvPicPr>
            <p:cNvPr id="17" name="object 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0027" y="3394710"/>
              <a:ext cx="3803141" cy="979170"/>
            </a:xfrm>
            <a:prstGeom prst="rect">
              <a:avLst/>
            </a:prstGeom>
          </p:spPr>
        </p:pic>
        <p:pic>
          <p:nvPicPr>
            <p:cNvPr id="18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0027" y="4373879"/>
              <a:ext cx="3803141" cy="979170"/>
            </a:xfrm>
            <a:prstGeom prst="rect">
              <a:avLst/>
            </a:prstGeom>
          </p:spPr>
        </p:pic>
        <p:pic>
          <p:nvPicPr>
            <p:cNvPr id="19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10027" y="5353050"/>
              <a:ext cx="3803141" cy="39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75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79" y="358184"/>
            <a:ext cx="10162123" cy="114300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Neuf phases d'évaluation des risques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746" name="Group 12"/>
          <p:cNvGrpSpPr>
            <a:grpSpLocks/>
          </p:cNvGrpSpPr>
          <p:nvPr/>
        </p:nvGrpSpPr>
        <p:grpSpPr bwMode="auto">
          <a:xfrm>
            <a:off x="1731040" y="1861279"/>
            <a:ext cx="5830889" cy="4421186"/>
            <a:chOff x="182" y="1042"/>
            <a:chExt cx="3673" cy="2785"/>
          </a:xfrm>
        </p:grpSpPr>
        <p:grpSp>
          <p:nvGrpSpPr>
            <p:cNvPr id="31748" name="Group 9"/>
            <p:cNvGrpSpPr>
              <a:grpSpLocks/>
            </p:cNvGrpSpPr>
            <p:nvPr/>
          </p:nvGrpSpPr>
          <p:grpSpPr bwMode="auto">
            <a:xfrm>
              <a:off x="1406" y="1071"/>
              <a:ext cx="2449" cy="2472"/>
              <a:chOff x="1406" y="1071"/>
              <a:chExt cx="2449" cy="2472"/>
            </a:xfrm>
          </p:grpSpPr>
          <p:sp>
            <p:nvSpPr>
              <p:cNvPr id="31750" name="Freeform 6"/>
              <p:cNvSpPr>
                <a:spLocks/>
              </p:cNvSpPr>
              <p:nvPr/>
            </p:nvSpPr>
            <p:spPr bwMode="auto">
              <a:xfrm>
                <a:off x="1610" y="2614"/>
                <a:ext cx="340" cy="272"/>
              </a:xfrm>
              <a:custGeom>
                <a:avLst/>
                <a:gdLst>
                  <a:gd name="T0" fmla="*/ 0 w 340"/>
                  <a:gd name="T1" fmla="*/ 170 h 318"/>
                  <a:gd name="T2" fmla="*/ 340 w 340"/>
                  <a:gd name="T3" fmla="*/ 170 h 318"/>
                  <a:gd name="T4" fmla="*/ 340 w 340"/>
                  <a:gd name="T5" fmla="*/ 0 h 318"/>
                  <a:gd name="T6" fmla="*/ 45 w 340"/>
                  <a:gd name="T7" fmla="*/ 0 h 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0"/>
                  <a:gd name="T13" fmla="*/ 0 h 318"/>
                  <a:gd name="T14" fmla="*/ 340 w 340"/>
                  <a:gd name="T15" fmla="*/ 318 h 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0" h="318">
                    <a:moveTo>
                      <a:pt x="0" y="318"/>
                    </a:moveTo>
                    <a:lnTo>
                      <a:pt x="340" y="318"/>
                    </a:lnTo>
                    <a:lnTo>
                      <a:pt x="340" y="0"/>
                    </a:lnTo>
                    <a:lnTo>
                      <a:pt x="45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1" name="Freeform 7"/>
              <p:cNvSpPr>
                <a:spLocks/>
              </p:cNvSpPr>
              <p:nvPr/>
            </p:nvSpPr>
            <p:spPr bwMode="auto">
              <a:xfrm>
                <a:off x="1406" y="1207"/>
                <a:ext cx="2177" cy="1747"/>
              </a:xfrm>
              <a:custGeom>
                <a:avLst/>
                <a:gdLst>
                  <a:gd name="T0" fmla="*/ 227 w 2177"/>
                  <a:gd name="T1" fmla="*/ 1683 h 1769"/>
                  <a:gd name="T2" fmla="*/ 2177 w 2177"/>
                  <a:gd name="T3" fmla="*/ 1683 h 1769"/>
                  <a:gd name="T4" fmla="*/ 2177 w 2177"/>
                  <a:gd name="T5" fmla="*/ 0 h 1769"/>
                  <a:gd name="T6" fmla="*/ 0 w 2177"/>
                  <a:gd name="T7" fmla="*/ 0 h 17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77"/>
                  <a:gd name="T13" fmla="*/ 0 h 1769"/>
                  <a:gd name="T14" fmla="*/ 2177 w 2177"/>
                  <a:gd name="T15" fmla="*/ 1769 h 17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77" h="1769">
                    <a:moveTo>
                      <a:pt x="227" y="1769"/>
                    </a:moveTo>
                    <a:lnTo>
                      <a:pt x="2177" y="1769"/>
                    </a:lnTo>
                    <a:lnTo>
                      <a:pt x="2177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2" name="Freeform 8"/>
              <p:cNvSpPr>
                <a:spLocks/>
              </p:cNvSpPr>
              <p:nvPr/>
            </p:nvSpPr>
            <p:spPr bwMode="auto">
              <a:xfrm>
                <a:off x="1406" y="1071"/>
                <a:ext cx="2449" cy="2472"/>
              </a:xfrm>
              <a:custGeom>
                <a:avLst/>
                <a:gdLst>
                  <a:gd name="T0" fmla="*/ 204 w 2449"/>
                  <a:gd name="T1" fmla="*/ 2472 h 2472"/>
                  <a:gd name="T2" fmla="*/ 2449 w 2449"/>
                  <a:gd name="T3" fmla="*/ 2472 h 2472"/>
                  <a:gd name="T4" fmla="*/ 2449 w 2449"/>
                  <a:gd name="T5" fmla="*/ 0 h 2472"/>
                  <a:gd name="T6" fmla="*/ 0 w 2449"/>
                  <a:gd name="T7" fmla="*/ 0 h 24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49"/>
                  <a:gd name="T13" fmla="*/ 0 h 2472"/>
                  <a:gd name="T14" fmla="*/ 2449 w 2449"/>
                  <a:gd name="T15" fmla="*/ 2472 h 24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49" h="2472">
                    <a:moveTo>
                      <a:pt x="204" y="2472"/>
                    </a:moveTo>
                    <a:lnTo>
                      <a:pt x="2449" y="2472"/>
                    </a:lnTo>
                    <a:lnTo>
                      <a:pt x="2449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49" name="Text Box 10"/>
            <p:cNvSpPr txBox="1">
              <a:spLocks noChangeArrowheads="1"/>
            </p:cNvSpPr>
            <p:nvPr/>
          </p:nvSpPr>
          <p:spPr bwMode="auto">
            <a:xfrm>
              <a:off x="182" y="1042"/>
              <a:ext cx="3016" cy="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6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Définir</a:t>
              </a:r>
            </a:p>
            <a:p>
              <a:pPr marL="342900" indent="-342900">
                <a:lnSpc>
                  <a:spcPct val="6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 concentrer</a:t>
              </a:r>
            </a:p>
            <a:p>
              <a:pPr marL="342900" indent="-342900">
                <a:lnSpc>
                  <a:spcPct val="6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Identité</a:t>
              </a:r>
            </a:p>
            <a:p>
              <a:pPr marL="342900" indent="-342900">
                <a:lnSpc>
                  <a:spcPct val="6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</a:p>
            <a:p>
              <a:pPr marL="342900" indent="-342900">
                <a:lnSpc>
                  <a:spcPct val="6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Clarifier la propriété des risques</a:t>
              </a:r>
            </a:p>
            <a:p>
              <a:pPr marL="342900" indent="-342900">
                <a:lnSpc>
                  <a:spcPct val="6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</a:t>
              </a:r>
            </a:p>
            <a:p>
              <a:pPr marL="342900" indent="-342900">
                <a:lnSpc>
                  <a:spcPct val="6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Évaluer</a:t>
              </a:r>
            </a:p>
            <a:p>
              <a:pPr marL="342900" indent="-342900">
                <a:lnSpc>
                  <a:spcPct val="6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</a:p>
            <a:p>
              <a:pPr marL="342900" indent="-342900">
                <a:lnSpc>
                  <a:spcPct val="6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Faire en sorte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07-</a:t>
            </a:r>
            <a:fld id="{6011DE23-4C1C-4E1A-AE52-4DEC0ABEA7CB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86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5527" y="204211"/>
            <a:ext cx="10058400" cy="765607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Neuf phases d'évaluation des risques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3520" y="1415762"/>
            <a:ext cx="11747644" cy="46940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Définir :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assurez-vous que le projet est bien défini, y compris tous les livrables, l'énoncé des travaux et la portée.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 :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Commencer à planifier le processus de gestion des risques en tant que projet à part entière, ainsi qu'à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déterminer les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meilleures méthodes pour gérer les risques liés au projet, compte tenu de la nature unique du projet entrepris.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 :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Évaluer les sources spécifiques de risque dès le début du projet, y compris la nécessité de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façonner réponses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appropriées.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 :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Examiner et affiner la manière dont nous avons classé les risques pour le projet.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Clarifier la propriété des risques :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la distinction entre les risques que l'organisation du projet est prête à gérer et ceux que les clients sont censés accepter, et attribuer la responsabilité de la gestion des risques et des réponses.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1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5527" y="204211"/>
            <a:ext cx="10058400" cy="765607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Neuf phases d'évaluation des risques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3520" y="1415762"/>
            <a:ext cx="11747644" cy="46940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: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Développer une estimation raisonnable des impacts sur le projet des risques identifiés et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solutions proposées. Quels sont les scénarios probables et leurs coûts potentiels relatifs ?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Évaluer : 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évaluer de manière critique les résultats de la phase d'estimation pour déterminer le plan le plus probable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atténuer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risques potentiels. Commencez à prioriser les risques et les réponses de l’équipe de projet.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Plan :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Produire un plan de gestion des risques du projet qui propose de manière proactive des stratégies d'atténuation des risques pour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projet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selon les besoins.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Gérer :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surveiller les progrès réels du projet et les plans de gestion des risques associés, en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répondant à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 écart dans ces plans, en vue de développer ces plans pour l’avenir.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87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9491" y="356466"/>
            <a:ext cx="10058400" cy="738188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règles d'or de la gestion des risques de projet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4932" y="1748043"/>
            <a:ext cx="95141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1 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Intégrez la gestion des risques à votre projet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2 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identifiez les risques dès le début de votre projet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3 :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Communiquer sur les risques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4 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Considérez à la fois les menaces et les opportunités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5 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Clarifier les problèmes de propriété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6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Hiérarchiser les risques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7 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Analyser les risques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8 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Planifier et mettre en œuvre des réponses aux risques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9 :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Enregistrer les risques du projet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 10 : 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Suivre les risques et les tâches associées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2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4492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gestion des risques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63043"/>
            <a:ext cx="10653442" cy="452596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SzPct val="140000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qui est susceptible de se produire : la probabilité et l'impact</a:t>
            </a:r>
          </a:p>
          <a:p>
            <a:pPr>
              <a:lnSpc>
                <a:spcPct val="140000"/>
              </a:lnSpc>
              <a:buSzPct val="140000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Que peut-on faire pour minimiser la probabilité ou l'impact de ces événements ?</a:t>
            </a:r>
          </a:p>
          <a:p>
            <a:pPr>
              <a:lnSpc>
                <a:spcPct val="140000"/>
              </a:lnSpc>
              <a:buSzPct val="140000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Quels sont les signes précurseurs (quels indices dois-je rechercher activement ?)</a:t>
            </a:r>
          </a:p>
          <a:p>
            <a:pPr>
              <a:lnSpc>
                <a:spcPct val="140000"/>
              </a:lnSpc>
              <a:buSzPct val="140000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Quels sont les résultats probables de ces problèmes et mes réactions anticipées ?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07-0</a:t>
            </a:r>
            <a:fld id="{877D8012-F0B7-4BB6-B426-740D42DC19CC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228600"/>
            <a:ext cx="11956473" cy="67194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 versus montant en jeu : défi dans la gestion des risques</a:t>
            </a:r>
          </a:p>
        </p:txBody>
      </p:sp>
      <p:pic>
        <p:nvPicPr>
          <p:cNvPr id="19459" name="Picture 5" descr="FG_07_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83" y="1309254"/>
            <a:ext cx="1138843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02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400565"/>
            <a:ext cx="9889168" cy="1149824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Quatre étapes de la gestion des risques</a:t>
            </a:r>
            <a:endParaRPr lang="en-US" sz="3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664" y="1709257"/>
            <a:ext cx="10058400" cy="402336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Clr>
                <a:srgbClr val="0070C0"/>
              </a:buClr>
              <a:buFontTx/>
              <a:buAutoNum type="arabicPeriod"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risques :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facteur de risque attendu susceptible d'affecter le projet</a:t>
            </a:r>
          </a:p>
          <a:p>
            <a:pPr marL="514350" indent="-514350">
              <a:lnSpc>
                <a:spcPct val="100000"/>
              </a:lnSpc>
              <a:buClr>
                <a:srgbClr val="0070C0"/>
              </a:buClr>
              <a:buFontTx/>
              <a:buAutoNum type="arabicPeriod"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probabilité et conséquences :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potentiel de ces facteurs de risques et leurs effets sur le projet</a:t>
            </a:r>
          </a:p>
          <a:p>
            <a:pPr marL="514350" indent="-514350">
              <a:lnSpc>
                <a:spcPct val="100000"/>
              </a:lnSpc>
              <a:buClr>
                <a:srgbClr val="0070C0"/>
              </a:buClr>
              <a:buFontTx/>
              <a:buAutoNum type="arabicPeriod"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Stratégies d'atténuation des risques :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mesures prises pour minimiser l'impact potentiel</a:t>
            </a:r>
          </a:p>
          <a:p>
            <a:pPr marL="514350" indent="-514350">
              <a:lnSpc>
                <a:spcPct val="100000"/>
              </a:lnSpc>
              <a:buClr>
                <a:srgbClr val="0070C0"/>
              </a:buClr>
              <a:buFontTx/>
              <a:buAutoNum type="arabicPeriod"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Contrôle et documentation :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base de connaissances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07-0</a:t>
            </a:r>
            <a:fld id="{3AC92474-A1E0-4903-9D94-1926DC3C8522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0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30137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Groupes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</a:t>
            </a:r>
            <a:endParaRPr lang="en-US" sz="3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4038" y="1802607"/>
            <a:ext cx="3538538" cy="20843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Financier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Contractuel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Juridique</a:t>
            </a:r>
            <a:endParaRPr lang="en-US" sz="1400" b="1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938838" y="2019695"/>
            <a:ext cx="3600450" cy="1252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</a:p>
          <a:p>
            <a:pPr marL="457200" indent="-45720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Exécution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32" name="Straight Connector 8"/>
          <p:cNvCxnSpPr>
            <a:cxnSpLocks noChangeShapeType="1"/>
          </p:cNvCxnSpPr>
          <p:nvPr/>
        </p:nvCxnSpPr>
        <p:spPr bwMode="auto">
          <a:xfrm>
            <a:off x="1824038" y="4268788"/>
            <a:ext cx="80692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9"/>
          <p:cNvSpPr txBox="1"/>
          <p:nvPr/>
        </p:nvSpPr>
        <p:spPr>
          <a:xfrm>
            <a:off x="1550194" y="3629483"/>
            <a:ext cx="4308475" cy="2369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SzPct val="145000"/>
              <a:defRPr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communs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SzPct val="145000"/>
              <a:defRPr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SzPct val="145000"/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Absentéisme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SzPct val="145000"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Démission</a:t>
            </a:r>
          </a:p>
          <a:p>
            <a:pPr marL="457200" indent="-457200">
              <a:buSzPct val="145000"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personnel s'est retiré</a:t>
            </a:r>
          </a:p>
          <a:p>
            <a:pPr marL="457200" indent="-457200">
              <a:buSzPct val="145000"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Dépassements de temps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5" name="TextBox 10"/>
          <p:cNvSpPr txBox="1">
            <a:spLocks noChangeArrowheads="1"/>
          </p:cNvSpPr>
          <p:nvPr/>
        </p:nvSpPr>
        <p:spPr bwMode="auto">
          <a:xfrm>
            <a:off x="5584826" y="4232276"/>
            <a:ext cx="4308475" cy="179126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Compétences indisponibles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inefficace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incomplètes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Changer les commandes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07-0</a:t>
            </a:r>
            <a:fld id="{F943555A-28FB-4331-B7AC-C2939A9EDF56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1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Groupes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Financier/Technique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Financière :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s'il y a un investissement initial important en capital requis, cas d'Airbus ou de Boeing lors du développement d'une nouvelle cellule Exposition financière à laquelle une entreprise s'expose lors du développement d'un projet Entreprise technique ou de construction construisant un projet sans acheteur sous contrat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: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 de nouveaux projets contiennent une technologie non éprouvée. La modification d'une technologie existante réduit le risque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9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Groupes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commercial/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Exécution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986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 :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projets qui ont été développés dans un but commercial précis (rentabilité), le risque est le degré de succès commercial une fois qu'ils ont été introduits sur le marché.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Exécution :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une large catégorie qui cherche à évaluer toutes les circonstances uniques qui pourraient avoir un impact négatif sur l'exécution du projet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9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79" y="407389"/>
            <a:ext cx="10208029" cy="1143000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1ère </a:t>
            </a:r>
            <a:r>
              <a:rPr lang="fr-FR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étape: Identification 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facteurs de risque</a:t>
            </a:r>
            <a:endParaRPr lang="en-US" sz="3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éunions 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d'expert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Histoire passée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Évaluations multiples (ou en équipe)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07-0</a:t>
            </a:r>
            <a:fld id="{C0853309-B41F-4C1F-AE75-E565EB8D97C9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71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778</Words>
  <Application>Microsoft Office PowerPoint</Application>
  <PresentationFormat>Widescreen</PresentationFormat>
  <Paragraphs>183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MT</vt:lpstr>
      <vt:lpstr>Calibri</vt:lpstr>
      <vt:lpstr>Calibri Light</vt:lpstr>
      <vt:lpstr>Courier New</vt:lpstr>
      <vt:lpstr>Times New Roman</vt:lpstr>
      <vt:lpstr>Wingdings</vt:lpstr>
      <vt:lpstr>Retrospect</vt:lpstr>
      <vt:lpstr>Equation</vt:lpstr>
      <vt:lpstr>Gestion des Risques</vt:lpstr>
      <vt:lpstr>Risque</vt:lpstr>
      <vt:lpstr>Processus de gestion des risques</vt:lpstr>
      <vt:lpstr>Risque versus montant en jeu : défi dans la gestion des risques</vt:lpstr>
      <vt:lpstr>Quatre étapes de la gestion des risques</vt:lpstr>
      <vt:lpstr>Groupes de risques</vt:lpstr>
      <vt:lpstr>Groupes de Risques : Financier/Technique</vt:lpstr>
      <vt:lpstr>Groupes de risques : commercial/Exécution</vt:lpstr>
      <vt:lpstr>1ère étape: Identification des facteurs de risque</vt:lpstr>
      <vt:lpstr>Réunions de brainstorming</vt:lpstr>
      <vt:lpstr>Opinion d'expert</vt:lpstr>
      <vt:lpstr>Histoire passée</vt:lpstr>
      <vt:lpstr>Évaluations multiples (en équipe)</vt:lpstr>
      <vt:lpstr>PowerPoint Presentation</vt:lpstr>
      <vt:lpstr>Analyse des probabilités et des conséquences</vt:lpstr>
      <vt:lpstr>Notation des risques du projet</vt:lpstr>
      <vt:lpstr>PowerPoint Presentation</vt:lpstr>
      <vt:lpstr>Étape 3 : Stratégies d'atténuation des risques</vt:lpstr>
      <vt:lpstr>Accepter le Risque</vt:lpstr>
      <vt:lpstr>Utilisation des réserves pour éventualités</vt:lpstr>
      <vt:lpstr>Utilisation des réserves pour éventualités</vt:lpstr>
      <vt:lpstr>Analyse et gestion des risques du projet</vt:lpstr>
      <vt:lpstr>PowerPoint Presentation</vt:lpstr>
      <vt:lpstr>Neuf phases d'évaluation des risques</vt:lpstr>
      <vt:lpstr>Neuf phases d'évaluation des risques</vt:lpstr>
      <vt:lpstr>Neuf phases d'évaluation des risques</vt:lpstr>
      <vt:lpstr>10 règles d'or de la gestion des risques de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ahmad</dc:creator>
  <cp:lastModifiedBy>LENOVO</cp:lastModifiedBy>
  <cp:revision>83</cp:revision>
  <dcterms:created xsi:type="dcterms:W3CDTF">2019-02-01T08:41:50Z</dcterms:created>
  <dcterms:modified xsi:type="dcterms:W3CDTF">2024-03-21T11:34:21Z</dcterms:modified>
</cp:coreProperties>
</file>