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8" r:id="rId4"/>
    <p:sldId id="279" r:id="rId5"/>
    <p:sldId id="266" r:id="rId6"/>
    <p:sldId id="267" r:id="rId7"/>
    <p:sldId id="268" r:id="rId8"/>
    <p:sldId id="269" r:id="rId9"/>
    <p:sldId id="270" r:id="rId10"/>
    <p:sldId id="271" r:id="rId11"/>
    <p:sldId id="272" r:id="rId12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0BC8E-362A-2D51-CA40-3D32B82C0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E5F72-7FE1-F906-F574-AC2D4760F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CD1B8-4BC8-0092-A0AF-8090BC7AD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7466-B175-4D1C-9EA2-9F9EBC5A2F31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96264-0682-0FD4-E68E-7AF46274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7C6C7-696E-64C4-7B87-E6C2D62A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DD76-E935-4DE3-B9F6-ECC5F5A04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7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26C3-3532-D926-B693-3665374A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0E31F-1EEE-C992-B131-353F350D8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1E59D-E34B-0702-99BF-413E94F7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7466-B175-4D1C-9EA2-9F9EBC5A2F31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E7A5A-CE1A-107F-6B5E-6E89F6CD0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4F4D1-33BB-C6B7-34B2-80B194A76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DD76-E935-4DE3-B9F6-ECC5F5A04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3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D00F37-4C1E-7D69-03AA-045BC0262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6191A-CD81-EADF-22A3-7245668B3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01EA2-59AC-983A-4AE6-71DAD755F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7466-B175-4D1C-9EA2-9F9EBC5A2F31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CD151-D309-E904-4E89-DEBF941D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F22D9-8EC5-8ECA-BE25-A053AA5AC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DD76-E935-4DE3-B9F6-ECC5F5A04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320F-80CC-9BF4-C8C6-02A38546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59E3A-DBC6-BEC7-372A-A9421E1D4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11519-6DBC-BBD8-FBB6-9FE44295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7466-B175-4D1C-9EA2-9F9EBC5A2F31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5DDF1-F0CD-DDE8-E0B5-977729AE5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29677-091B-DA6D-F19F-ACCAEA6C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DD76-E935-4DE3-B9F6-ECC5F5A04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9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331C-EEE0-C1D9-A5B6-A9335CC6E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C9B4A-9E2B-B8D8-B096-03C9000B2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6BACE-4E5C-581C-7B39-7DC432911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7466-B175-4D1C-9EA2-9F9EBC5A2F31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0FD57-34C1-3324-FB5A-979509E2E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2860F-B045-8911-3A63-012DDE62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DD76-E935-4DE3-B9F6-ECC5F5A04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8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EA91-CAC6-7925-49A5-72F4A472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A4043-CD33-71AA-D3CB-1F4442051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12F86-0F53-23E2-5218-2421BA1B3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E3120-4694-EAC3-0E4A-7227DC21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7466-B175-4D1C-9EA2-9F9EBC5A2F31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B1BD3-E368-F0BA-54B0-CB96924B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04A54-7B00-6751-554D-2BD1562A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DD76-E935-4DE3-B9F6-ECC5F5A04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7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7DB9-2D92-2456-5D32-658297CDB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402F8-6A99-9B34-868E-85DF3E303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141CC-E7DC-B456-368F-4AC7308DC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3F3671-4AF0-298E-DB3F-B4A1F7E9E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A1C44C-B782-C8C4-B443-4EAE4FCA9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7B4BB3-CD21-0AC3-3DDA-29BE17EA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7466-B175-4D1C-9EA2-9F9EBC5A2F31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6801EB-7FFA-D577-C96F-20330D593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1FC6EE-8B4D-3BDA-D57E-A28E4F617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DD76-E935-4DE3-B9F6-ECC5F5A04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2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D0739-0F6A-1D0E-92F9-22639AB44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9ABF9C-0CD1-B9FC-51D0-4FC98FFB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7466-B175-4D1C-9EA2-9F9EBC5A2F31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4E82FE-BE71-51DE-59CC-0533E5960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726C31-1C8E-4EA6-C3FA-84AE3A26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DD76-E935-4DE3-B9F6-ECC5F5A04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F12217-8DD8-FF25-6C3B-4CC93D742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7466-B175-4D1C-9EA2-9F9EBC5A2F31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9CD94B-43E8-77B0-F299-E76F4FB6B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98559-8CEB-9CE9-9D71-179F1071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DD76-E935-4DE3-B9F6-ECC5F5A04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31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C8C7-9E7D-B87D-C5DC-D5CE5D4B6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BD47-A88E-BAF2-D07A-BFE22BE36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7B6CF-4219-AC22-3F9A-B0A5AF7BA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3F1A5-590A-21E9-8E17-41F817381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7466-B175-4D1C-9EA2-9F9EBC5A2F31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83DF6-BAE4-2080-F40D-4AF98488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55B9B-20F2-0BDF-1108-D84B6E57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DD76-E935-4DE3-B9F6-ECC5F5A04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2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4828B-8912-4A51-49B2-5D85D02EE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09F03-EED3-CF72-B469-EE7ADF776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1180D-C40F-5035-1AA5-083D7620E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8CA82-3474-DFAF-7D9D-AF6C117C9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7466-B175-4D1C-9EA2-9F9EBC5A2F31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DE560-8C84-6142-8D4B-70B35110B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E0F37-41A1-4D02-BB48-C4FADA018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9DD76-E935-4DE3-B9F6-ECC5F5A04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0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852204-3530-EDF8-64B2-A06D4433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1374-0B61-90E3-FC45-F37A1C813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6388B-AFBC-AD07-EAC7-DD9A70403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87466-B175-4D1C-9EA2-9F9EBC5A2F31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F9CB3-2D24-E51F-3CA3-A4CA29430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94921-B995-C49F-B779-7FF582816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9DD76-E935-4DE3-B9F6-ECC5F5A04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9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E9056-6690-F0D4-30C7-82DB6107A6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09</a:t>
            </a:r>
            <a:br>
              <a:rPr lang="en-US" dirty="0"/>
            </a:br>
            <a:r>
              <a:rPr lang="en-US" sz="4400" b="1" dirty="0"/>
              <a:t>Large Sample Theory of MLE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E5E6D-3A0B-56C7-2AB7-C582E42910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Shafayat Abrar</a:t>
            </a:r>
          </a:p>
        </p:txBody>
      </p:sp>
    </p:spTree>
    <p:extLst>
      <p:ext uri="{BB962C8B-B14F-4D97-AF65-F5344CB8AC3E}">
        <p14:creationId xmlns:p14="http://schemas.microsoft.com/office/powerpoint/2010/main" val="1457880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9CAC-F017-F7D5-5313-0616563572DA}"/>
              </a:ext>
            </a:extLst>
          </p:cNvPr>
          <p:cNvSpPr txBox="1">
            <a:spLocks/>
          </p:cNvSpPr>
          <p:nvPr/>
        </p:nvSpPr>
        <p:spPr>
          <a:xfrm>
            <a:off x="250387" y="458423"/>
            <a:ext cx="11691226" cy="13141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Proof of</a:t>
            </a:r>
          </a:p>
          <a:p>
            <a:r>
              <a:rPr lang="en-US" b="1" dirty="0"/>
              <a:t>Theorem 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A6310C-073C-FFB4-D5A2-D06C0E8E5E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31"/>
          <a:stretch/>
        </p:blipFill>
        <p:spPr>
          <a:xfrm>
            <a:off x="2785408" y="192199"/>
            <a:ext cx="6621184" cy="3121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62200D-3BA2-4137-B10B-68D1BAE86B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b="38452"/>
          <a:stretch/>
        </p:blipFill>
        <p:spPr>
          <a:xfrm>
            <a:off x="117037" y="3908493"/>
            <a:ext cx="6975158" cy="27717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427B7C-8730-D143-2463-D2BEE53671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69" r="18446" b="622"/>
          <a:stretch/>
        </p:blipFill>
        <p:spPr>
          <a:xfrm>
            <a:off x="6284234" y="3429000"/>
            <a:ext cx="5399841" cy="92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1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CDAF31-E2B8-7DAC-CEDB-11CD9FBB5A23}"/>
              </a:ext>
            </a:extLst>
          </p:cNvPr>
          <p:cNvSpPr txBox="1">
            <a:spLocks/>
          </p:cNvSpPr>
          <p:nvPr/>
        </p:nvSpPr>
        <p:spPr>
          <a:xfrm>
            <a:off x="78525" y="177069"/>
            <a:ext cx="11691226" cy="13141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Proof of</a:t>
            </a:r>
          </a:p>
          <a:p>
            <a:r>
              <a:rPr lang="en-US" b="1" dirty="0"/>
              <a:t>Theorem B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074B91-D2BE-4E0F-AECF-D25969474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4" y="1600803"/>
            <a:ext cx="8415338" cy="8543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E8F9EF-63B2-4C7A-BDC7-0F9E3BDE3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815" y="2862612"/>
            <a:ext cx="9584055" cy="15401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A9F9363-75A4-409E-8F0D-7BDEE7F40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891" y="4709532"/>
            <a:ext cx="8512493" cy="685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B9A9409-7779-4A46-97D1-711D9252E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8925" y="5774242"/>
            <a:ext cx="4023360" cy="66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5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A3B28-B3D8-A1EC-8482-2911CEE4BDA4}"/>
              </a:ext>
            </a:extLst>
          </p:cNvPr>
          <p:cNvSpPr txBox="1">
            <a:spLocks/>
          </p:cNvSpPr>
          <p:nvPr/>
        </p:nvSpPr>
        <p:spPr>
          <a:xfrm>
            <a:off x="249762" y="134866"/>
            <a:ext cx="11691226" cy="13141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The Method of Maximum Likelihood </a:t>
            </a:r>
          </a:p>
          <a:p>
            <a:r>
              <a:rPr lang="en-US" b="1" dirty="0"/>
              <a:t>for Point Estimation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70EF8A-8202-F719-B207-55AEEA98F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9762" y="1844396"/>
            <a:ext cx="9799367" cy="44891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BF0BF1-E291-DA16-2ACA-0315F6CD3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5275" y="3466241"/>
            <a:ext cx="2947708" cy="1494468"/>
          </a:xfrm>
          <a:prstGeom prst="rect">
            <a:avLst/>
          </a:prstGeom>
          <a:ln w="3492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8393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4222-C02B-2A0F-535A-32EFE1C4E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695" y="336990"/>
            <a:ext cx="10515600" cy="774358"/>
          </a:xfrm>
        </p:spPr>
        <p:txBody>
          <a:bodyPr/>
          <a:lstStyle/>
          <a:p>
            <a:r>
              <a:rPr lang="en-US" b="1" dirty="0"/>
              <a:t>Large Sample Theory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257050-CA39-7CF1-6CD6-A220B404F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9" y="1409797"/>
            <a:ext cx="8188986" cy="20192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8E300C-574C-B5AB-46D6-0D68BB8E2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849" y="4412010"/>
            <a:ext cx="5377173" cy="22864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CB50EF-74CF-DAF4-C3BE-D75226F7B1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5928" t="82602" r="-4693" b="-228"/>
          <a:stretch/>
        </p:blipFill>
        <p:spPr>
          <a:xfrm>
            <a:off x="6211852" y="5179399"/>
            <a:ext cx="4051496" cy="53760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992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E5BA09-CF39-490C-8AC6-5E3DAB44303A}"/>
              </a:ext>
            </a:extLst>
          </p:cNvPr>
          <p:cNvSpPr txBox="1"/>
          <p:nvPr/>
        </p:nvSpPr>
        <p:spPr>
          <a:xfrm>
            <a:off x="314325" y="314325"/>
            <a:ext cx="81248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clear</a:t>
            </a:r>
          </a:p>
          <a:p>
            <a:r>
              <a:rPr lang="en-GB" b="1" dirty="0"/>
              <a:t>n=1000;</a:t>
            </a:r>
          </a:p>
          <a:p>
            <a:r>
              <a:rPr lang="en-GB" b="1" dirty="0" err="1"/>
              <a:t>mu_true</a:t>
            </a:r>
            <a:r>
              <a:rPr lang="en-GB" b="1" dirty="0"/>
              <a:t> = 10;</a:t>
            </a:r>
          </a:p>
          <a:p>
            <a:r>
              <a:rPr lang="en-GB" b="1" dirty="0" err="1"/>
              <a:t>sigmga_square_true</a:t>
            </a:r>
            <a:r>
              <a:rPr lang="en-GB" b="1" dirty="0"/>
              <a:t> = 4;</a:t>
            </a:r>
          </a:p>
          <a:p>
            <a:r>
              <a:rPr lang="en-GB" b="1" dirty="0"/>
              <a:t>for </a:t>
            </a:r>
            <a:r>
              <a:rPr lang="en-GB" b="1" dirty="0" err="1"/>
              <a:t>jj</a:t>
            </a:r>
            <a:r>
              <a:rPr lang="en-GB" b="1" dirty="0"/>
              <a:t>=1:50000</a:t>
            </a:r>
          </a:p>
          <a:p>
            <a:r>
              <a:rPr lang="en-GB" b="1" dirty="0"/>
              <a:t>    X=</a:t>
            </a:r>
            <a:r>
              <a:rPr lang="en-GB" b="1" dirty="0" err="1"/>
              <a:t>randn</a:t>
            </a:r>
            <a:r>
              <a:rPr lang="en-GB" b="1" dirty="0"/>
              <a:t>(1,n)*sqrt(</a:t>
            </a:r>
            <a:r>
              <a:rPr lang="en-GB" b="1" dirty="0" err="1"/>
              <a:t>sigmga_square_true</a:t>
            </a:r>
            <a:r>
              <a:rPr lang="en-GB" b="1" dirty="0"/>
              <a:t>)+</a:t>
            </a:r>
            <a:r>
              <a:rPr lang="en-GB" b="1" dirty="0" err="1"/>
              <a:t>mu_true</a:t>
            </a:r>
            <a:r>
              <a:rPr lang="en-GB" b="1" dirty="0"/>
              <a:t>;</a:t>
            </a:r>
          </a:p>
          <a:p>
            <a:r>
              <a:rPr lang="en-GB" b="1" dirty="0"/>
              <a:t>    </a:t>
            </a:r>
            <a:r>
              <a:rPr lang="en-GB" b="1" dirty="0" err="1"/>
              <a:t>mu_ML</a:t>
            </a:r>
            <a:r>
              <a:rPr lang="en-GB" b="1" dirty="0"/>
              <a:t>(</a:t>
            </a:r>
            <a:r>
              <a:rPr lang="en-GB" b="1" dirty="0" err="1"/>
              <a:t>jj</a:t>
            </a:r>
            <a:r>
              <a:rPr lang="en-GB" b="1" dirty="0"/>
              <a:t>) = mean(X);</a:t>
            </a:r>
          </a:p>
          <a:p>
            <a:r>
              <a:rPr lang="en-GB" b="1" dirty="0"/>
              <a:t>    </a:t>
            </a:r>
            <a:r>
              <a:rPr lang="en-GB" b="1" dirty="0" err="1"/>
              <a:t>var_ML</a:t>
            </a:r>
            <a:r>
              <a:rPr lang="en-GB" b="1" dirty="0"/>
              <a:t>(</a:t>
            </a:r>
            <a:r>
              <a:rPr lang="en-GB" b="1" dirty="0" err="1"/>
              <a:t>jj</a:t>
            </a:r>
            <a:r>
              <a:rPr lang="en-GB" b="1" dirty="0"/>
              <a:t>)= mean((X-</a:t>
            </a:r>
            <a:r>
              <a:rPr lang="en-GB" b="1" dirty="0" err="1"/>
              <a:t>mu_ML</a:t>
            </a:r>
            <a:r>
              <a:rPr lang="en-GB" b="1" dirty="0"/>
              <a:t>(</a:t>
            </a:r>
            <a:r>
              <a:rPr lang="en-GB" b="1" dirty="0" err="1"/>
              <a:t>jj</a:t>
            </a:r>
            <a:r>
              <a:rPr lang="en-GB" b="1" dirty="0"/>
              <a:t>)).^2);</a:t>
            </a:r>
          </a:p>
          <a:p>
            <a:r>
              <a:rPr lang="en-GB" b="1" dirty="0"/>
              <a:t>end</a:t>
            </a:r>
          </a:p>
          <a:p>
            <a:r>
              <a:rPr lang="en-GB" b="1" dirty="0"/>
              <a:t>subplot 121</a:t>
            </a:r>
          </a:p>
          <a:p>
            <a:r>
              <a:rPr lang="en-GB" b="1" dirty="0"/>
              <a:t>hist(mu_ML,25)</a:t>
            </a:r>
          </a:p>
          <a:p>
            <a:r>
              <a:rPr lang="en-GB" b="1" dirty="0"/>
              <a:t>title('Histogram of the estimated mean')</a:t>
            </a:r>
          </a:p>
          <a:p>
            <a:endParaRPr lang="en-GB" b="1" dirty="0"/>
          </a:p>
          <a:p>
            <a:r>
              <a:rPr lang="en-GB" b="1" dirty="0"/>
              <a:t>subplot 122</a:t>
            </a:r>
          </a:p>
          <a:p>
            <a:r>
              <a:rPr lang="en-GB" b="1" dirty="0"/>
              <a:t>hist(var_ML,25)</a:t>
            </a:r>
          </a:p>
          <a:p>
            <a:r>
              <a:rPr lang="en-GB" b="1" dirty="0"/>
              <a:t>title('Histogram of the estimated variance')</a:t>
            </a:r>
          </a:p>
          <a:p>
            <a:endParaRPr lang="en-P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0EBE8E-55F3-428C-8FC1-2B06A1B172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51" r="6403"/>
          <a:stretch/>
        </p:blipFill>
        <p:spPr>
          <a:xfrm>
            <a:off x="4886325" y="2114899"/>
            <a:ext cx="6715125" cy="442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51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C5E642-A0B4-046B-DB72-D4A2EC706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541" y="1448972"/>
            <a:ext cx="7753269" cy="165160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6EA4E4A-463D-BF70-AA16-D266E3803A8C}"/>
              </a:ext>
            </a:extLst>
          </p:cNvPr>
          <p:cNvSpPr txBox="1">
            <a:spLocks/>
          </p:cNvSpPr>
          <p:nvPr/>
        </p:nvSpPr>
        <p:spPr>
          <a:xfrm>
            <a:off x="249762" y="134866"/>
            <a:ext cx="11691226" cy="13141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Large Sample Theory for Method of Maximum Likelihood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CE003B-B652-5AE6-7465-A13C6A0CA747}"/>
                  </a:ext>
                </a:extLst>
              </p:cNvPr>
              <p:cNvSpPr txBox="1"/>
              <p:nvPr/>
            </p:nvSpPr>
            <p:spPr>
              <a:xfrm>
                <a:off x="618979" y="3249636"/>
                <a:ext cx="10466363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theorem simply means that the derivative of log likelihood is really zero when the optimizing parameter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close to its true but unknown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in other words, optimization of likelihood does yield a consistent estimator.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CE003B-B652-5AE6-7465-A13C6A0CA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79" y="3249636"/>
                <a:ext cx="10466363" cy="1938992"/>
              </a:xfrm>
              <a:prstGeom prst="rect">
                <a:avLst/>
              </a:prstGeom>
              <a:blipFill>
                <a:blip r:embed="rId3"/>
                <a:stretch>
                  <a:fillRect l="-1399" t="-4088" r="-874" b="-8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D343D12-1CE4-EE32-3315-74C0F0D18B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0289" y="5546188"/>
            <a:ext cx="9825581" cy="99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4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082E2AA-878E-0B57-0113-7A0D2987B56E}"/>
              </a:ext>
            </a:extLst>
          </p:cNvPr>
          <p:cNvSpPr txBox="1">
            <a:spLocks/>
          </p:cNvSpPr>
          <p:nvPr/>
        </p:nvSpPr>
        <p:spPr>
          <a:xfrm>
            <a:off x="250387" y="458423"/>
            <a:ext cx="11691226" cy="13141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Proof of</a:t>
            </a:r>
          </a:p>
          <a:p>
            <a:r>
              <a:rPr lang="en-US" b="1" dirty="0"/>
              <a:t>Theorem 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CC9F4D-941E-1875-985E-B9D2DBB37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345" y="84406"/>
            <a:ext cx="7976268" cy="668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74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10E9E-6DEE-FA27-420A-BCAC25245E93}"/>
              </a:ext>
            </a:extLst>
          </p:cNvPr>
          <p:cNvSpPr txBox="1">
            <a:spLocks/>
          </p:cNvSpPr>
          <p:nvPr/>
        </p:nvSpPr>
        <p:spPr>
          <a:xfrm>
            <a:off x="249762" y="134866"/>
            <a:ext cx="11691226" cy="13141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Large Sample Theory for Method of Maximum Likelihood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4A5FAC-AB60-5625-EB51-CAED0CDBC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99" y="1890285"/>
            <a:ext cx="10841849" cy="441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C5D7-E4C9-3CA4-BB71-C4F8F09A60BA}"/>
              </a:ext>
            </a:extLst>
          </p:cNvPr>
          <p:cNvSpPr txBox="1">
            <a:spLocks/>
          </p:cNvSpPr>
          <p:nvPr/>
        </p:nvSpPr>
        <p:spPr>
          <a:xfrm>
            <a:off x="250387" y="458423"/>
            <a:ext cx="11691226" cy="13141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Proof of</a:t>
            </a:r>
          </a:p>
          <a:p>
            <a:r>
              <a:rPr lang="en-US" b="1" dirty="0"/>
              <a:t>Lemma 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117E09-C65B-4CE7-5527-F415B0B307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22" b="57473"/>
          <a:stretch/>
        </p:blipFill>
        <p:spPr>
          <a:xfrm>
            <a:off x="3343179" y="271502"/>
            <a:ext cx="4680389" cy="25519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E04AA3-3B40-F5C0-169B-613DCEE7EC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16" t="42527" r="28799" b="44704"/>
          <a:stretch/>
        </p:blipFill>
        <p:spPr>
          <a:xfrm>
            <a:off x="2116162" y="3045870"/>
            <a:ext cx="5999089" cy="7662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12432C-2C8C-FB10-1C69-793389056D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7" t="78140" r="29094" b="6796"/>
          <a:stretch/>
        </p:blipFill>
        <p:spPr>
          <a:xfrm>
            <a:off x="1825184" y="4832698"/>
            <a:ext cx="7390420" cy="8608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C79363-3F12-EEDB-531B-6A14101DFD01}"/>
              </a:ext>
            </a:extLst>
          </p:cNvPr>
          <p:cNvSpPr txBox="1"/>
          <p:nvPr/>
        </p:nvSpPr>
        <p:spPr>
          <a:xfrm>
            <a:off x="2333674" y="4115005"/>
            <a:ext cx="837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 second derivative both sides, we obtain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A0D5C-B80F-4482-97B7-775BA7CCAA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6591" y="6027675"/>
            <a:ext cx="4534284" cy="61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7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2A8A-554E-B627-E561-C6DC97F36432}"/>
              </a:ext>
            </a:extLst>
          </p:cNvPr>
          <p:cNvSpPr txBox="1">
            <a:spLocks/>
          </p:cNvSpPr>
          <p:nvPr/>
        </p:nvSpPr>
        <p:spPr>
          <a:xfrm>
            <a:off x="249762" y="134866"/>
            <a:ext cx="11691226" cy="131410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Large Sample Theory for Method of Maximum Likelihood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15B009-DD20-E512-C6E6-E4144BD32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69" y="1007359"/>
            <a:ext cx="8705419" cy="55287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22C4B5-58C2-9E70-04EE-0E54D9365B1D}"/>
                  </a:ext>
                </a:extLst>
              </p:cNvPr>
              <p:cNvSpPr txBox="1"/>
              <p:nvPr/>
            </p:nvSpPr>
            <p:spPr>
              <a:xfrm>
                <a:off x="221626" y="5500468"/>
                <a:ext cx="3900207" cy="121251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To prove this theorem, we need to evaluate the variance of estimation error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22C4B5-58C2-9E70-04EE-0E54D9365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26" y="5500468"/>
                <a:ext cx="3900207" cy="1212511"/>
              </a:xfrm>
              <a:prstGeom prst="rect">
                <a:avLst/>
              </a:prstGeom>
              <a:blipFill>
                <a:blip r:embed="rId3"/>
                <a:stretch>
                  <a:fillRect l="-2344" t="-4020" r="-2969" b="-10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11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239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Lecture 09 Large Sample Theory of MLE</vt:lpstr>
      <vt:lpstr>PowerPoint Presentation</vt:lpstr>
      <vt:lpstr>Large Sample Theory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Shafayat Abrar</dc:creator>
  <cp:lastModifiedBy>Shafayat Abrar</cp:lastModifiedBy>
  <cp:revision>31</cp:revision>
  <cp:lastPrinted>2023-09-18T08:54:43Z</cp:lastPrinted>
  <dcterms:created xsi:type="dcterms:W3CDTF">2022-09-19T05:35:08Z</dcterms:created>
  <dcterms:modified xsi:type="dcterms:W3CDTF">2023-09-18T11:25:08Z</dcterms:modified>
</cp:coreProperties>
</file>