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 id="268" r:id="rId14"/>
    <p:sldId id="269" r:id="rId15"/>
    <p:sldId id="270" r:id="rId16"/>
    <p:sldId id="271" r:id="rId17"/>
    <p:sldId id="272" r:id="rId18"/>
    <p:sldId id="273" r:id="rId19"/>
  </p:sldIdLst>
  <p:sldSz cx="12192000" cy="6858000"/>
  <p:notesSz cx="7104063" cy="10234613"/>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1149-DF0E-428A-8EBF-0BBD83A46D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4FFB671-F87D-4CE2-AE43-59B67B242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9DAEEED-DB91-43B2-87FF-1E8184136F09}"/>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5" name="Footer Placeholder 4">
            <a:extLst>
              <a:ext uri="{FF2B5EF4-FFF2-40B4-BE49-F238E27FC236}">
                <a16:creationId xmlns:a16="http://schemas.microsoft.com/office/drawing/2014/main" id="{D49A25CA-4DB3-44D2-BA63-D79CDE458C8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285DFB1-02A9-41C9-B4C1-0653FE25F086}"/>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750785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9FE8-943D-478E-88FE-7263428D92E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A80A0A9-E64F-489B-8CFE-BD272760C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7544637-18DE-4EE0-80F0-9E179043FCC8}"/>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5" name="Footer Placeholder 4">
            <a:extLst>
              <a:ext uri="{FF2B5EF4-FFF2-40B4-BE49-F238E27FC236}">
                <a16:creationId xmlns:a16="http://schemas.microsoft.com/office/drawing/2014/main" id="{A9176657-7193-450E-8992-088D40A948C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6B94FAD-0EBF-4EEC-9444-B2782A90D49E}"/>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95614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DB1A0E-76A8-4241-BBF6-0C93898B7B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DC75B3D-BB64-4F40-A491-6E92AB9F50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73E9A30-F6C7-4250-B672-82649D5DF231}"/>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5" name="Footer Placeholder 4">
            <a:extLst>
              <a:ext uri="{FF2B5EF4-FFF2-40B4-BE49-F238E27FC236}">
                <a16:creationId xmlns:a16="http://schemas.microsoft.com/office/drawing/2014/main" id="{DA44572E-5C37-4976-AF01-879D002C722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C72F579-875B-4ADF-86A6-D0D2598FD3BF}"/>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143911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E4B9-BC04-43F8-AE9E-4B6B377014C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656E438-54EC-4659-AB63-E6C0E0F6F3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78E704E-0705-427F-A464-D263067D0754}"/>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5" name="Footer Placeholder 4">
            <a:extLst>
              <a:ext uri="{FF2B5EF4-FFF2-40B4-BE49-F238E27FC236}">
                <a16:creationId xmlns:a16="http://schemas.microsoft.com/office/drawing/2014/main" id="{6FA27E93-74F6-4D83-A57C-32FB15CDED7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E8C44BF-9A8A-4CFD-ADB9-232699854241}"/>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328589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FF18-D4E5-4EF7-A216-B514DFC7C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182A7C9-8009-481A-8427-81B87306D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C6B21F-194A-46BD-8588-C3447D8A4C79}"/>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5" name="Footer Placeholder 4">
            <a:extLst>
              <a:ext uri="{FF2B5EF4-FFF2-40B4-BE49-F238E27FC236}">
                <a16:creationId xmlns:a16="http://schemas.microsoft.com/office/drawing/2014/main" id="{430765B5-F4D8-4AD4-B5FA-1FD98311395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61EDBAF-1F27-4767-9EDA-151B228FC9FD}"/>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202740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7266-3C60-4085-B7A5-1CC13B0B956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5DF28C4-3230-44AF-AC74-B9B190E02F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DD05E6B-5829-474F-86F2-DF8FABDD9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C6C5F1E-B608-4BEF-902B-F5A6A4E7A2D2}"/>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6" name="Footer Placeholder 5">
            <a:extLst>
              <a:ext uri="{FF2B5EF4-FFF2-40B4-BE49-F238E27FC236}">
                <a16:creationId xmlns:a16="http://schemas.microsoft.com/office/drawing/2014/main" id="{2517064A-B3F4-4AAC-935E-AE4AF928DE2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29BB7D8-DF03-4467-A652-92624AFD6058}"/>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73149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4B0D-2006-43AF-9AEA-783D543A868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836EC54-D4F8-42DE-A2DB-39B6EE441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BA29B-BF85-48B6-A516-194F715226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A2DF43F-0EE0-433B-A20B-34F829D3E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2C757-FBC3-4249-8FC6-9768E9ED7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B29D30F-E4F7-4E6A-9A62-79362218C7C2}"/>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8" name="Footer Placeholder 7">
            <a:extLst>
              <a:ext uri="{FF2B5EF4-FFF2-40B4-BE49-F238E27FC236}">
                <a16:creationId xmlns:a16="http://schemas.microsoft.com/office/drawing/2014/main" id="{D374B8FC-11D8-4F8B-A71D-12CE02E90A3E}"/>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98D47F5C-FD41-4FE4-B318-AFFC179A19B9}"/>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275022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284F-F649-47B7-9F78-5756B4D8DDC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F84155B9-E486-4230-A8D9-A0EB517FB472}"/>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4" name="Footer Placeholder 3">
            <a:extLst>
              <a:ext uri="{FF2B5EF4-FFF2-40B4-BE49-F238E27FC236}">
                <a16:creationId xmlns:a16="http://schemas.microsoft.com/office/drawing/2014/main" id="{26ECC96D-216B-41C5-A35F-62A70F49B4D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1719CF9D-BCBE-4517-914F-C6FD1D4B9DCC}"/>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80611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6A19FE-1358-460A-9F58-FF5D1E47871C}"/>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3" name="Footer Placeholder 2">
            <a:extLst>
              <a:ext uri="{FF2B5EF4-FFF2-40B4-BE49-F238E27FC236}">
                <a16:creationId xmlns:a16="http://schemas.microsoft.com/office/drawing/2014/main" id="{A49B131F-69E6-4BDD-A8EE-B774615B26D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652430D-C22E-4F1A-90A9-535CCFA1B8B0}"/>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312864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CC56-CD0E-4E85-B214-7ACD4341C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917C071-DB0D-4C13-8D74-2E6F85E845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DC1289C-671B-4C5A-92AE-B18DC5A7D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264E6-667F-4645-B95A-E9D2089A514E}"/>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6" name="Footer Placeholder 5">
            <a:extLst>
              <a:ext uri="{FF2B5EF4-FFF2-40B4-BE49-F238E27FC236}">
                <a16:creationId xmlns:a16="http://schemas.microsoft.com/office/drawing/2014/main" id="{D7200FA8-54E7-4203-B91C-1733004FA29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F9779A8-D1BC-40DE-A33F-7246E3633ACE}"/>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85683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8312-D814-42BA-AC27-F96AACA42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08C09262-4217-4D1E-B4CD-66752676F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DA0036D-6CEB-4507-A2EA-66040DA77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C94D3-9620-4B48-9FAE-D7F58ADF292D}"/>
              </a:ext>
            </a:extLst>
          </p:cNvPr>
          <p:cNvSpPr>
            <a:spLocks noGrp="1"/>
          </p:cNvSpPr>
          <p:nvPr>
            <p:ph type="dt" sz="half" idx="10"/>
          </p:nvPr>
        </p:nvSpPr>
        <p:spPr/>
        <p:txBody>
          <a:bodyPr/>
          <a:lstStyle/>
          <a:p>
            <a:fld id="{A5279AD1-5316-4F48-AD8E-20923D41D5A3}" type="datetimeFigureOut">
              <a:rPr lang="en-PK" smtClean="0"/>
              <a:t>11/10/2023</a:t>
            </a:fld>
            <a:endParaRPr lang="en-PK"/>
          </a:p>
        </p:txBody>
      </p:sp>
      <p:sp>
        <p:nvSpPr>
          <p:cNvPr id="6" name="Footer Placeholder 5">
            <a:extLst>
              <a:ext uri="{FF2B5EF4-FFF2-40B4-BE49-F238E27FC236}">
                <a16:creationId xmlns:a16="http://schemas.microsoft.com/office/drawing/2014/main" id="{2DD6F30D-2DB1-4DCB-A6E9-B31196B8817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8F0C0EF-DCC9-4A85-830F-69391B45ABB9}"/>
              </a:ext>
            </a:extLst>
          </p:cNvPr>
          <p:cNvSpPr>
            <a:spLocks noGrp="1"/>
          </p:cNvSpPr>
          <p:nvPr>
            <p:ph type="sldNum" sz="quarter" idx="12"/>
          </p:nvPr>
        </p:nvSpPr>
        <p:spPr/>
        <p:txBody>
          <a:bodyPr/>
          <a:lstStyle/>
          <a:p>
            <a:fld id="{79CF6F32-484F-4EB6-980D-88D3F480E1B9}" type="slidenum">
              <a:rPr lang="en-PK" smtClean="0"/>
              <a:t>‹#›</a:t>
            </a:fld>
            <a:endParaRPr lang="en-PK"/>
          </a:p>
        </p:txBody>
      </p:sp>
    </p:spTree>
    <p:extLst>
      <p:ext uri="{BB962C8B-B14F-4D97-AF65-F5344CB8AC3E}">
        <p14:creationId xmlns:p14="http://schemas.microsoft.com/office/powerpoint/2010/main" val="259884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1096E8-CAF0-40F4-8A94-23E21EC7D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1DEEBCA-EB71-40F9-8191-B29B31A41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F94BAC2-895B-459C-9C6F-93EED1B94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79AD1-5316-4F48-AD8E-20923D41D5A3}" type="datetimeFigureOut">
              <a:rPr lang="en-PK" smtClean="0"/>
              <a:t>11/10/2023</a:t>
            </a:fld>
            <a:endParaRPr lang="en-PK"/>
          </a:p>
        </p:txBody>
      </p:sp>
      <p:sp>
        <p:nvSpPr>
          <p:cNvPr id="5" name="Footer Placeholder 4">
            <a:extLst>
              <a:ext uri="{FF2B5EF4-FFF2-40B4-BE49-F238E27FC236}">
                <a16:creationId xmlns:a16="http://schemas.microsoft.com/office/drawing/2014/main" id="{294A0A07-BDF4-4573-B69F-6D0E7E107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A59B0E6A-C4F3-4D96-9AD9-9B9B9CC5D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F6F32-484F-4EB6-980D-88D3F480E1B9}" type="slidenum">
              <a:rPr lang="en-PK" smtClean="0"/>
              <a:t>‹#›</a:t>
            </a:fld>
            <a:endParaRPr lang="en-PK"/>
          </a:p>
        </p:txBody>
      </p:sp>
    </p:spTree>
    <p:extLst>
      <p:ext uri="{BB962C8B-B14F-4D97-AF65-F5344CB8AC3E}">
        <p14:creationId xmlns:p14="http://schemas.microsoft.com/office/powerpoint/2010/main" val="3007195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9199-DE46-4162-9E65-8AF37678A5CF}"/>
              </a:ext>
            </a:extLst>
          </p:cNvPr>
          <p:cNvSpPr>
            <a:spLocks noGrp="1"/>
          </p:cNvSpPr>
          <p:nvPr>
            <p:ph type="ctrTitle"/>
          </p:nvPr>
        </p:nvSpPr>
        <p:spPr/>
        <p:txBody>
          <a:bodyPr/>
          <a:lstStyle/>
          <a:p>
            <a:r>
              <a:rPr lang="en-GB" dirty="0"/>
              <a:t>Hypothesis Testing</a:t>
            </a:r>
            <a:endParaRPr lang="en-PK" dirty="0"/>
          </a:p>
        </p:txBody>
      </p:sp>
      <p:sp>
        <p:nvSpPr>
          <p:cNvPr id="3" name="Subtitle 2">
            <a:extLst>
              <a:ext uri="{FF2B5EF4-FFF2-40B4-BE49-F238E27FC236}">
                <a16:creationId xmlns:a16="http://schemas.microsoft.com/office/drawing/2014/main" id="{A5C3F9BD-DEFD-44FE-9E37-6D8D7636FF46}"/>
              </a:ext>
            </a:extLst>
          </p:cNvPr>
          <p:cNvSpPr>
            <a:spLocks noGrp="1"/>
          </p:cNvSpPr>
          <p:nvPr>
            <p:ph type="subTitle" idx="1"/>
          </p:nvPr>
        </p:nvSpPr>
        <p:spPr/>
        <p:txBody>
          <a:bodyPr/>
          <a:lstStyle/>
          <a:p>
            <a:r>
              <a:rPr lang="en-GB" dirty="0"/>
              <a:t>Dr. Shafayat Abrar</a:t>
            </a:r>
            <a:endParaRPr lang="en-PK" dirty="0"/>
          </a:p>
        </p:txBody>
      </p:sp>
    </p:spTree>
    <p:extLst>
      <p:ext uri="{BB962C8B-B14F-4D97-AF65-F5344CB8AC3E}">
        <p14:creationId xmlns:p14="http://schemas.microsoft.com/office/powerpoint/2010/main" val="2765167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C40630-1CAB-418B-9023-AFCF73913D70}"/>
              </a:ext>
            </a:extLst>
          </p:cNvPr>
          <p:cNvPicPr>
            <a:picLocks noChangeAspect="1"/>
          </p:cNvPicPr>
          <p:nvPr/>
        </p:nvPicPr>
        <p:blipFill>
          <a:blip r:embed="rId2"/>
          <a:stretch>
            <a:fillRect/>
          </a:stretch>
        </p:blipFill>
        <p:spPr>
          <a:xfrm>
            <a:off x="728662" y="661987"/>
            <a:ext cx="10884992" cy="3967163"/>
          </a:xfrm>
          <a:prstGeom prst="rect">
            <a:avLst/>
          </a:prstGeom>
        </p:spPr>
      </p:pic>
    </p:spTree>
    <p:extLst>
      <p:ext uri="{BB962C8B-B14F-4D97-AF65-F5344CB8AC3E}">
        <p14:creationId xmlns:p14="http://schemas.microsoft.com/office/powerpoint/2010/main" val="654767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6F1FA2-B3C0-4FF4-B884-2B940D0076AA}"/>
              </a:ext>
            </a:extLst>
          </p:cNvPr>
          <p:cNvPicPr>
            <a:picLocks noChangeAspect="1"/>
          </p:cNvPicPr>
          <p:nvPr/>
        </p:nvPicPr>
        <p:blipFill>
          <a:blip r:embed="rId2"/>
          <a:stretch>
            <a:fillRect/>
          </a:stretch>
        </p:blipFill>
        <p:spPr>
          <a:xfrm>
            <a:off x="76200" y="66676"/>
            <a:ext cx="8718233" cy="1551623"/>
          </a:xfrm>
          <a:prstGeom prst="rect">
            <a:avLst/>
          </a:prstGeom>
        </p:spPr>
      </p:pic>
      <p:pic>
        <p:nvPicPr>
          <p:cNvPr id="7" name="Picture 6">
            <a:extLst>
              <a:ext uri="{FF2B5EF4-FFF2-40B4-BE49-F238E27FC236}">
                <a16:creationId xmlns:a16="http://schemas.microsoft.com/office/drawing/2014/main" id="{0677A2CE-43DC-4693-B70D-E8D1E999537F}"/>
              </a:ext>
            </a:extLst>
          </p:cNvPr>
          <p:cNvPicPr>
            <a:picLocks noChangeAspect="1"/>
          </p:cNvPicPr>
          <p:nvPr/>
        </p:nvPicPr>
        <p:blipFill>
          <a:blip r:embed="rId3"/>
          <a:stretch>
            <a:fillRect/>
          </a:stretch>
        </p:blipFill>
        <p:spPr>
          <a:xfrm>
            <a:off x="2212842" y="2175507"/>
            <a:ext cx="9422128" cy="3910967"/>
          </a:xfrm>
          <a:prstGeom prst="rect">
            <a:avLst/>
          </a:prstGeom>
        </p:spPr>
      </p:pic>
    </p:spTree>
    <p:extLst>
      <p:ext uri="{BB962C8B-B14F-4D97-AF65-F5344CB8AC3E}">
        <p14:creationId xmlns:p14="http://schemas.microsoft.com/office/powerpoint/2010/main" val="394536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C4B6A2-05D3-42D2-85FB-DC9FE35A99A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3512"/>
          <a:stretch/>
        </p:blipFill>
        <p:spPr>
          <a:xfrm>
            <a:off x="7040542" y="4057650"/>
            <a:ext cx="5151458" cy="2800350"/>
          </a:xfrm>
          <a:prstGeom prst="rect">
            <a:avLst/>
          </a:prstGeom>
        </p:spPr>
      </p:pic>
      <p:pic>
        <p:nvPicPr>
          <p:cNvPr id="5" name="Picture 4">
            <a:extLst>
              <a:ext uri="{FF2B5EF4-FFF2-40B4-BE49-F238E27FC236}">
                <a16:creationId xmlns:a16="http://schemas.microsoft.com/office/drawing/2014/main" id="{1A5941C9-B8DC-4EAD-8DA2-07823AB25144}"/>
              </a:ext>
            </a:extLst>
          </p:cNvPr>
          <p:cNvPicPr>
            <a:picLocks noChangeAspect="1"/>
          </p:cNvPicPr>
          <p:nvPr/>
        </p:nvPicPr>
        <p:blipFill>
          <a:blip r:embed="rId4"/>
          <a:stretch>
            <a:fillRect/>
          </a:stretch>
        </p:blipFill>
        <p:spPr>
          <a:xfrm>
            <a:off x="287452" y="3926731"/>
            <a:ext cx="6524668" cy="2714624"/>
          </a:xfrm>
          <a:prstGeom prst="rect">
            <a:avLst/>
          </a:prstGeom>
        </p:spPr>
      </p:pic>
      <p:pic>
        <p:nvPicPr>
          <p:cNvPr id="7" name="Picture 6">
            <a:extLst>
              <a:ext uri="{FF2B5EF4-FFF2-40B4-BE49-F238E27FC236}">
                <a16:creationId xmlns:a16="http://schemas.microsoft.com/office/drawing/2014/main" id="{45F823E0-9ED5-4C01-BA1E-8C4733B8CBD3}"/>
              </a:ext>
            </a:extLst>
          </p:cNvPr>
          <p:cNvPicPr>
            <a:picLocks noChangeAspect="1"/>
          </p:cNvPicPr>
          <p:nvPr/>
        </p:nvPicPr>
        <p:blipFill>
          <a:blip r:embed="rId5"/>
          <a:stretch>
            <a:fillRect/>
          </a:stretch>
        </p:blipFill>
        <p:spPr>
          <a:xfrm>
            <a:off x="0" y="142876"/>
            <a:ext cx="5934075" cy="2788394"/>
          </a:xfrm>
          <a:prstGeom prst="rect">
            <a:avLst/>
          </a:prstGeom>
        </p:spPr>
      </p:pic>
      <p:pic>
        <p:nvPicPr>
          <p:cNvPr id="9" name="Picture 8">
            <a:extLst>
              <a:ext uri="{FF2B5EF4-FFF2-40B4-BE49-F238E27FC236}">
                <a16:creationId xmlns:a16="http://schemas.microsoft.com/office/drawing/2014/main" id="{4352B8EF-AA94-4F28-8F4D-6F90A754435C}"/>
              </a:ext>
            </a:extLst>
          </p:cNvPr>
          <p:cNvPicPr>
            <a:picLocks noChangeAspect="1"/>
          </p:cNvPicPr>
          <p:nvPr/>
        </p:nvPicPr>
        <p:blipFill>
          <a:blip r:embed="rId6"/>
          <a:stretch>
            <a:fillRect/>
          </a:stretch>
        </p:blipFill>
        <p:spPr>
          <a:xfrm>
            <a:off x="8017381" y="239294"/>
            <a:ext cx="2658923" cy="2246731"/>
          </a:xfrm>
          <a:prstGeom prst="rect">
            <a:avLst/>
          </a:prstGeom>
        </p:spPr>
      </p:pic>
    </p:spTree>
    <p:extLst>
      <p:ext uri="{BB962C8B-B14F-4D97-AF65-F5344CB8AC3E}">
        <p14:creationId xmlns:p14="http://schemas.microsoft.com/office/powerpoint/2010/main" val="415918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5D430D-A664-4618-8C9A-1100B9B806DD}"/>
              </a:ext>
            </a:extLst>
          </p:cNvPr>
          <p:cNvPicPr>
            <a:picLocks noChangeAspect="1"/>
          </p:cNvPicPr>
          <p:nvPr/>
        </p:nvPicPr>
        <p:blipFill>
          <a:blip r:embed="rId2"/>
          <a:stretch>
            <a:fillRect/>
          </a:stretch>
        </p:blipFill>
        <p:spPr>
          <a:xfrm>
            <a:off x="320418" y="172971"/>
            <a:ext cx="5410973" cy="3081534"/>
          </a:xfrm>
          <a:prstGeom prst="rect">
            <a:avLst/>
          </a:prstGeom>
        </p:spPr>
      </p:pic>
      <p:pic>
        <p:nvPicPr>
          <p:cNvPr id="5" name="Picture 4">
            <a:extLst>
              <a:ext uri="{FF2B5EF4-FFF2-40B4-BE49-F238E27FC236}">
                <a16:creationId xmlns:a16="http://schemas.microsoft.com/office/drawing/2014/main" id="{8372E251-B139-4A84-A5DE-38C15F82D1FC}"/>
              </a:ext>
            </a:extLst>
          </p:cNvPr>
          <p:cNvPicPr>
            <a:picLocks noChangeAspect="1"/>
          </p:cNvPicPr>
          <p:nvPr/>
        </p:nvPicPr>
        <p:blipFill>
          <a:blip r:embed="rId3"/>
          <a:stretch>
            <a:fillRect/>
          </a:stretch>
        </p:blipFill>
        <p:spPr>
          <a:xfrm>
            <a:off x="5823581" y="3254505"/>
            <a:ext cx="5932182" cy="3429008"/>
          </a:xfrm>
          <a:prstGeom prst="rect">
            <a:avLst/>
          </a:prstGeom>
        </p:spPr>
      </p:pic>
      <p:sp>
        <p:nvSpPr>
          <p:cNvPr id="6" name="TextBox 5">
            <a:extLst>
              <a:ext uri="{FF2B5EF4-FFF2-40B4-BE49-F238E27FC236}">
                <a16:creationId xmlns:a16="http://schemas.microsoft.com/office/drawing/2014/main" id="{E6164B89-0CFA-46B2-8404-4231530707AE}"/>
              </a:ext>
            </a:extLst>
          </p:cNvPr>
          <p:cNvSpPr txBox="1"/>
          <p:nvPr/>
        </p:nvSpPr>
        <p:spPr>
          <a:xfrm>
            <a:off x="5991225" y="172971"/>
            <a:ext cx="4352925" cy="369332"/>
          </a:xfrm>
          <a:prstGeom prst="rect">
            <a:avLst/>
          </a:prstGeom>
          <a:noFill/>
        </p:spPr>
        <p:txBody>
          <a:bodyPr wrap="square" rtlCol="0">
            <a:spAutoFit/>
          </a:bodyPr>
          <a:lstStyle/>
          <a:p>
            <a:r>
              <a:rPr lang="en-GB" b="1" dirty="0"/>
              <a:t>Effect of changing critical values</a:t>
            </a:r>
            <a:endParaRPr lang="en-PK" b="1" dirty="0"/>
          </a:p>
        </p:txBody>
      </p:sp>
      <p:sp>
        <p:nvSpPr>
          <p:cNvPr id="7" name="TextBox 6">
            <a:extLst>
              <a:ext uri="{FF2B5EF4-FFF2-40B4-BE49-F238E27FC236}">
                <a16:creationId xmlns:a16="http://schemas.microsoft.com/office/drawing/2014/main" id="{0D2BCC26-4293-472F-A399-913A31EF6C40}"/>
              </a:ext>
            </a:extLst>
          </p:cNvPr>
          <p:cNvSpPr txBox="1"/>
          <p:nvPr/>
        </p:nvSpPr>
        <p:spPr>
          <a:xfrm>
            <a:off x="2628900" y="6314181"/>
            <a:ext cx="4352925" cy="369332"/>
          </a:xfrm>
          <a:prstGeom prst="rect">
            <a:avLst/>
          </a:prstGeom>
          <a:noFill/>
        </p:spPr>
        <p:txBody>
          <a:bodyPr wrap="square" rtlCol="0">
            <a:spAutoFit/>
          </a:bodyPr>
          <a:lstStyle/>
          <a:p>
            <a:r>
              <a:rPr lang="en-GB" b="1" dirty="0"/>
              <a:t>Effect of changing sample size</a:t>
            </a:r>
            <a:endParaRPr lang="en-PK" b="1" dirty="0"/>
          </a:p>
        </p:txBody>
      </p:sp>
    </p:spTree>
    <p:extLst>
      <p:ext uri="{BB962C8B-B14F-4D97-AF65-F5344CB8AC3E}">
        <p14:creationId xmlns:p14="http://schemas.microsoft.com/office/powerpoint/2010/main" val="194459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59D6CD-CB4C-4F8B-9F36-60C4930F9461}"/>
              </a:ext>
            </a:extLst>
          </p:cNvPr>
          <p:cNvPicPr>
            <a:picLocks noChangeAspect="1"/>
          </p:cNvPicPr>
          <p:nvPr/>
        </p:nvPicPr>
        <p:blipFill>
          <a:blip r:embed="rId2"/>
          <a:stretch>
            <a:fillRect/>
          </a:stretch>
        </p:blipFill>
        <p:spPr>
          <a:xfrm>
            <a:off x="76201" y="138112"/>
            <a:ext cx="9069705" cy="1448753"/>
          </a:xfrm>
          <a:prstGeom prst="rect">
            <a:avLst/>
          </a:prstGeom>
        </p:spPr>
      </p:pic>
      <p:pic>
        <p:nvPicPr>
          <p:cNvPr id="5" name="Picture 4">
            <a:extLst>
              <a:ext uri="{FF2B5EF4-FFF2-40B4-BE49-F238E27FC236}">
                <a16:creationId xmlns:a16="http://schemas.microsoft.com/office/drawing/2014/main" id="{650C80F2-A08B-4001-B76B-C580E2F9B2C6}"/>
              </a:ext>
            </a:extLst>
          </p:cNvPr>
          <p:cNvPicPr>
            <a:picLocks noChangeAspect="1"/>
          </p:cNvPicPr>
          <p:nvPr/>
        </p:nvPicPr>
        <p:blipFill>
          <a:blip r:embed="rId3"/>
          <a:stretch>
            <a:fillRect/>
          </a:stretch>
        </p:blipFill>
        <p:spPr>
          <a:xfrm>
            <a:off x="466146" y="1708019"/>
            <a:ext cx="6010854" cy="4917315"/>
          </a:xfrm>
          <a:prstGeom prst="rect">
            <a:avLst/>
          </a:prstGeom>
        </p:spPr>
      </p:pic>
      <p:pic>
        <p:nvPicPr>
          <p:cNvPr id="7" name="Picture 6">
            <a:extLst>
              <a:ext uri="{FF2B5EF4-FFF2-40B4-BE49-F238E27FC236}">
                <a16:creationId xmlns:a16="http://schemas.microsoft.com/office/drawing/2014/main" id="{A90BF0F4-1455-480B-9420-1965BCDDB1D2}"/>
              </a:ext>
            </a:extLst>
          </p:cNvPr>
          <p:cNvPicPr>
            <a:picLocks noChangeAspect="1"/>
          </p:cNvPicPr>
          <p:nvPr/>
        </p:nvPicPr>
        <p:blipFill>
          <a:blip r:embed="rId4"/>
          <a:stretch>
            <a:fillRect/>
          </a:stretch>
        </p:blipFill>
        <p:spPr>
          <a:xfrm>
            <a:off x="7679283" y="1708019"/>
            <a:ext cx="4046571" cy="434378"/>
          </a:xfrm>
          <a:prstGeom prst="rect">
            <a:avLst/>
          </a:prstGeom>
        </p:spPr>
      </p:pic>
      <p:pic>
        <p:nvPicPr>
          <p:cNvPr id="11" name="Picture 10">
            <a:extLst>
              <a:ext uri="{FF2B5EF4-FFF2-40B4-BE49-F238E27FC236}">
                <a16:creationId xmlns:a16="http://schemas.microsoft.com/office/drawing/2014/main" id="{7C3C40AE-ED7A-43A2-96A7-C112520E4F6D}"/>
              </a:ext>
            </a:extLst>
          </p:cNvPr>
          <p:cNvPicPr>
            <a:picLocks noChangeAspect="1"/>
          </p:cNvPicPr>
          <p:nvPr/>
        </p:nvPicPr>
        <p:blipFill>
          <a:blip r:embed="rId5"/>
          <a:stretch>
            <a:fillRect/>
          </a:stretch>
        </p:blipFill>
        <p:spPr>
          <a:xfrm>
            <a:off x="7316201" y="2230499"/>
            <a:ext cx="4542423" cy="4394835"/>
          </a:xfrm>
          <a:prstGeom prst="rect">
            <a:avLst/>
          </a:prstGeom>
        </p:spPr>
      </p:pic>
    </p:spTree>
    <p:extLst>
      <p:ext uri="{BB962C8B-B14F-4D97-AF65-F5344CB8AC3E}">
        <p14:creationId xmlns:p14="http://schemas.microsoft.com/office/powerpoint/2010/main" val="11494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F44167-0115-45F6-9528-ED5CF8875F6F}"/>
              </a:ext>
            </a:extLst>
          </p:cNvPr>
          <p:cNvPicPr>
            <a:picLocks noChangeAspect="1"/>
          </p:cNvPicPr>
          <p:nvPr/>
        </p:nvPicPr>
        <p:blipFill>
          <a:blip r:embed="rId2"/>
          <a:stretch>
            <a:fillRect/>
          </a:stretch>
        </p:blipFill>
        <p:spPr>
          <a:xfrm>
            <a:off x="7784058" y="1351180"/>
            <a:ext cx="4046571" cy="434378"/>
          </a:xfrm>
          <a:prstGeom prst="rect">
            <a:avLst/>
          </a:prstGeom>
        </p:spPr>
      </p:pic>
      <p:pic>
        <p:nvPicPr>
          <p:cNvPr id="3" name="Picture 2">
            <a:extLst>
              <a:ext uri="{FF2B5EF4-FFF2-40B4-BE49-F238E27FC236}">
                <a16:creationId xmlns:a16="http://schemas.microsoft.com/office/drawing/2014/main" id="{6DDD8550-19BA-4E2B-994C-50155F0C7355}"/>
              </a:ext>
            </a:extLst>
          </p:cNvPr>
          <p:cNvPicPr>
            <a:picLocks noChangeAspect="1"/>
          </p:cNvPicPr>
          <p:nvPr/>
        </p:nvPicPr>
        <p:blipFill>
          <a:blip r:embed="rId3"/>
          <a:stretch>
            <a:fillRect/>
          </a:stretch>
        </p:blipFill>
        <p:spPr>
          <a:xfrm>
            <a:off x="361371" y="410393"/>
            <a:ext cx="6472594" cy="2315952"/>
          </a:xfrm>
          <a:prstGeom prst="rect">
            <a:avLst/>
          </a:prstGeom>
        </p:spPr>
      </p:pic>
      <p:pic>
        <p:nvPicPr>
          <p:cNvPr id="7" name="Picture 6">
            <a:extLst>
              <a:ext uri="{FF2B5EF4-FFF2-40B4-BE49-F238E27FC236}">
                <a16:creationId xmlns:a16="http://schemas.microsoft.com/office/drawing/2014/main" id="{DCB2EAE3-A07A-4FBD-A60B-8FAF7A4705C4}"/>
              </a:ext>
            </a:extLst>
          </p:cNvPr>
          <p:cNvPicPr>
            <a:picLocks noChangeAspect="1"/>
          </p:cNvPicPr>
          <p:nvPr/>
        </p:nvPicPr>
        <p:blipFill>
          <a:blip r:embed="rId4"/>
          <a:stretch>
            <a:fillRect/>
          </a:stretch>
        </p:blipFill>
        <p:spPr>
          <a:xfrm>
            <a:off x="351485" y="3182168"/>
            <a:ext cx="4976403" cy="1913614"/>
          </a:xfrm>
          <a:prstGeom prst="rect">
            <a:avLst/>
          </a:prstGeom>
        </p:spPr>
      </p:pic>
      <p:pic>
        <p:nvPicPr>
          <p:cNvPr id="9" name="Picture 8">
            <a:extLst>
              <a:ext uri="{FF2B5EF4-FFF2-40B4-BE49-F238E27FC236}">
                <a16:creationId xmlns:a16="http://schemas.microsoft.com/office/drawing/2014/main" id="{0267BD9A-DCA4-4A4D-917F-11472C9CE6F4}"/>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7244578" y="1904999"/>
            <a:ext cx="4947422" cy="4786675"/>
          </a:xfrm>
          <a:prstGeom prst="rect">
            <a:avLst/>
          </a:prstGeom>
        </p:spPr>
      </p:pic>
    </p:spTree>
    <p:extLst>
      <p:ext uri="{BB962C8B-B14F-4D97-AF65-F5344CB8AC3E}">
        <p14:creationId xmlns:p14="http://schemas.microsoft.com/office/powerpoint/2010/main" val="120945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930029-7DFB-4B9D-81BD-253B5A9396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264589" y="2105024"/>
            <a:ext cx="4722623" cy="4581525"/>
          </a:xfrm>
          <a:prstGeom prst="rect">
            <a:avLst/>
          </a:prstGeom>
        </p:spPr>
      </p:pic>
      <p:pic>
        <p:nvPicPr>
          <p:cNvPr id="5" name="Picture 4">
            <a:extLst>
              <a:ext uri="{FF2B5EF4-FFF2-40B4-BE49-F238E27FC236}">
                <a16:creationId xmlns:a16="http://schemas.microsoft.com/office/drawing/2014/main" id="{46BA77B5-8A85-4611-B757-7A637C904CAE}"/>
              </a:ext>
            </a:extLst>
          </p:cNvPr>
          <p:cNvPicPr>
            <a:picLocks noChangeAspect="1"/>
          </p:cNvPicPr>
          <p:nvPr/>
        </p:nvPicPr>
        <p:blipFill>
          <a:blip r:embed="rId4"/>
          <a:stretch>
            <a:fillRect/>
          </a:stretch>
        </p:blipFill>
        <p:spPr>
          <a:xfrm>
            <a:off x="7742504" y="1701129"/>
            <a:ext cx="4244708" cy="403895"/>
          </a:xfrm>
          <a:prstGeom prst="rect">
            <a:avLst/>
          </a:prstGeom>
        </p:spPr>
      </p:pic>
      <p:pic>
        <p:nvPicPr>
          <p:cNvPr id="7" name="Picture 6">
            <a:extLst>
              <a:ext uri="{FF2B5EF4-FFF2-40B4-BE49-F238E27FC236}">
                <a16:creationId xmlns:a16="http://schemas.microsoft.com/office/drawing/2014/main" id="{4DC5CCA8-9DF7-41AD-B96B-D69869DF1DAC}"/>
              </a:ext>
            </a:extLst>
          </p:cNvPr>
          <p:cNvPicPr>
            <a:picLocks noChangeAspect="1"/>
          </p:cNvPicPr>
          <p:nvPr/>
        </p:nvPicPr>
        <p:blipFill>
          <a:blip r:embed="rId5"/>
          <a:stretch>
            <a:fillRect/>
          </a:stretch>
        </p:blipFill>
        <p:spPr>
          <a:xfrm>
            <a:off x="204788" y="431252"/>
            <a:ext cx="6787244" cy="5112297"/>
          </a:xfrm>
          <a:prstGeom prst="rect">
            <a:avLst/>
          </a:prstGeom>
        </p:spPr>
      </p:pic>
    </p:spTree>
    <p:extLst>
      <p:ext uri="{BB962C8B-B14F-4D97-AF65-F5344CB8AC3E}">
        <p14:creationId xmlns:p14="http://schemas.microsoft.com/office/powerpoint/2010/main" val="249785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E2781-D844-4117-90FC-A0E992C12730}"/>
              </a:ext>
            </a:extLst>
          </p:cNvPr>
          <p:cNvPicPr>
            <a:picLocks noChangeAspect="1"/>
          </p:cNvPicPr>
          <p:nvPr/>
        </p:nvPicPr>
        <p:blipFill>
          <a:blip r:embed="rId2"/>
          <a:stretch>
            <a:fillRect/>
          </a:stretch>
        </p:blipFill>
        <p:spPr>
          <a:xfrm>
            <a:off x="425172" y="229394"/>
            <a:ext cx="9853514" cy="2347163"/>
          </a:xfrm>
          <a:prstGeom prst="rect">
            <a:avLst/>
          </a:prstGeom>
        </p:spPr>
      </p:pic>
      <p:pic>
        <p:nvPicPr>
          <p:cNvPr id="5" name="Picture 4">
            <a:extLst>
              <a:ext uri="{FF2B5EF4-FFF2-40B4-BE49-F238E27FC236}">
                <a16:creationId xmlns:a16="http://schemas.microsoft.com/office/drawing/2014/main" id="{CBB408E3-423E-4AB6-8797-E98C5775594A}"/>
              </a:ext>
            </a:extLst>
          </p:cNvPr>
          <p:cNvPicPr>
            <a:picLocks noChangeAspect="1"/>
          </p:cNvPicPr>
          <p:nvPr/>
        </p:nvPicPr>
        <p:blipFill>
          <a:blip r:embed="rId3"/>
          <a:stretch>
            <a:fillRect/>
          </a:stretch>
        </p:blipFill>
        <p:spPr>
          <a:xfrm>
            <a:off x="425172" y="2797749"/>
            <a:ext cx="9876376" cy="3109229"/>
          </a:xfrm>
          <a:prstGeom prst="rect">
            <a:avLst/>
          </a:prstGeom>
        </p:spPr>
      </p:pic>
    </p:spTree>
    <p:extLst>
      <p:ext uri="{BB962C8B-B14F-4D97-AF65-F5344CB8AC3E}">
        <p14:creationId xmlns:p14="http://schemas.microsoft.com/office/powerpoint/2010/main" val="319239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0726F4-63B2-4196-BBEE-808855B1B738}"/>
              </a:ext>
            </a:extLst>
          </p:cNvPr>
          <p:cNvPicPr>
            <a:picLocks noChangeAspect="1"/>
          </p:cNvPicPr>
          <p:nvPr/>
        </p:nvPicPr>
        <p:blipFill>
          <a:blip r:embed="rId2"/>
          <a:stretch>
            <a:fillRect/>
          </a:stretch>
        </p:blipFill>
        <p:spPr>
          <a:xfrm>
            <a:off x="351210" y="264628"/>
            <a:ext cx="9929720" cy="1272650"/>
          </a:xfrm>
          <a:prstGeom prst="rect">
            <a:avLst/>
          </a:prstGeom>
        </p:spPr>
      </p:pic>
      <p:pic>
        <p:nvPicPr>
          <p:cNvPr id="5" name="Picture 4">
            <a:extLst>
              <a:ext uri="{FF2B5EF4-FFF2-40B4-BE49-F238E27FC236}">
                <a16:creationId xmlns:a16="http://schemas.microsoft.com/office/drawing/2014/main" id="{41E07B4B-2481-4EF1-8A06-34468461C187}"/>
              </a:ext>
            </a:extLst>
          </p:cNvPr>
          <p:cNvPicPr>
            <a:picLocks noChangeAspect="1"/>
          </p:cNvPicPr>
          <p:nvPr/>
        </p:nvPicPr>
        <p:blipFill>
          <a:blip r:embed="rId3"/>
          <a:stretch>
            <a:fillRect/>
          </a:stretch>
        </p:blipFill>
        <p:spPr>
          <a:xfrm>
            <a:off x="351210" y="1916299"/>
            <a:ext cx="9960203" cy="3025402"/>
          </a:xfrm>
          <a:prstGeom prst="rect">
            <a:avLst/>
          </a:prstGeom>
        </p:spPr>
      </p:pic>
      <p:pic>
        <p:nvPicPr>
          <p:cNvPr id="7" name="Picture 6">
            <a:extLst>
              <a:ext uri="{FF2B5EF4-FFF2-40B4-BE49-F238E27FC236}">
                <a16:creationId xmlns:a16="http://schemas.microsoft.com/office/drawing/2014/main" id="{903B1520-A3C2-4BCE-84FA-229ACCAF582D}"/>
              </a:ext>
            </a:extLst>
          </p:cNvPr>
          <p:cNvPicPr>
            <a:picLocks noChangeAspect="1"/>
          </p:cNvPicPr>
          <p:nvPr/>
        </p:nvPicPr>
        <p:blipFill>
          <a:blip r:embed="rId4"/>
          <a:stretch>
            <a:fillRect/>
          </a:stretch>
        </p:blipFill>
        <p:spPr>
          <a:xfrm>
            <a:off x="435037" y="5052447"/>
            <a:ext cx="9876376" cy="1432684"/>
          </a:xfrm>
          <a:prstGeom prst="rect">
            <a:avLst/>
          </a:prstGeom>
        </p:spPr>
      </p:pic>
    </p:spTree>
    <p:extLst>
      <p:ext uri="{BB962C8B-B14F-4D97-AF65-F5344CB8AC3E}">
        <p14:creationId xmlns:p14="http://schemas.microsoft.com/office/powerpoint/2010/main" val="30012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34788D-B18A-4F63-91BE-F35A11839E17}"/>
              </a:ext>
            </a:extLst>
          </p:cNvPr>
          <p:cNvPicPr>
            <a:picLocks noChangeAspect="1"/>
          </p:cNvPicPr>
          <p:nvPr/>
        </p:nvPicPr>
        <p:blipFill>
          <a:blip r:embed="rId2"/>
          <a:stretch>
            <a:fillRect/>
          </a:stretch>
        </p:blipFill>
        <p:spPr>
          <a:xfrm>
            <a:off x="2156503" y="369955"/>
            <a:ext cx="9838273" cy="1310754"/>
          </a:xfrm>
          <a:prstGeom prst="rect">
            <a:avLst/>
          </a:prstGeom>
        </p:spPr>
      </p:pic>
      <p:sp>
        <p:nvSpPr>
          <p:cNvPr id="4" name="TextBox 3">
            <a:extLst>
              <a:ext uri="{FF2B5EF4-FFF2-40B4-BE49-F238E27FC236}">
                <a16:creationId xmlns:a16="http://schemas.microsoft.com/office/drawing/2014/main" id="{FDC2749F-4966-4FF5-8FFD-AE05013352D7}"/>
              </a:ext>
            </a:extLst>
          </p:cNvPr>
          <p:cNvSpPr txBox="1"/>
          <p:nvPr/>
        </p:nvSpPr>
        <p:spPr>
          <a:xfrm>
            <a:off x="352110" y="1680709"/>
            <a:ext cx="10892117" cy="1446550"/>
          </a:xfrm>
          <a:prstGeom prst="rect">
            <a:avLst/>
          </a:prstGeom>
          <a:noFill/>
        </p:spPr>
        <p:txBody>
          <a:bodyPr wrap="square" rtlCol="0">
            <a:spAutoFit/>
          </a:bodyPr>
          <a:lstStyle/>
          <a:p>
            <a:r>
              <a:rPr lang="en-GB" sz="2200" dirty="0">
                <a:solidFill>
                  <a:srgbClr val="000000"/>
                </a:solidFill>
                <a:latin typeface="Yu Gothic UI" panose="020B0500000000000000" pitchFamily="34" charset="-128"/>
              </a:rPr>
              <a:t>As we use probability distributions to represent data or populations, a </a:t>
            </a:r>
            <a:r>
              <a:rPr lang="en-GB" sz="2200" b="1" dirty="0">
                <a:solidFill>
                  <a:srgbClr val="000000"/>
                </a:solidFill>
                <a:latin typeface="Yu Gothic UI" panose="020B0500000000000000" pitchFamily="34" charset="-128"/>
              </a:rPr>
              <a:t>statistical hypothesis </a:t>
            </a:r>
            <a:r>
              <a:rPr lang="en-GB" sz="2200" dirty="0">
                <a:solidFill>
                  <a:srgbClr val="000000"/>
                </a:solidFill>
                <a:latin typeface="Yu Gothic UI" panose="020B0500000000000000" pitchFamily="34" charset="-128"/>
              </a:rPr>
              <a:t>may be thought of as a statement about the probability distribution of a random variable. The hypothesis usually involves one or more parameters of this distribution.</a:t>
            </a:r>
            <a:endParaRPr lang="en-PK" sz="2200" dirty="0"/>
          </a:p>
        </p:txBody>
      </p:sp>
      <p:sp>
        <p:nvSpPr>
          <p:cNvPr id="5" name="TextBox 4">
            <a:extLst>
              <a:ext uri="{FF2B5EF4-FFF2-40B4-BE49-F238E27FC236}">
                <a16:creationId xmlns:a16="http://schemas.microsoft.com/office/drawing/2014/main" id="{39305E6B-FC44-4D09-8EB3-79AF9A1204D5}"/>
              </a:ext>
            </a:extLst>
          </p:cNvPr>
          <p:cNvSpPr txBox="1"/>
          <p:nvPr/>
        </p:nvSpPr>
        <p:spPr>
          <a:xfrm>
            <a:off x="352110" y="3127259"/>
            <a:ext cx="10802470" cy="1785104"/>
          </a:xfrm>
          <a:prstGeom prst="rect">
            <a:avLst/>
          </a:prstGeom>
          <a:noFill/>
        </p:spPr>
        <p:txBody>
          <a:bodyPr wrap="square" rtlCol="0">
            <a:spAutoFit/>
          </a:bodyPr>
          <a:lstStyle/>
          <a:p>
            <a:r>
              <a:rPr lang="en-GB" sz="2200" dirty="0">
                <a:solidFill>
                  <a:srgbClr val="000000"/>
                </a:solidFill>
                <a:latin typeface="Yu Gothic UI" panose="020B0500000000000000" pitchFamily="34" charset="-128"/>
              </a:rPr>
              <a:t>Consider a </a:t>
            </a:r>
            <a:r>
              <a:rPr lang="en-GB" sz="2200" i="1" dirty="0">
                <a:solidFill>
                  <a:srgbClr val="000000"/>
                </a:solidFill>
                <a:latin typeface="Yu Gothic UI" panose="020B0500000000000000" pitchFamily="34" charset="-128"/>
              </a:rPr>
              <a:t>rocket</a:t>
            </a:r>
            <a:r>
              <a:rPr lang="en-GB" sz="2200" dirty="0">
                <a:solidFill>
                  <a:srgbClr val="000000"/>
                </a:solidFill>
                <a:latin typeface="Yu Gothic UI" panose="020B0500000000000000" pitchFamily="34" charset="-128"/>
              </a:rPr>
              <a:t>. Suppose that we are interested in the </a:t>
            </a:r>
            <a:r>
              <a:rPr lang="en-GB" sz="2200" i="1" dirty="0">
                <a:solidFill>
                  <a:srgbClr val="000000"/>
                </a:solidFill>
                <a:latin typeface="Yu Gothic UI" panose="020B0500000000000000" pitchFamily="34" charset="-128"/>
              </a:rPr>
              <a:t>burning rate </a:t>
            </a:r>
            <a:r>
              <a:rPr lang="en-GB" sz="2200" dirty="0">
                <a:solidFill>
                  <a:srgbClr val="000000"/>
                </a:solidFill>
                <a:latin typeface="Yu Gothic UI" panose="020B0500000000000000" pitchFamily="34" charset="-128"/>
              </a:rPr>
              <a:t>of the </a:t>
            </a:r>
            <a:r>
              <a:rPr lang="en-GB" sz="2200" i="1" dirty="0">
                <a:solidFill>
                  <a:srgbClr val="000000"/>
                </a:solidFill>
                <a:latin typeface="Yu Gothic UI" panose="020B0500000000000000" pitchFamily="34" charset="-128"/>
              </a:rPr>
              <a:t>solid propellant</a:t>
            </a:r>
            <a:r>
              <a:rPr lang="en-GB" sz="2200" dirty="0">
                <a:solidFill>
                  <a:srgbClr val="000000"/>
                </a:solidFill>
                <a:latin typeface="Yu Gothic UI" panose="020B0500000000000000" pitchFamily="34" charset="-128"/>
              </a:rPr>
              <a:t>. Burning rate is a </a:t>
            </a:r>
            <a:r>
              <a:rPr lang="en-GB" sz="2200" i="1" dirty="0">
                <a:solidFill>
                  <a:srgbClr val="000000"/>
                </a:solidFill>
                <a:latin typeface="Yu Gothic UI" panose="020B0500000000000000" pitchFamily="34" charset="-128"/>
              </a:rPr>
              <a:t>random variable </a:t>
            </a:r>
            <a:r>
              <a:rPr lang="en-GB" sz="2200" dirty="0">
                <a:solidFill>
                  <a:srgbClr val="000000"/>
                </a:solidFill>
                <a:latin typeface="Yu Gothic UI" panose="020B0500000000000000" pitchFamily="34" charset="-128"/>
              </a:rPr>
              <a:t>that can be described by a probability distribution. Suppose that our interest focuses on the </a:t>
            </a:r>
            <a:r>
              <a:rPr lang="en-GB" sz="2200" b="1" i="1" dirty="0">
                <a:solidFill>
                  <a:srgbClr val="000000"/>
                </a:solidFill>
                <a:latin typeface="Yu Gothic UI" panose="020B0500000000000000" pitchFamily="34" charset="-128"/>
              </a:rPr>
              <a:t>mean</a:t>
            </a:r>
            <a:r>
              <a:rPr lang="en-GB" sz="2200" dirty="0">
                <a:solidFill>
                  <a:srgbClr val="000000"/>
                </a:solidFill>
                <a:latin typeface="Yu Gothic UI" panose="020B0500000000000000" pitchFamily="34" charset="-128"/>
              </a:rPr>
              <a:t> burning rate (a parameter of this distribution). Speciﬁcally, we are interested in deciding whether or not the mean burning rate is 50 </a:t>
            </a:r>
            <a:r>
              <a:rPr lang="en-GB" sz="2200" dirty="0" err="1">
                <a:solidFill>
                  <a:srgbClr val="000000"/>
                </a:solidFill>
                <a:latin typeface="Yu Gothic UI" panose="020B0500000000000000" pitchFamily="34" charset="-128"/>
              </a:rPr>
              <a:t>centimeter</a:t>
            </a:r>
            <a:r>
              <a:rPr lang="en-GB" sz="2200" dirty="0">
                <a:solidFill>
                  <a:srgbClr val="000000"/>
                </a:solidFill>
                <a:latin typeface="Yu Gothic UI" panose="020B0500000000000000" pitchFamily="34" charset="-128"/>
              </a:rPr>
              <a:t>-per-second. We may express this formally as</a:t>
            </a:r>
            <a:endParaRPr lang="en-PK" sz="2200" dirty="0"/>
          </a:p>
        </p:txBody>
      </p:sp>
      <p:pic>
        <p:nvPicPr>
          <p:cNvPr id="7" name="Picture 6">
            <a:extLst>
              <a:ext uri="{FF2B5EF4-FFF2-40B4-BE49-F238E27FC236}">
                <a16:creationId xmlns:a16="http://schemas.microsoft.com/office/drawing/2014/main" id="{B8842113-76DC-4C58-A47D-F04B98E696A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014101" y="4943913"/>
            <a:ext cx="9176282" cy="558189"/>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4CA584A-3695-49FD-8CB8-3A0D54F2F3B0}"/>
                  </a:ext>
                </a:extLst>
              </p:cNvPr>
              <p:cNvSpPr txBox="1"/>
              <p:nvPr/>
            </p:nvSpPr>
            <p:spPr>
              <a:xfrm>
                <a:off x="197223" y="5643934"/>
                <a:ext cx="11797553" cy="1107996"/>
              </a:xfrm>
              <a:prstGeom prst="rect">
                <a:avLst/>
              </a:prstGeom>
              <a:noFill/>
            </p:spPr>
            <p:txBody>
              <a:bodyPr wrap="square">
                <a:spAutoFit/>
              </a:bodyPr>
              <a:lstStyle/>
              <a:p>
                <a:r>
                  <a:rPr lang="en-GB" sz="2200" dirty="0">
                    <a:solidFill>
                      <a:srgbClr val="000000"/>
                    </a:solidFill>
                    <a:latin typeface="Yu Gothic UI" panose="020B0500000000000000" pitchFamily="34" charset="-128"/>
                  </a:rPr>
                  <a:t>The statement </a:t>
                </a:r>
                <a14:m>
                  <m:oMath xmlns:m="http://schemas.openxmlformats.org/officeDocument/2006/math">
                    <m:sSub>
                      <m:sSubPr>
                        <m:ctrlPr>
                          <a:rPr lang="en-GB" sz="2200" b="0" i="1" dirty="0" smtClean="0">
                            <a:solidFill>
                              <a:srgbClr val="000000"/>
                            </a:solidFill>
                            <a:latin typeface="Cambria Math" panose="02040503050406030204" pitchFamily="18" charset="0"/>
                          </a:rPr>
                        </m:ctrlPr>
                      </m:sSubPr>
                      <m:e>
                        <m:r>
                          <a:rPr lang="en-GB" sz="2200" i="1" dirty="0" smtClean="0">
                            <a:solidFill>
                              <a:srgbClr val="000000"/>
                            </a:solidFill>
                            <a:latin typeface="Cambria Math" panose="02040503050406030204" pitchFamily="18" charset="0"/>
                          </a:rPr>
                          <m:t>𝐻</m:t>
                        </m:r>
                      </m:e>
                      <m:sub>
                        <m:r>
                          <a:rPr lang="en-PK" sz="2200" i="1" dirty="0" smtClean="0">
                            <a:solidFill>
                              <a:srgbClr val="000000"/>
                            </a:solidFill>
                            <a:latin typeface="Cambria Math" panose="02040503050406030204" pitchFamily="18" charset="0"/>
                          </a:rPr>
                          <m:t>0</m:t>
                        </m:r>
                      </m:sub>
                    </m:sSub>
                    <m:r>
                      <a:rPr lang="en-GB" sz="2200" b="0" i="1" dirty="0" smtClean="0">
                        <a:solidFill>
                          <a:srgbClr val="000000"/>
                        </a:solidFill>
                        <a:latin typeface="Cambria Math" panose="02040503050406030204" pitchFamily="18" charset="0"/>
                      </a:rPr>
                      <m:t>:</m:t>
                    </m:r>
                    <m:r>
                      <a:rPr lang="en-GB" sz="2200" b="0" i="1" dirty="0" smtClean="0">
                        <a:solidFill>
                          <a:srgbClr val="000000"/>
                        </a:solidFill>
                        <a:latin typeface="Cambria Math" panose="02040503050406030204" pitchFamily="18" charset="0"/>
                      </a:rPr>
                      <m:t>𝜇</m:t>
                    </m:r>
                    <m:r>
                      <a:rPr lang="en-GB" sz="2200" i="1" dirty="0" smtClean="0">
                        <a:solidFill>
                          <a:srgbClr val="000000"/>
                        </a:solidFill>
                        <a:latin typeface="Cambria Math" panose="02040503050406030204" pitchFamily="18" charset="0"/>
                      </a:rPr>
                      <m:t>=50</m:t>
                    </m:r>
                  </m:oMath>
                </a14:m>
                <a:r>
                  <a:rPr lang="en-GB" sz="2200" dirty="0">
                    <a:solidFill>
                      <a:srgbClr val="000000"/>
                    </a:solidFill>
                    <a:latin typeface="Yu Gothic UI" panose="020B0500000000000000" pitchFamily="34" charset="-128"/>
                  </a:rPr>
                  <a:t> </a:t>
                </a:r>
                <a:r>
                  <a:rPr lang="en-US" altLang="ja-JP" sz="2200" dirty="0">
                    <a:solidFill>
                      <a:srgbClr val="000000"/>
                    </a:solidFill>
                    <a:latin typeface="Yu Gothic UI" panose="020B0500000000000000" pitchFamily="34" charset="-128"/>
                  </a:rPr>
                  <a:t>cm/sec </a:t>
                </a:r>
                <a:r>
                  <a:rPr lang="en-GB" sz="2200" dirty="0">
                    <a:solidFill>
                      <a:srgbClr val="000000"/>
                    </a:solidFill>
                    <a:latin typeface="Yu Gothic UI" panose="020B0500000000000000" pitchFamily="34" charset="-128"/>
                  </a:rPr>
                  <a:t>is called the </a:t>
                </a:r>
                <a:r>
                  <a:rPr lang="en-GB" sz="2200" b="1" dirty="0">
                    <a:solidFill>
                      <a:srgbClr val="000000"/>
                    </a:solidFill>
                    <a:latin typeface="Yu Gothic UI" panose="020B0500000000000000" pitchFamily="34" charset="-128"/>
                  </a:rPr>
                  <a:t>null hypothesis</a:t>
                </a:r>
                <a:r>
                  <a:rPr lang="en-GB" sz="2200" dirty="0">
                    <a:solidFill>
                      <a:srgbClr val="000000"/>
                    </a:solidFill>
                    <a:latin typeface="Yu Gothic UI" panose="020B0500000000000000" pitchFamily="34" charset="-128"/>
                  </a:rPr>
                  <a:t>. This is a claim that is initially assumed to be true. The statement </a:t>
                </a:r>
                <a14:m>
                  <m:oMath xmlns:m="http://schemas.openxmlformats.org/officeDocument/2006/math">
                    <m:sSub>
                      <m:sSubPr>
                        <m:ctrlPr>
                          <a:rPr lang="en-GB" sz="2200" b="0" i="1" dirty="0" smtClean="0">
                            <a:solidFill>
                              <a:srgbClr val="000000"/>
                            </a:solidFill>
                            <a:latin typeface="Cambria Math" panose="02040503050406030204" pitchFamily="18" charset="0"/>
                          </a:rPr>
                        </m:ctrlPr>
                      </m:sSubPr>
                      <m:e>
                        <m:r>
                          <a:rPr lang="en-GB" sz="2200" i="1" dirty="0" smtClean="0">
                            <a:solidFill>
                              <a:srgbClr val="000000"/>
                            </a:solidFill>
                            <a:latin typeface="Cambria Math" panose="02040503050406030204" pitchFamily="18" charset="0"/>
                          </a:rPr>
                          <m:t>𝐻</m:t>
                        </m:r>
                      </m:e>
                      <m:sub>
                        <m:r>
                          <a:rPr lang="en-GB" sz="2200" i="1" dirty="0" smtClean="0">
                            <a:solidFill>
                              <a:srgbClr val="000000"/>
                            </a:solidFill>
                            <a:latin typeface="Cambria Math" panose="02040503050406030204" pitchFamily="18" charset="0"/>
                          </a:rPr>
                          <m:t>1</m:t>
                        </m:r>
                      </m:sub>
                    </m:sSub>
                    <m:r>
                      <a:rPr lang="en-GB" sz="2200" b="0" i="1" dirty="0" smtClean="0">
                        <a:solidFill>
                          <a:srgbClr val="000000"/>
                        </a:solidFill>
                        <a:latin typeface="Cambria Math" panose="02040503050406030204" pitchFamily="18" charset="0"/>
                      </a:rPr>
                      <m:t>:</m:t>
                    </m:r>
                    <m:r>
                      <a:rPr lang="en-GB" sz="2200" b="0" i="1" dirty="0" smtClean="0">
                        <a:solidFill>
                          <a:srgbClr val="000000"/>
                        </a:solidFill>
                        <a:latin typeface="Cambria Math" panose="02040503050406030204" pitchFamily="18" charset="0"/>
                      </a:rPr>
                      <m:t>𝜇</m:t>
                    </m:r>
                    <m:r>
                      <a:rPr lang="en-GB" altLang="ja-JP" sz="2200" b="0" i="1" dirty="0" smtClean="0">
                        <a:solidFill>
                          <a:srgbClr val="000000"/>
                        </a:solidFill>
                        <a:latin typeface="Cambria Math" panose="02040503050406030204" pitchFamily="18" charset="0"/>
                      </a:rPr>
                      <m:t>≠</m:t>
                    </m:r>
                    <m:r>
                      <a:rPr lang="en-US" altLang="ja-JP" sz="2200" i="1" dirty="0" smtClean="0">
                        <a:solidFill>
                          <a:srgbClr val="000000"/>
                        </a:solidFill>
                        <a:latin typeface="Cambria Math" panose="02040503050406030204" pitchFamily="18" charset="0"/>
                      </a:rPr>
                      <m:t>50 </m:t>
                    </m:r>
                  </m:oMath>
                </a14:m>
                <a:r>
                  <a:rPr lang="en-US" altLang="ja-JP" sz="2200" dirty="0">
                    <a:solidFill>
                      <a:srgbClr val="000000"/>
                    </a:solidFill>
                    <a:latin typeface="Yu Gothic UI" panose="020B0500000000000000" pitchFamily="34" charset="-128"/>
                  </a:rPr>
                  <a:t>cm/sec</a:t>
                </a:r>
                <a:r>
                  <a:rPr lang="en-GB" sz="2200" dirty="0">
                    <a:solidFill>
                      <a:srgbClr val="000000"/>
                    </a:solidFill>
                    <a:latin typeface="Yu Gothic UI" panose="020B0500000000000000" pitchFamily="34" charset="-128"/>
                  </a:rPr>
                  <a:t> is called the </a:t>
                </a:r>
                <a:r>
                  <a:rPr lang="en-GB" sz="2200" b="1" dirty="0">
                    <a:solidFill>
                      <a:srgbClr val="000000"/>
                    </a:solidFill>
                    <a:latin typeface="Yu Gothic UI" panose="020B0500000000000000" pitchFamily="34" charset="-128"/>
                  </a:rPr>
                  <a:t>alternative hypothesis </a:t>
                </a:r>
                <a:r>
                  <a:rPr lang="en-GB" sz="2200" dirty="0">
                    <a:solidFill>
                      <a:srgbClr val="000000"/>
                    </a:solidFill>
                    <a:latin typeface="Yu Gothic UI" panose="020B0500000000000000" pitchFamily="34" charset="-128"/>
                  </a:rPr>
                  <a:t>and it is a statement that </a:t>
                </a:r>
                <a:r>
                  <a:rPr lang="en-GB" sz="2200" dirty="0" err="1">
                    <a:solidFill>
                      <a:srgbClr val="000000"/>
                    </a:solidFill>
                    <a:latin typeface="Yu Gothic UI" panose="020B0500000000000000" pitchFamily="34" charset="-128"/>
                  </a:rPr>
                  <a:t>condradicts</a:t>
                </a:r>
                <a:r>
                  <a:rPr lang="en-GB" sz="2200" dirty="0">
                    <a:solidFill>
                      <a:srgbClr val="000000"/>
                    </a:solidFill>
                    <a:latin typeface="Yu Gothic UI" panose="020B0500000000000000" pitchFamily="34" charset="-128"/>
                  </a:rPr>
                  <a:t> the null hypothesis. </a:t>
                </a:r>
                <a:endParaRPr lang="en-PK" sz="2200" dirty="0">
                  <a:solidFill>
                    <a:srgbClr val="000000"/>
                  </a:solidFill>
                  <a:latin typeface="Yu Gothic UI" panose="020B0500000000000000" pitchFamily="34" charset="-128"/>
                </a:endParaRPr>
              </a:p>
            </p:txBody>
          </p:sp>
        </mc:Choice>
        <mc:Fallback>
          <p:sp>
            <p:nvSpPr>
              <p:cNvPr id="9" name="TextBox 8">
                <a:extLst>
                  <a:ext uri="{FF2B5EF4-FFF2-40B4-BE49-F238E27FC236}">
                    <a16:creationId xmlns:a16="http://schemas.microsoft.com/office/drawing/2014/main" id="{34CA584A-3695-49FD-8CB8-3A0D54F2F3B0}"/>
                  </a:ext>
                </a:extLst>
              </p:cNvPr>
              <p:cNvSpPr txBox="1">
                <a:spLocks noRot="1" noChangeAspect="1" noMove="1" noResize="1" noEditPoints="1" noAdjustHandles="1" noChangeArrowheads="1" noChangeShapeType="1" noTextEdit="1"/>
              </p:cNvSpPr>
              <p:nvPr/>
            </p:nvSpPr>
            <p:spPr>
              <a:xfrm>
                <a:off x="197223" y="5643934"/>
                <a:ext cx="11797553" cy="1107996"/>
              </a:xfrm>
              <a:prstGeom prst="rect">
                <a:avLst/>
              </a:prstGeom>
              <a:blipFill>
                <a:blip r:embed="rId5"/>
                <a:stretch>
                  <a:fillRect l="-671" t="-3297" r="-362" b="-10440"/>
                </a:stretch>
              </a:blipFill>
            </p:spPr>
            <p:txBody>
              <a:bodyPr/>
              <a:lstStyle/>
              <a:p>
                <a:r>
                  <a:rPr lang="en-PK">
                    <a:noFill/>
                  </a:rPr>
                  <a:t> </a:t>
                </a:r>
              </a:p>
            </p:txBody>
          </p:sp>
        </mc:Fallback>
      </mc:AlternateContent>
      <p:sp>
        <p:nvSpPr>
          <p:cNvPr id="11" name="TextBox 10">
            <a:extLst>
              <a:ext uri="{FF2B5EF4-FFF2-40B4-BE49-F238E27FC236}">
                <a16:creationId xmlns:a16="http://schemas.microsoft.com/office/drawing/2014/main" id="{7C7FC430-9DE7-411B-8E36-F20D5998FF80}"/>
              </a:ext>
            </a:extLst>
          </p:cNvPr>
          <p:cNvSpPr txBox="1"/>
          <p:nvPr/>
        </p:nvSpPr>
        <p:spPr>
          <a:xfrm>
            <a:off x="125505" y="22262"/>
            <a:ext cx="6096000" cy="400110"/>
          </a:xfrm>
          <a:prstGeom prst="rect">
            <a:avLst/>
          </a:prstGeom>
          <a:noFill/>
        </p:spPr>
        <p:txBody>
          <a:bodyPr wrap="square">
            <a:spAutoFit/>
          </a:bodyPr>
          <a:lstStyle/>
          <a:p>
            <a:r>
              <a:rPr lang="en-GB" sz="2000" b="1" dirty="0">
                <a:solidFill>
                  <a:srgbClr val="008598"/>
                </a:solidFill>
                <a:latin typeface="Lucida Sans" panose="020B0602030504020204" pitchFamily="34" charset="0"/>
              </a:rPr>
              <a:t>Statistical Hypotheses</a:t>
            </a:r>
            <a:endParaRPr lang="en-PK" sz="2000" b="1" dirty="0"/>
          </a:p>
        </p:txBody>
      </p:sp>
    </p:spTree>
    <p:extLst>
      <p:ext uri="{BB962C8B-B14F-4D97-AF65-F5344CB8AC3E}">
        <p14:creationId xmlns:p14="http://schemas.microsoft.com/office/powerpoint/2010/main" val="51196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20FE49-F0D2-4B8A-927D-4DC975E7322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0031" y="201584"/>
            <a:ext cx="9176282" cy="558189"/>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CB13C53-853D-4522-BE9C-2DA133C34FB4}"/>
                  </a:ext>
                </a:extLst>
              </p:cNvPr>
              <p:cNvSpPr txBox="1"/>
              <p:nvPr/>
            </p:nvSpPr>
            <p:spPr>
              <a:xfrm>
                <a:off x="270030" y="829707"/>
                <a:ext cx="11366157" cy="769441"/>
              </a:xfrm>
              <a:prstGeom prst="rect">
                <a:avLst/>
              </a:prstGeom>
              <a:noFill/>
            </p:spPr>
            <p:txBody>
              <a:bodyPr wrap="square">
                <a:spAutoFit/>
              </a:bodyPr>
              <a:lstStyle/>
              <a:p>
                <a:r>
                  <a:rPr lang="en-GB" sz="2200" dirty="0">
                    <a:solidFill>
                      <a:srgbClr val="000000"/>
                    </a:solidFill>
                    <a:latin typeface="Yu Gothic UI" panose="020B0500000000000000" pitchFamily="34" charset="-128"/>
                  </a:rPr>
                  <a:t>Because the alternative hypothesis speciﬁes values of </a:t>
                </a:r>
                <a14:m>
                  <m:oMath xmlns:m="http://schemas.openxmlformats.org/officeDocument/2006/math">
                    <m:r>
                      <a:rPr lang="en-GB" sz="2200" b="0" i="1" dirty="0" smtClean="0">
                        <a:solidFill>
                          <a:srgbClr val="000000"/>
                        </a:solidFill>
                        <a:latin typeface="Cambria Math" panose="02040503050406030204" pitchFamily="18" charset="0"/>
                      </a:rPr>
                      <m:t>𝜇</m:t>
                    </m:r>
                  </m:oMath>
                </a14:m>
                <a:r>
                  <a:rPr lang="en-GB" sz="2200" dirty="0">
                    <a:solidFill>
                      <a:srgbClr val="000000"/>
                    </a:solidFill>
                    <a:latin typeface="Yu Gothic UI" panose="020B0500000000000000" pitchFamily="34" charset="-128"/>
                  </a:rPr>
                  <a:t> that could be either greater or less than 50 cm/sec, it is called a </a:t>
                </a:r>
                <a:r>
                  <a:rPr lang="en-GB" sz="2200" b="1" dirty="0">
                    <a:solidFill>
                      <a:srgbClr val="008598"/>
                    </a:solidFill>
                    <a:latin typeface="Arial" panose="020B0604020202020204" pitchFamily="34" charset="0"/>
                  </a:rPr>
                  <a:t>two-sided alternative hypothesis</a:t>
                </a:r>
                <a:r>
                  <a:rPr lang="en-GB" sz="2200" b="1" dirty="0">
                    <a:solidFill>
                      <a:srgbClr val="000000"/>
                    </a:solidFill>
                    <a:latin typeface="Yu Gothic UI" panose="020B0500000000000000" pitchFamily="34" charset="-128"/>
                  </a:rPr>
                  <a:t>.</a:t>
                </a:r>
              </a:p>
            </p:txBody>
          </p:sp>
        </mc:Choice>
        <mc:Fallback>
          <p:sp>
            <p:nvSpPr>
              <p:cNvPr id="4" name="TextBox 3">
                <a:extLst>
                  <a:ext uri="{FF2B5EF4-FFF2-40B4-BE49-F238E27FC236}">
                    <a16:creationId xmlns:a16="http://schemas.microsoft.com/office/drawing/2014/main" id="{0CB13C53-853D-4522-BE9C-2DA133C34FB4}"/>
                  </a:ext>
                </a:extLst>
              </p:cNvPr>
              <p:cNvSpPr txBox="1">
                <a:spLocks noRot="1" noChangeAspect="1" noMove="1" noResize="1" noEditPoints="1" noAdjustHandles="1" noChangeArrowheads="1" noChangeShapeType="1" noTextEdit="1"/>
              </p:cNvSpPr>
              <p:nvPr/>
            </p:nvSpPr>
            <p:spPr>
              <a:xfrm>
                <a:off x="270030" y="829707"/>
                <a:ext cx="11366157" cy="769441"/>
              </a:xfrm>
              <a:prstGeom prst="rect">
                <a:avLst/>
              </a:prstGeom>
              <a:blipFill>
                <a:blip r:embed="rId4"/>
                <a:stretch>
                  <a:fillRect l="-697" t="-4762" r="-697" b="-16667"/>
                </a:stretch>
              </a:blipFill>
            </p:spPr>
            <p:txBody>
              <a:bodyPr/>
              <a:lstStyle/>
              <a:p>
                <a:r>
                  <a:rPr lang="en-PK">
                    <a:noFill/>
                  </a:rPr>
                  <a:t> </a:t>
                </a:r>
              </a:p>
            </p:txBody>
          </p:sp>
        </mc:Fallback>
      </mc:AlternateContent>
      <p:sp>
        <p:nvSpPr>
          <p:cNvPr id="6" name="TextBox 5">
            <a:extLst>
              <a:ext uri="{FF2B5EF4-FFF2-40B4-BE49-F238E27FC236}">
                <a16:creationId xmlns:a16="http://schemas.microsoft.com/office/drawing/2014/main" id="{DE40354C-0C9E-44AF-9540-6CF5C5FC1F2E}"/>
              </a:ext>
            </a:extLst>
          </p:cNvPr>
          <p:cNvSpPr txBox="1"/>
          <p:nvPr/>
        </p:nvSpPr>
        <p:spPr>
          <a:xfrm>
            <a:off x="270030" y="2379693"/>
            <a:ext cx="11645154" cy="430887"/>
          </a:xfrm>
          <a:prstGeom prst="rect">
            <a:avLst/>
          </a:prstGeom>
          <a:noFill/>
        </p:spPr>
        <p:txBody>
          <a:bodyPr wrap="square">
            <a:spAutoFit/>
          </a:bodyPr>
          <a:lstStyle/>
          <a:p>
            <a:r>
              <a:rPr lang="en-GB" sz="2200" dirty="0">
                <a:solidFill>
                  <a:srgbClr val="000000"/>
                </a:solidFill>
                <a:latin typeface="Yu Gothic UI" panose="020B0500000000000000" pitchFamily="34" charset="-128"/>
              </a:rPr>
              <a:t>In some situations, we may wish to formulate a </a:t>
            </a:r>
            <a:r>
              <a:rPr lang="en-GB" sz="2200" b="1" dirty="0">
                <a:solidFill>
                  <a:srgbClr val="008598"/>
                </a:solidFill>
                <a:latin typeface="Arial" panose="020B0604020202020204" pitchFamily="34" charset="0"/>
              </a:rPr>
              <a:t>one-sided alternative hypothesis</a:t>
            </a:r>
            <a:r>
              <a:rPr lang="en-GB" sz="2200" b="1" dirty="0">
                <a:solidFill>
                  <a:srgbClr val="000000"/>
                </a:solidFill>
                <a:latin typeface="Yu Gothic UI" panose="020B0500000000000000" pitchFamily="34" charset="-128"/>
              </a:rPr>
              <a:t>, </a:t>
            </a:r>
            <a:r>
              <a:rPr lang="en-GB" sz="2200" dirty="0">
                <a:solidFill>
                  <a:srgbClr val="000000"/>
                </a:solidFill>
                <a:latin typeface="Yu Gothic UI" panose="020B0500000000000000" pitchFamily="34" charset="-128"/>
              </a:rPr>
              <a:t>as in</a:t>
            </a:r>
            <a:endParaRPr lang="en-PK" sz="2200" dirty="0"/>
          </a:p>
        </p:txBody>
      </p:sp>
      <p:pic>
        <p:nvPicPr>
          <p:cNvPr id="8" name="Picture 7">
            <a:extLst>
              <a:ext uri="{FF2B5EF4-FFF2-40B4-BE49-F238E27FC236}">
                <a16:creationId xmlns:a16="http://schemas.microsoft.com/office/drawing/2014/main" id="{492B8D55-2DEF-425C-92F7-D3AF0CD59E20}"/>
              </a:ext>
            </a:extLst>
          </p:cNvPr>
          <p:cNvPicPr>
            <a:picLocks noChangeAspect="1"/>
          </p:cNvPicPr>
          <p:nvPr/>
        </p:nvPicPr>
        <p:blipFill>
          <a:blip r:embed="rId5"/>
          <a:stretch>
            <a:fillRect/>
          </a:stretch>
        </p:blipFill>
        <p:spPr>
          <a:xfrm>
            <a:off x="1473868" y="3014326"/>
            <a:ext cx="8009314" cy="1295512"/>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BA59B33-F197-427D-A06A-A5922B4DC3F1}"/>
                  </a:ext>
                </a:extLst>
              </p:cNvPr>
              <p:cNvSpPr txBox="1"/>
              <p:nvPr/>
            </p:nvSpPr>
            <p:spPr>
              <a:xfrm>
                <a:off x="504808" y="4782525"/>
                <a:ext cx="10896600" cy="1785104"/>
              </a:xfrm>
              <a:prstGeom prst="rect">
                <a:avLst/>
              </a:prstGeom>
              <a:noFill/>
            </p:spPr>
            <p:txBody>
              <a:bodyPr wrap="square">
                <a:spAutoFit/>
              </a:bodyPr>
              <a:lstStyle/>
              <a:p>
                <a:pPr marL="342900" indent="-342900">
                  <a:buFont typeface="Arial" panose="020B0604020202020204" pitchFamily="34" charset="0"/>
                  <a:buChar char="•"/>
                </a:pPr>
                <a:r>
                  <a:rPr lang="en-GB" sz="2200" dirty="0">
                    <a:solidFill>
                      <a:srgbClr val="000000"/>
                    </a:solidFill>
                    <a:latin typeface="Yu Gothic UI" panose="020B0500000000000000" pitchFamily="34" charset="-128"/>
                  </a:rPr>
                  <a:t>We will always state the null hypothesis as an </a:t>
                </a:r>
                <a:r>
                  <a:rPr lang="en-GB" sz="2200" b="1" dirty="0">
                    <a:solidFill>
                      <a:srgbClr val="000000"/>
                    </a:solidFill>
                    <a:latin typeface="Yu Gothic UI" panose="020B0500000000000000" pitchFamily="34" charset="-128"/>
                  </a:rPr>
                  <a:t>equality</a:t>
                </a:r>
                <a:r>
                  <a:rPr lang="en-GB" sz="2200" dirty="0">
                    <a:solidFill>
                      <a:srgbClr val="000000"/>
                    </a:solidFill>
                    <a:latin typeface="Yu Gothic UI" panose="020B0500000000000000" pitchFamily="34" charset="-128"/>
                  </a:rPr>
                  <a:t> claim. </a:t>
                </a:r>
              </a:p>
              <a:p>
                <a:pPr marL="342900" indent="-342900">
                  <a:buFont typeface="Arial" panose="020B0604020202020204" pitchFamily="34" charset="0"/>
                  <a:buChar char="•"/>
                </a:pPr>
                <a:r>
                  <a:rPr lang="en-GB" sz="2200" dirty="0">
                    <a:solidFill>
                      <a:srgbClr val="000000"/>
                    </a:solidFill>
                    <a:latin typeface="Yu Gothic UI" panose="020B0500000000000000" pitchFamily="34" charset="-128"/>
                  </a:rPr>
                  <a:t>However, when the alternative hypothesis is stated with the </a:t>
                </a:r>
                <a14:m>
                  <m:oMath xmlns:m="http://schemas.openxmlformats.org/officeDocument/2006/math">
                    <m:r>
                      <a:rPr lang="en-GB" sz="2200" b="1" i="0" dirty="0" smtClean="0">
                        <a:solidFill>
                          <a:srgbClr val="000000"/>
                        </a:solidFill>
                        <a:latin typeface="Cambria Math" panose="02040503050406030204" pitchFamily="18" charset="0"/>
                      </a:rPr>
                      <m:t>&lt;</m:t>
                    </m:r>
                  </m:oMath>
                </a14:m>
                <a:r>
                  <a:rPr lang="en-GB" sz="2200" dirty="0">
                    <a:solidFill>
                      <a:srgbClr val="000000"/>
                    </a:solidFill>
                    <a:latin typeface="Arial" panose="020B0604020202020204" pitchFamily="34" charset="0"/>
                  </a:rPr>
                  <a:t> </a:t>
                </a:r>
                <a:r>
                  <a:rPr lang="en-GB" sz="2200" dirty="0">
                    <a:solidFill>
                      <a:srgbClr val="000000"/>
                    </a:solidFill>
                    <a:latin typeface="Yu Gothic UI" panose="020B0500000000000000" pitchFamily="34" charset="-128"/>
                  </a:rPr>
                  <a:t>sign, the implicit claim in the null hypothesis can be taken as </a:t>
                </a:r>
                <a14:m>
                  <m:oMath xmlns:m="http://schemas.openxmlformats.org/officeDocument/2006/math">
                    <m:r>
                      <a:rPr lang="en-GB" sz="2200" b="0" i="0" dirty="0" smtClean="0">
                        <a:solidFill>
                          <a:srgbClr val="000000"/>
                        </a:solidFill>
                        <a:latin typeface="Cambria Math" panose="02040503050406030204" pitchFamily="18" charset="0"/>
                      </a:rPr>
                      <m:t>≥.</m:t>
                    </m:r>
                  </m:oMath>
                </a14:m>
                <a:endParaRPr lang="en-GB" sz="2200" b="0" dirty="0">
                  <a:solidFill>
                    <a:srgbClr val="000000"/>
                  </a:solidFill>
                  <a:latin typeface="Yu Gothic UI" panose="020B0500000000000000" pitchFamily="34" charset="-128"/>
                </a:endParaRPr>
              </a:p>
              <a:p>
                <a:pPr marL="342900" indent="-342900">
                  <a:buFont typeface="Arial" panose="020B0604020202020204" pitchFamily="34" charset="0"/>
                  <a:buChar char="•"/>
                </a:pPr>
                <a:r>
                  <a:rPr lang="en-GB" sz="2200" dirty="0">
                    <a:solidFill>
                      <a:srgbClr val="000000"/>
                    </a:solidFill>
                    <a:latin typeface="Yu Gothic UI" panose="020B0500000000000000" pitchFamily="34" charset="-128"/>
                  </a:rPr>
                  <a:t>When the alternative hypothesis is stated with the </a:t>
                </a:r>
                <a14:m>
                  <m:oMath xmlns:m="http://schemas.openxmlformats.org/officeDocument/2006/math">
                    <m:r>
                      <a:rPr lang="en-GB" sz="2200" i="0" dirty="0" smtClean="0">
                        <a:solidFill>
                          <a:srgbClr val="000000"/>
                        </a:solidFill>
                        <a:latin typeface="Cambria Math" panose="02040503050406030204" pitchFamily="18" charset="0"/>
                      </a:rPr>
                      <m:t>&gt;</m:t>
                    </m:r>
                  </m:oMath>
                </a14:m>
                <a:r>
                  <a:rPr lang="en-GB" sz="2200" dirty="0">
                    <a:solidFill>
                      <a:srgbClr val="000000"/>
                    </a:solidFill>
                    <a:latin typeface="Arial" panose="020B0604020202020204" pitchFamily="34" charset="0"/>
                  </a:rPr>
                  <a:t> </a:t>
                </a:r>
                <a:r>
                  <a:rPr lang="en-GB" sz="2200" dirty="0">
                    <a:solidFill>
                      <a:srgbClr val="000000"/>
                    </a:solidFill>
                    <a:latin typeface="Yu Gothic UI" panose="020B0500000000000000" pitchFamily="34" charset="-128"/>
                  </a:rPr>
                  <a:t>sign, the implicit claim in the null hypothesis can be taken as </a:t>
                </a:r>
                <a14:m>
                  <m:oMath xmlns:m="http://schemas.openxmlformats.org/officeDocument/2006/math">
                    <m:r>
                      <a:rPr lang="en-GB" sz="2200" b="0" i="0" dirty="0" smtClean="0">
                        <a:solidFill>
                          <a:srgbClr val="000000"/>
                        </a:solidFill>
                        <a:latin typeface="Cambria Math" panose="02040503050406030204" pitchFamily="18" charset="0"/>
                      </a:rPr>
                      <m:t>≤</m:t>
                    </m:r>
                  </m:oMath>
                </a14:m>
                <a:r>
                  <a:rPr lang="en-GB" sz="2200" dirty="0">
                    <a:solidFill>
                      <a:srgbClr val="000000"/>
                    </a:solidFill>
                    <a:latin typeface="Yu Gothic UI" panose="020B0500000000000000" pitchFamily="34" charset="-128"/>
                  </a:rPr>
                  <a:t>.</a:t>
                </a:r>
                <a:endParaRPr lang="en-PK" sz="2200" dirty="0"/>
              </a:p>
            </p:txBody>
          </p:sp>
        </mc:Choice>
        <mc:Fallback>
          <p:sp>
            <p:nvSpPr>
              <p:cNvPr id="10" name="TextBox 9">
                <a:extLst>
                  <a:ext uri="{FF2B5EF4-FFF2-40B4-BE49-F238E27FC236}">
                    <a16:creationId xmlns:a16="http://schemas.microsoft.com/office/drawing/2014/main" id="{BBA59B33-F197-427D-A06A-A5922B4DC3F1}"/>
                  </a:ext>
                </a:extLst>
              </p:cNvPr>
              <p:cNvSpPr txBox="1">
                <a:spLocks noRot="1" noChangeAspect="1" noMove="1" noResize="1" noEditPoints="1" noAdjustHandles="1" noChangeArrowheads="1" noChangeShapeType="1" noTextEdit="1"/>
              </p:cNvSpPr>
              <p:nvPr/>
            </p:nvSpPr>
            <p:spPr>
              <a:xfrm>
                <a:off x="504808" y="4782525"/>
                <a:ext cx="10896600" cy="1785104"/>
              </a:xfrm>
              <a:prstGeom prst="rect">
                <a:avLst/>
              </a:prstGeom>
              <a:blipFill>
                <a:blip r:embed="rId6"/>
                <a:stretch>
                  <a:fillRect l="-672" t="-2055" b="-5822"/>
                </a:stretch>
              </a:blipFill>
            </p:spPr>
            <p:txBody>
              <a:bodyPr/>
              <a:lstStyle/>
              <a:p>
                <a:r>
                  <a:rPr lang="en-PK">
                    <a:noFill/>
                  </a:rPr>
                  <a:t> </a:t>
                </a:r>
              </a:p>
            </p:txBody>
          </p:sp>
        </mc:Fallback>
      </mc:AlternateContent>
    </p:spTree>
    <p:extLst>
      <p:ext uri="{BB962C8B-B14F-4D97-AF65-F5344CB8AC3E}">
        <p14:creationId xmlns:p14="http://schemas.microsoft.com/office/powerpoint/2010/main" val="208883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D6AF4-E619-462E-A71F-0B769CE76B6B}"/>
              </a:ext>
            </a:extLst>
          </p:cNvPr>
          <p:cNvSpPr txBox="1"/>
          <p:nvPr/>
        </p:nvSpPr>
        <p:spPr>
          <a:xfrm>
            <a:off x="421341" y="377041"/>
            <a:ext cx="11187953" cy="5509200"/>
          </a:xfrm>
          <a:prstGeom prst="rect">
            <a:avLst/>
          </a:prstGeom>
          <a:noFill/>
        </p:spPr>
        <p:txBody>
          <a:bodyPr wrap="square">
            <a:spAutoFit/>
          </a:bodyPr>
          <a:lstStyle/>
          <a:p>
            <a:r>
              <a:rPr lang="en-GB" sz="2200" dirty="0">
                <a:solidFill>
                  <a:srgbClr val="000000"/>
                </a:solidFill>
                <a:latin typeface="Yu Gothic UI" panose="020B0500000000000000" pitchFamily="34" charset="-128"/>
              </a:rPr>
              <a:t>It is important to remember that hypotheses are always statements about the population or distribution under study, not statements about the sample. </a:t>
            </a:r>
          </a:p>
          <a:p>
            <a:endParaRPr lang="en-GB" sz="2200" dirty="0">
              <a:solidFill>
                <a:srgbClr val="000000"/>
              </a:solidFill>
              <a:latin typeface="Yu Gothic UI" panose="020B0500000000000000" pitchFamily="34" charset="-128"/>
            </a:endParaRPr>
          </a:p>
          <a:p>
            <a:r>
              <a:rPr lang="en-GB" sz="2200" dirty="0">
                <a:solidFill>
                  <a:srgbClr val="000000"/>
                </a:solidFill>
                <a:latin typeface="Yu Gothic UI" panose="020B0500000000000000" pitchFamily="34" charset="-128"/>
              </a:rPr>
              <a:t>The value of the population parameter speciﬁed in the null hypothesis (50 cm/sec in the preceding example) is usually determined in one of three ways:</a:t>
            </a:r>
          </a:p>
          <a:p>
            <a:endParaRPr lang="en-GB" sz="2200" dirty="0">
              <a:solidFill>
                <a:srgbClr val="000000"/>
              </a:solidFill>
              <a:latin typeface="Yu Gothic UI" panose="020B0500000000000000" pitchFamily="34" charset="-128"/>
            </a:endParaRPr>
          </a:p>
          <a:p>
            <a:pPr marL="800100" lvl="1" indent="-342900">
              <a:buFont typeface="+mj-lt"/>
              <a:buAutoNum type="arabicPeriod"/>
            </a:pPr>
            <a:r>
              <a:rPr lang="en-GB" sz="2200" dirty="0">
                <a:solidFill>
                  <a:srgbClr val="000000"/>
                </a:solidFill>
                <a:latin typeface="Yu Gothic UI" panose="020B0500000000000000" pitchFamily="34" charset="-128"/>
              </a:rPr>
              <a:t>First, it may result from past experience or knowledge of the process or even from previous tests or experiments. The objective of hypothesis testing, then, is usually to determine whether the parameter value has changed. </a:t>
            </a:r>
          </a:p>
          <a:p>
            <a:pPr marL="800100" lvl="1" indent="-342900">
              <a:buFont typeface="+mj-lt"/>
              <a:buAutoNum type="arabicPeriod"/>
            </a:pPr>
            <a:r>
              <a:rPr lang="en-GB" sz="2200" dirty="0">
                <a:solidFill>
                  <a:srgbClr val="000000"/>
                </a:solidFill>
                <a:latin typeface="Yu Gothic UI" panose="020B0500000000000000" pitchFamily="34" charset="-128"/>
              </a:rPr>
              <a:t>Second, this value may be determined from some theory or model regarding the process under study. Here the objective of hypothesis testing is to verify the theory or model. </a:t>
            </a:r>
          </a:p>
          <a:p>
            <a:pPr marL="800100" lvl="1" indent="-342900">
              <a:buFont typeface="+mj-lt"/>
              <a:buAutoNum type="arabicPeriod"/>
            </a:pPr>
            <a:r>
              <a:rPr lang="en-GB" sz="2200" dirty="0">
                <a:solidFill>
                  <a:srgbClr val="000000"/>
                </a:solidFill>
                <a:latin typeface="Yu Gothic UI" panose="020B0500000000000000" pitchFamily="34" charset="-128"/>
              </a:rPr>
              <a:t>A third situation arises when the value of the population parameter results from external considerations, such as design or engineering speciﬁcations, or from contractual obligations. In this situation, the usual objective of hypothesis testing is conformance testing.</a:t>
            </a:r>
            <a:endParaRPr lang="en-PK" sz="2200" dirty="0"/>
          </a:p>
        </p:txBody>
      </p:sp>
    </p:spTree>
    <p:extLst>
      <p:ext uri="{BB962C8B-B14F-4D97-AF65-F5344CB8AC3E}">
        <p14:creationId xmlns:p14="http://schemas.microsoft.com/office/powerpoint/2010/main" val="380334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868731-4C70-44E5-AAB0-4B7A9BAEECE1}"/>
              </a:ext>
            </a:extLst>
          </p:cNvPr>
          <p:cNvSpPr txBox="1"/>
          <p:nvPr/>
        </p:nvSpPr>
        <p:spPr>
          <a:xfrm>
            <a:off x="412376" y="335845"/>
            <a:ext cx="11223812" cy="6186309"/>
          </a:xfrm>
          <a:prstGeom prst="rect">
            <a:avLst/>
          </a:prstGeom>
          <a:noFill/>
        </p:spPr>
        <p:txBody>
          <a:bodyPr wrap="square">
            <a:spAutoFit/>
          </a:bodyPr>
          <a:lstStyle/>
          <a:p>
            <a:pPr marL="342900" indent="-342900">
              <a:buFont typeface="Arial" panose="020B0604020202020204" pitchFamily="34" charset="0"/>
              <a:buChar char="•"/>
            </a:pPr>
            <a:r>
              <a:rPr lang="en-GB" sz="2200" dirty="0">
                <a:solidFill>
                  <a:srgbClr val="000000"/>
                </a:solidFill>
                <a:latin typeface="Yu Gothic UI" panose="020B0500000000000000" pitchFamily="34" charset="-128"/>
              </a:rPr>
              <a:t>A </a:t>
            </a:r>
            <a:r>
              <a:rPr lang="en-GB" sz="2200" b="1" dirty="0">
                <a:solidFill>
                  <a:srgbClr val="000000"/>
                </a:solidFill>
                <a:latin typeface="Yu Gothic UI" panose="020B0500000000000000" pitchFamily="34" charset="-128"/>
              </a:rPr>
              <a:t>procedure</a:t>
            </a:r>
            <a:r>
              <a:rPr lang="en-GB" sz="2200" dirty="0">
                <a:solidFill>
                  <a:srgbClr val="000000"/>
                </a:solidFill>
                <a:latin typeface="Yu Gothic UI" panose="020B0500000000000000" pitchFamily="34" charset="-128"/>
              </a:rPr>
              <a:t> leading to a </a:t>
            </a:r>
            <a:r>
              <a:rPr lang="en-GB" sz="2200" b="1" dirty="0">
                <a:solidFill>
                  <a:srgbClr val="000000"/>
                </a:solidFill>
                <a:latin typeface="Yu Gothic UI" panose="020B0500000000000000" pitchFamily="34" charset="-128"/>
              </a:rPr>
              <a:t>decision</a:t>
            </a:r>
            <a:r>
              <a:rPr lang="en-GB" sz="2200" dirty="0">
                <a:solidFill>
                  <a:srgbClr val="000000"/>
                </a:solidFill>
                <a:latin typeface="Yu Gothic UI" panose="020B0500000000000000" pitchFamily="34" charset="-128"/>
              </a:rPr>
              <a:t> about the </a:t>
            </a:r>
            <a:r>
              <a:rPr lang="en-GB" sz="2200" b="1" dirty="0">
                <a:solidFill>
                  <a:srgbClr val="000000"/>
                </a:solidFill>
                <a:latin typeface="Yu Gothic UI" panose="020B0500000000000000" pitchFamily="34" charset="-128"/>
              </a:rPr>
              <a:t>null hypothesis </a:t>
            </a:r>
            <a:r>
              <a:rPr lang="en-GB" sz="2200" dirty="0">
                <a:solidFill>
                  <a:srgbClr val="000000"/>
                </a:solidFill>
                <a:latin typeface="Yu Gothic UI" panose="020B0500000000000000" pitchFamily="34" charset="-128"/>
              </a:rPr>
              <a:t>is called a </a:t>
            </a:r>
            <a:r>
              <a:rPr lang="en-GB" sz="2200" b="1" dirty="0">
                <a:solidFill>
                  <a:srgbClr val="000000"/>
                </a:solidFill>
                <a:latin typeface="Arial" panose="020B0604020202020204" pitchFamily="34" charset="0"/>
              </a:rPr>
              <a:t>test of a hypothesis</a:t>
            </a:r>
            <a:r>
              <a:rPr lang="en-GB" sz="2200" b="1" dirty="0">
                <a:solidFill>
                  <a:srgbClr val="000000"/>
                </a:solidFill>
                <a:latin typeface="Yu Gothic UI" panose="020B0500000000000000" pitchFamily="34" charset="-128"/>
              </a:rPr>
              <a:t>.</a:t>
            </a:r>
          </a:p>
          <a:p>
            <a:pPr marL="342900" indent="-342900">
              <a:buFont typeface="Arial" panose="020B0604020202020204" pitchFamily="34" charset="0"/>
              <a:buChar char="•"/>
            </a:pPr>
            <a:endParaRPr lang="en-GB" sz="2200" b="1" dirty="0">
              <a:solidFill>
                <a:srgbClr val="000000"/>
              </a:solidFill>
              <a:latin typeface="Yu Gothic UI" panose="020B0500000000000000" pitchFamily="34" charset="-128"/>
            </a:endParaRPr>
          </a:p>
          <a:p>
            <a:pPr marL="342900" indent="-342900">
              <a:buFont typeface="Arial" panose="020B0604020202020204" pitchFamily="34" charset="0"/>
              <a:buChar char="•"/>
            </a:pPr>
            <a:r>
              <a:rPr lang="en-GB" sz="2200" dirty="0">
                <a:solidFill>
                  <a:srgbClr val="000000"/>
                </a:solidFill>
                <a:latin typeface="Yu Gothic UI" panose="020B0500000000000000" pitchFamily="34" charset="-128"/>
              </a:rPr>
              <a:t>Hypothesis-testing procedures rely on using the information in a random sample from the population of interest. </a:t>
            </a:r>
          </a:p>
          <a:p>
            <a:pPr marL="342900" indent="-342900">
              <a:buFont typeface="Arial" panose="020B0604020202020204" pitchFamily="34" charset="0"/>
              <a:buChar char="•"/>
            </a:pPr>
            <a:endParaRPr lang="en-GB" sz="2200" dirty="0">
              <a:solidFill>
                <a:srgbClr val="000000"/>
              </a:solidFill>
              <a:latin typeface="Yu Gothic UI" panose="020B0500000000000000" pitchFamily="34" charset="-128"/>
            </a:endParaRPr>
          </a:p>
          <a:p>
            <a:pPr marL="342900" indent="-342900">
              <a:buFont typeface="Arial" panose="020B0604020202020204" pitchFamily="34" charset="0"/>
              <a:buChar char="•"/>
            </a:pPr>
            <a:r>
              <a:rPr lang="en-GB" sz="2200" dirty="0">
                <a:solidFill>
                  <a:srgbClr val="000000"/>
                </a:solidFill>
                <a:latin typeface="Yu Gothic UI" panose="020B0500000000000000" pitchFamily="34" charset="-128"/>
              </a:rPr>
              <a:t>If this information is consistent with the null hypothesis, we will not reject it; however, if this information is inconsistent with the null hypothesis, we will conclude that the null hypothesis is false and reject it in favour of the alternative. </a:t>
            </a:r>
          </a:p>
          <a:p>
            <a:pPr marL="342900" indent="-342900">
              <a:buFont typeface="Arial" panose="020B0604020202020204" pitchFamily="34" charset="0"/>
              <a:buChar char="•"/>
            </a:pPr>
            <a:endParaRPr lang="en-GB" sz="2200" dirty="0">
              <a:solidFill>
                <a:srgbClr val="000000"/>
              </a:solidFill>
              <a:latin typeface="Yu Gothic UI" panose="020B0500000000000000" pitchFamily="34" charset="-128"/>
            </a:endParaRPr>
          </a:p>
          <a:p>
            <a:pPr marL="342900" indent="-342900">
              <a:buFont typeface="Arial" panose="020B0604020202020204" pitchFamily="34" charset="0"/>
              <a:buChar char="•"/>
            </a:pPr>
            <a:r>
              <a:rPr lang="en-GB" sz="2200" dirty="0">
                <a:solidFill>
                  <a:srgbClr val="000000"/>
                </a:solidFill>
                <a:latin typeface="Yu Gothic UI" panose="020B0500000000000000" pitchFamily="34" charset="-128"/>
              </a:rPr>
              <a:t>We emphasize that the truth or falsity of a particular hypothesis can never be known with certainty unless we can examine the entire population. This is usually impossible in most practical situations. </a:t>
            </a:r>
          </a:p>
          <a:p>
            <a:pPr marL="342900" indent="-342900">
              <a:buFont typeface="Arial" panose="020B0604020202020204" pitchFamily="34" charset="0"/>
              <a:buChar char="•"/>
            </a:pPr>
            <a:endParaRPr lang="en-GB" sz="2200" dirty="0">
              <a:solidFill>
                <a:srgbClr val="000000"/>
              </a:solidFill>
              <a:latin typeface="Yu Gothic UI" panose="020B0500000000000000" pitchFamily="34" charset="-128"/>
            </a:endParaRPr>
          </a:p>
          <a:p>
            <a:pPr marL="342900" indent="-342900">
              <a:buFont typeface="Arial" panose="020B0604020202020204" pitchFamily="34" charset="0"/>
              <a:buChar char="•"/>
            </a:pPr>
            <a:r>
              <a:rPr lang="en-GB" sz="2200" dirty="0">
                <a:solidFill>
                  <a:srgbClr val="000000"/>
                </a:solidFill>
                <a:latin typeface="Yu Gothic UI" panose="020B0500000000000000" pitchFamily="34" charset="-128"/>
              </a:rPr>
              <a:t>Therefore, a hypothesis-testing procedure should be developed with the probability of reaching a wrong conclusion in mind. Testing the hypothesis involves taking a random sample, computing a </a:t>
            </a:r>
            <a:r>
              <a:rPr lang="en-GB" sz="2200" b="1" dirty="0">
                <a:solidFill>
                  <a:srgbClr val="FF0000"/>
                </a:solidFill>
                <a:latin typeface="Arial" panose="020B0604020202020204" pitchFamily="34" charset="0"/>
              </a:rPr>
              <a:t>test statistic </a:t>
            </a:r>
            <a:r>
              <a:rPr lang="en-GB" sz="2200" dirty="0">
                <a:solidFill>
                  <a:srgbClr val="000000"/>
                </a:solidFill>
                <a:latin typeface="Yu Gothic UI" panose="020B0500000000000000" pitchFamily="34" charset="-128"/>
              </a:rPr>
              <a:t>from the sample data, and then using the test statistic to make a decision about the null hypothesis.</a:t>
            </a:r>
            <a:endParaRPr lang="en-PK" sz="2200" dirty="0"/>
          </a:p>
        </p:txBody>
      </p:sp>
    </p:spTree>
    <p:extLst>
      <p:ext uri="{BB962C8B-B14F-4D97-AF65-F5344CB8AC3E}">
        <p14:creationId xmlns:p14="http://schemas.microsoft.com/office/powerpoint/2010/main" val="360852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F35931-604F-4CE0-A40C-5D7FF6E9EFFB}"/>
              </a:ext>
            </a:extLst>
          </p:cNvPr>
          <p:cNvSpPr txBox="1"/>
          <p:nvPr/>
        </p:nvSpPr>
        <p:spPr>
          <a:xfrm>
            <a:off x="134471" y="196334"/>
            <a:ext cx="6096000" cy="400110"/>
          </a:xfrm>
          <a:prstGeom prst="rect">
            <a:avLst/>
          </a:prstGeom>
          <a:noFill/>
        </p:spPr>
        <p:txBody>
          <a:bodyPr wrap="square">
            <a:spAutoFit/>
          </a:bodyPr>
          <a:lstStyle/>
          <a:p>
            <a:r>
              <a:rPr lang="en-GB" sz="2000" b="1" dirty="0">
                <a:solidFill>
                  <a:srgbClr val="008598"/>
                </a:solidFill>
                <a:latin typeface="Lucida Sans" panose="020B0602030504020204" pitchFamily="34" charset="0"/>
              </a:rPr>
              <a:t>Tests of Statistical Hypotheses</a:t>
            </a:r>
            <a:endParaRPr lang="en-PK" sz="2000" b="1" dirty="0"/>
          </a:p>
        </p:txBody>
      </p:sp>
      <p:pic>
        <p:nvPicPr>
          <p:cNvPr id="5" name="Picture 4">
            <a:extLst>
              <a:ext uri="{FF2B5EF4-FFF2-40B4-BE49-F238E27FC236}">
                <a16:creationId xmlns:a16="http://schemas.microsoft.com/office/drawing/2014/main" id="{06B1C2B1-8B72-4E0D-BBD3-6DA460F00C62}"/>
              </a:ext>
            </a:extLst>
          </p:cNvPr>
          <p:cNvPicPr>
            <a:picLocks noChangeAspect="1"/>
          </p:cNvPicPr>
          <p:nvPr/>
        </p:nvPicPr>
        <p:blipFill rotWithShape="1">
          <a:blip r:embed="rId2"/>
          <a:srcRect b="53454"/>
          <a:stretch/>
        </p:blipFill>
        <p:spPr>
          <a:xfrm>
            <a:off x="251254" y="832196"/>
            <a:ext cx="11558372" cy="2224770"/>
          </a:xfrm>
          <a:prstGeom prst="rect">
            <a:avLst/>
          </a:prstGeom>
        </p:spPr>
      </p:pic>
      <p:pic>
        <p:nvPicPr>
          <p:cNvPr id="8" name="Picture 7">
            <a:extLst>
              <a:ext uri="{FF2B5EF4-FFF2-40B4-BE49-F238E27FC236}">
                <a16:creationId xmlns:a16="http://schemas.microsoft.com/office/drawing/2014/main" id="{7987190C-C34F-4985-9E9C-B84D7A9BDE5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t="46676"/>
          <a:stretch/>
        </p:blipFill>
        <p:spPr>
          <a:xfrm>
            <a:off x="251254" y="3292718"/>
            <a:ext cx="11737029" cy="2588129"/>
          </a:xfrm>
          <a:prstGeom prst="rect">
            <a:avLst/>
          </a:prstGeom>
        </p:spPr>
      </p:pic>
    </p:spTree>
    <p:extLst>
      <p:ext uri="{BB962C8B-B14F-4D97-AF65-F5344CB8AC3E}">
        <p14:creationId xmlns:p14="http://schemas.microsoft.com/office/powerpoint/2010/main" val="18146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D0B702-7DA9-4DF1-ACB5-858B71CB09D7}"/>
              </a:ext>
            </a:extLst>
          </p:cNvPr>
          <p:cNvPicPr>
            <a:picLocks noChangeAspect="1"/>
          </p:cNvPicPr>
          <p:nvPr/>
        </p:nvPicPr>
        <p:blipFill>
          <a:blip r:embed="rId2"/>
          <a:stretch>
            <a:fillRect/>
          </a:stretch>
        </p:blipFill>
        <p:spPr>
          <a:xfrm>
            <a:off x="485368" y="152400"/>
            <a:ext cx="10238069" cy="4294094"/>
          </a:xfrm>
          <a:prstGeom prst="rect">
            <a:avLst/>
          </a:prstGeom>
        </p:spPr>
      </p:pic>
      <p:pic>
        <p:nvPicPr>
          <p:cNvPr id="5" name="Picture 4">
            <a:extLst>
              <a:ext uri="{FF2B5EF4-FFF2-40B4-BE49-F238E27FC236}">
                <a16:creationId xmlns:a16="http://schemas.microsoft.com/office/drawing/2014/main" id="{8538A002-F81D-4F70-AAE0-DC29E8BE5430}"/>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t="28299"/>
          <a:stretch/>
        </p:blipFill>
        <p:spPr>
          <a:xfrm>
            <a:off x="3290047" y="4684278"/>
            <a:ext cx="8023208" cy="1591016"/>
          </a:xfrm>
          <a:prstGeom prst="rect">
            <a:avLst/>
          </a:prstGeom>
        </p:spPr>
      </p:pic>
    </p:spTree>
    <p:extLst>
      <p:ext uri="{BB962C8B-B14F-4D97-AF65-F5344CB8AC3E}">
        <p14:creationId xmlns:p14="http://schemas.microsoft.com/office/powerpoint/2010/main" val="181563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9819EE-1EB5-48BA-AE53-EB2F84DAC42B}"/>
              </a:ext>
            </a:extLst>
          </p:cNvPr>
          <p:cNvPicPr>
            <a:picLocks noChangeAspect="1"/>
          </p:cNvPicPr>
          <p:nvPr/>
        </p:nvPicPr>
        <p:blipFill>
          <a:blip r:embed="rId2"/>
          <a:stretch>
            <a:fillRect/>
          </a:stretch>
        </p:blipFill>
        <p:spPr>
          <a:xfrm>
            <a:off x="730624" y="634814"/>
            <a:ext cx="10702634" cy="4905374"/>
          </a:xfrm>
          <a:prstGeom prst="rect">
            <a:avLst/>
          </a:prstGeom>
        </p:spPr>
      </p:pic>
    </p:spTree>
    <p:extLst>
      <p:ext uri="{BB962C8B-B14F-4D97-AF65-F5344CB8AC3E}">
        <p14:creationId xmlns:p14="http://schemas.microsoft.com/office/powerpoint/2010/main" val="166815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ADDD3E-EC0F-4D2C-B4A9-CFE311FB4E28}"/>
              </a:ext>
            </a:extLst>
          </p:cNvPr>
          <p:cNvPicPr>
            <a:picLocks noChangeAspect="1"/>
          </p:cNvPicPr>
          <p:nvPr/>
        </p:nvPicPr>
        <p:blipFill>
          <a:blip r:embed="rId2"/>
          <a:stretch>
            <a:fillRect/>
          </a:stretch>
        </p:blipFill>
        <p:spPr>
          <a:xfrm>
            <a:off x="165196" y="176076"/>
            <a:ext cx="9853514" cy="1844200"/>
          </a:xfrm>
          <a:prstGeom prst="rect">
            <a:avLst/>
          </a:prstGeom>
        </p:spPr>
      </p:pic>
      <p:pic>
        <p:nvPicPr>
          <p:cNvPr id="5" name="Picture 4">
            <a:extLst>
              <a:ext uri="{FF2B5EF4-FFF2-40B4-BE49-F238E27FC236}">
                <a16:creationId xmlns:a16="http://schemas.microsoft.com/office/drawing/2014/main" id="{08081002-BEA0-4E95-9D98-E669BA3CB937}"/>
              </a:ext>
            </a:extLst>
          </p:cNvPr>
          <p:cNvPicPr>
            <a:picLocks noChangeAspect="1"/>
          </p:cNvPicPr>
          <p:nvPr/>
        </p:nvPicPr>
        <p:blipFill>
          <a:blip r:embed="rId3"/>
          <a:stretch>
            <a:fillRect/>
          </a:stretch>
        </p:blipFill>
        <p:spPr>
          <a:xfrm>
            <a:off x="1962150" y="1784537"/>
            <a:ext cx="8267700" cy="1264920"/>
          </a:xfrm>
          <a:prstGeom prst="rect">
            <a:avLst/>
          </a:prstGeom>
        </p:spPr>
      </p:pic>
      <p:pic>
        <p:nvPicPr>
          <p:cNvPr id="7" name="Picture 6">
            <a:extLst>
              <a:ext uri="{FF2B5EF4-FFF2-40B4-BE49-F238E27FC236}">
                <a16:creationId xmlns:a16="http://schemas.microsoft.com/office/drawing/2014/main" id="{8B80A224-6D1E-4183-8DED-9A36D7FF9A9F}"/>
              </a:ext>
            </a:extLst>
          </p:cNvPr>
          <p:cNvPicPr>
            <a:picLocks noChangeAspect="1"/>
          </p:cNvPicPr>
          <p:nvPr/>
        </p:nvPicPr>
        <p:blipFill>
          <a:blip r:embed="rId4"/>
          <a:stretch>
            <a:fillRect/>
          </a:stretch>
        </p:blipFill>
        <p:spPr>
          <a:xfrm>
            <a:off x="138523" y="3555543"/>
            <a:ext cx="9906859" cy="967824"/>
          </a:xfrm>
          <a:prstGeom prst="rect">
            <a:avLst/>
          </a:prstGeom>
        </p:spPr>
      </p:pic>
      <p:pic>
        <p:nvPicPr>
          <p:cNvPr id="9" name="Picture 8">
            <a:extLst>
              <a:ext uri="{FF2B5EF4-FFF2-40B4-BE49-F238E27FC236}">
                <a16:creationId xmlns:a16="http://schemas.microsoft.com/office/drawing/2014/main" id="{F451341F-E296-4611-8E79-7F70D5128435}"/>
              </a:ext>
            </a:extLst>
          </p:cNvPr>
          <p:cNvPicPr>
            <a:picLocks noChangeAspect="1"/>
          </p:cNvPicPr>
          <p:nvPr/>
        </p:nvPicPr>
        <p:blipFill>
          <a:blip r:embed="rId5"/>
          <a:stretch>
            <a:fillRect/>
          </a:stretch>
        </p:blipFill>
        <p:spPr>
          <a:xfrm>
            <a:off x="1962150" y="4584724"/>
            <a:ext cx="8747760" cy="1242060"/>
          </a:xfrm>
          <a:prstGeom prst="rect">
            <a:avLst/>
          </a:prstGeom>
        </p:spPr>
      </p:pic>
    </p:spTree>
    <p:extLst>
      <p:ext uri="{BB962C8B-B14F-4D97-AF65-F5344CB8AC3E}">
        <p14:creationId xmlns:p14="http://schemas.microsoft.com/office/powerpoint/2010/main" val="172324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634</Words>
  <Application>Microsoft Office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Yu Gothic UI</vt:lpstr>
      <vt:lpstr>Arial</vt:lpstr>
      <vt:lpstr>Calibri</vt:lpstr>
      <vt:lpstr>Calibri Light</vt:lpstr>
      <vt:lpstr>Cambria Math</vt:lpstr>
      <vt:lpstr>Lucida Sans</vt:lpstr>
      <vt:lpstr>Office Theme</vt:lpstr>
      <vt:lpstr>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Shafayat Abrar</dc:creator>
  <cp:lastModifiedBy>Shafayat Abrar</cp:lastModifiedBy>
  <cp:revision>26</cp:revision>
  <cp:lastPrinted>2023-10-11T09:27:23Z</cp:lastPrinted>
  <dcterms:created xsi:type="dcterms:W3CDTF">2023-10-11T07:49:28Z</dcterms:created>
  <dcterms:modified xsi:type="dcterms:W3CDTF">2023-10-11T11:00:59Z</dcterms:modified>
</cp:coreProperties>
</file>