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4" r:id="rId8"/>
    <p:sldId id="265" r:id="rId9"/>
    <p:sldId id="262" r:id="rId10"/>
    <p:sldId id="263"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1C21-A2AF-453D-B790-5B611321EA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FEEFE03-EF3D-4D45-B6FE-4A9B592569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240A31B-2988-48F9-8DAB-D2F37B30BB56}"/>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5BCB642F-1BBC-4194-8D5C-003241FD069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04501C6-5D95-458E-ADD1-1E59F0A3DD29}"/>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223862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4CE16-6333-4588-A93C-C9BCE1F6DE5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D73257D-80A9-41FA-B314-F5E4E3928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4E38951-DBCF-4B8A-9CC7-9823F22031E3}"/>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88A21531-68DF-4BA0-903C-BE4824BCA02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4A43EC9-8731-4B84-ACB6-F71989F51210}"/>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1413163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E1817-4158-4DD6-9562-62058601F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EF81B2B4-A54E-4CFC-B2A5-5C8B10F65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538F9C7-A65B-48A5-8547-BF7D3891434F}"/>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F7C3F1D8-9707-4F5C-8703-97C98290DC5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99F4CAD-683D-43DF-A39C-036938165A51}"/>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366935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B68F-2EBF-42EA-B98F-2A90B66F34A1}"/>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359B2C3-3E34-48F1-A480-36CB36B436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56DE2A2-06C1-436C-9EC2-57E1B57F456B}"/>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FED488EA-2C9A-4999-90CC-58864C2D300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7CF5E0D-C9E1-4FB2-B620-01CA7F07B829}"/>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420999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659AA-6205-4A4B-837A-521C778FA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7E5E2382-6CCC-4828-93E3-2366C8DED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8D5DEA-0064-4525-8A90-39820FA78832}"/>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A8A0E86D-D3B0-47D3-A3A5-A1363E44C9F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5CDC944-B45C-4ED7-AF77-CB96FEF88357}"/>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2930360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EF03C-14FE-44D8-B973-3A7BD974A404}"/>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4ECAF4C4-F310-4DC7-BC5B-9838D34B7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A36222E-2CF2-467F-81A2-DB8E57038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CB01115-112E-48F6-B740-3CC61F7DEF11}"/>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6" name="Footer Placeholder 5">
            <a:extLst>
              <a:ext uri="{FF2B5EF4-FFF2-40B4-BE49-F238E27FC236}">
                <a16:creationId xmlns:a16="http://schemas.microsoft.com/office/drawing/2014/main" id="{A672B087-2F0E-4F04-96DB-B4CBA6A81267}"/>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919728-177C-4D8E-BB80-E4689EA75A64}"/>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236629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A6C5-7EEC-452B-9628-41290C9DD55D}"/>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2F47595-C19A-4DC4-9FCB-59029BB8DD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1124D-EBAB-4474-AA9F-EE9FE26962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D8D7F28C-D6ED-454E-B2E7-213825B03C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C3CC1-17B7-494B-9E1A-597DA4AD9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005C931-8168-4B06-B593-C4BE0C677C11}"/>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8" name="Footer Placeholder 7">
            <a:extLst>
              <a:ext uri="{FF2B5EF4-FFF2-40B4-BE49-F238E27FC236}">
                <a16:creationId xmlns:a16="http://schemas.microsoft.com/office/drawing/2014/main" id="{DE7D6FB6-097E-4A70-A16F-EEF1001AEF95}"/>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702A6CB-4F82-4B7D-A4C2-7456F821F1B4}"/>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782089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2CBD-786F-4D11-81EB-E37E24479AF3}"/>
              </a:ext>
            </a:extLst>
          </p:cNvPr>
          <p:cNvSpPr>
            <a:spLocks noGrp="1"/>
          </p:cNvSpPr>
          <p:nvPr>
            <p:ph type="title"/>
          </p:nvPr>
        </p:nvSpPr>
        <p:spPr>
          <a:xfrm>
            <a:off x="434789" y="339071"/>
            <a:ext cx="10515600" cy="782357"/>
          </a:xfrm>
        </p:spPr>
        <p:txBody>
          <a:bodyPr/>
          <a:lstStyle>
            <a:lvl1pPr>
              <a:defRPr b="1"/>
            </a:lvl1pPr>
          </a:lstStyle>
          <a:p>
            <a:r>
              <a:rPr lang="en-US" dirty="0"/>
              <a:t>Click to edit Master title style</a:t>
            </a:r>
            <a:endParaRPr lang="en-PK" dirty="0"/>
          </a:p>
        </p:txBody>
      </p:sp>
    </p:spTree>
    <p:extLst>
      <p:ext uri="{BB962C8B-B14F-4D97-AF65-F5344CB8AC3E}">
        <p14:creationId xmlns:p14="http://schemas.microsoft.com/office/powerpoint/2010/main" val="2928133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FB632-6590-445C-8AA7-5AEC2E3A6798}"/>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3" name="Footer Placeholder 2">
            <a:extLst>
              <a:ext uri="{FF2B5EF4-FFF2-40B4-BE49-F238E27FC236}">
                <a16:creationId xmlns:a16="http://schemas.microsoft.com/office/drawing/2014/main" id="{4BBF235C-05DB-4D64-BF32-30DA2214FF6C}"/>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70C8DAE3-C6E0-4315-A4DA-058059EA1768}"/>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41581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E0F63-94BA-403F-B519-C9C1F14F3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910A3F5F-C03F-484D-8F7E-3E93195905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8F437B2F-3178-4489-8A8A-E9A30C1CC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CFC81-8BBE-4768-95EF-0C14A4034AF8}"/>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6" name="Footer Placeholder 5">
            <a:extLst>
              <a:ext uri="{FF2B5EF4-FFF2-40B4-BE49-F238E27FC236}">
                <a16:creationId xmlns:a16="http://schemas.microsoft.com/office/drawing/2014/main" id="{72A6A3BD-2728-4204-963C-D00B96AFD8A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B31AAA-DE4E-42FF-B0C7-75490D6B25C2}"/>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241805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5D37-2585-46D3-A6FE-8DBA0CC11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6B8017FB-5E9D-4534-85F2-E5E4D97CEE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67012D4-3929-48BA-ACF6-D1C86C174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816696-7D05-40DC-8E44-45602A985D68}"/>
              </a:ext>
            </a:extLst>
          </p:cNvPr>
          <p:cNvSpPr>
            <a:spLocks noGrp="1"/>
          </p:cNvSpPr>
          <p:nvPr>
            <p:ph type="dt" sz="half" idx="10"/>
          </p:nvPr>
        </p:nvSpPr>
        <p:spPr/>
        <p:txBody>
          <a:bodyPr/>
          <a:lstStyle/>
          <a:p>
            <a:fld id="{508D6009-CB11-4C1D-A4E0-8E9A8881EFFE}" type="datetimeFigureOut">
              <a:rPr lang="en-PK" smtClean="0"/>
              <a:t>26/10/2023</a:t>
            </a:fld>
            <a:endParaRPr lang="en-PK"/>
          </a:p>
        </p:txBody>
      </p:sp>
      <p:sp>
        <p:nvSpPr>
          <p:cNvPr id="6" name="Footer Placeholder 5">
            <a:extLst>
              <a:ext uri="{FF2B5EF4-FFF2-40B4-BE49-F238E27FC236}">
                <a16:creationId xmlns:a16="http://schemas.microsoft.com/office/drawing/2014/main" id="{2E7348DF-9113-4E94-AEA6-D9B7543A6F7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E229AFC0-6582-4DF0-B53B-0B95C4CB6364}"/>
              </a:ext>
            </a:extLst>
          </p:cNvPr>
          <p:cNvSpPr>
            <a:spLocks noGrp="1"/>
          </p:cNvSpPr>
          <p:nvPr>
            <p:ph type="sldNum" sz="quarter" idx="12"/>
          </p:nvPr>
        </p:nvSpPr>
        <p:spPr/>
        <p:txBody>
          <a:bodyPr/>
          <a:lstStyle/>
          <a:p>
            <a:fld id="{15F8433F-82C6-4966-AF67-DB1BF24D2581}" type="slidenum">
              <a:rPr lang="en-PK" smtClean="0"/>
              <a:t>‹#›</a:t>
            </a:fld>
            <a:endParaRPr lang="en-PK"/>
          </a:p>
        </p:txBody>
      </p:sp>
    </p:spTree>
    <p:extLst>
      <p:ext uri="{BB962C8B-B14F-4D97-AF65-F5344CB8AC3E}">
        <p14:creationId xmlns:p14="http://schemas.microsoft.com/office/powerpoint/2010/main" val="304377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9D87-C576-4D4D-83DF-5AFD5A20D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05F35E5-34BA-4DD4-946E-2730CED4F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6BFC7EC-4273-43B1-8806-D690E7D86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8D6009-CB11-4C1D-A4E0-8E9A8881EFFE}" type="datetimeFigureOut">
              <a:rPr lang="en-PK" smtClean="0"/>
              <a:t>26/10/2023</a:t>
            </a:fld>
            <a:endParaRPr lang="en-PK"/>
          </a:p>
        </p:txBody>
      </p:sp>
      <p:sp>
        <p:nvSpPr>
          <p:cNvPr id="5" name="Footer Placeholder 4">
            <a:extLst>
              <a:ext uri="{FF2B5EF4-FFF2-40B4-BE49-F238E27FC236}">
                <a16:creationId xmlns:a16="http://schemas.microsoft.com/office/drawing/2014/main" id="{3DCEE29D-8DF3-4701-9615-CDC375D748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8D40AFA-E02F-46A8-A628-619983D70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8433F-82C6-4966-AF67-DB1BF24D2581}" type="slidenum">
              <a:rPr lang="en-PK" smtClean="0"/>
              <a:t>‹#›</a:t>
            </a:fld>
            <a:endParaRPr lang="en-PK"/>
          </a:p>
        </p:txBody>
      </p:sp>
    </p:spTree>
    <p:extLst>
      <p:ext uri="{BB962C8B-B14F-4D97-AF65-F5344CB8AC3E}">
        <p14:creationId xmlns:p14="http://schemas.microsoft.com/office/powerpoint/2010/main" val="2408855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9FBC-1AA0-4B20-81EB-BF5B7772E623}"/>
              </a:ext>
            </a:extLst>
          </p:cNvPr>
          <p:cNvSpPr>
            <a:spLocks noGrp="1"/>
          </p:cNvSpPr>
          <p:nvPr>
            <p:ph type="ctrTitle"/>
          </p:nvPr>
        </p:nvSpPr>
        <p:spPr/>
        <p:txBody>
          <a:bodyPr/>
          <a:lstStyle/>
          <a:p>
            <a:r>
              <a:rPr lang="en-GB" dirty="0"/>
              <a:t>SI</a:t>
            </a:r>
            <a:endParaRPr lang="en-PK" dirty="0"/>
          </a:p>
        </p:txBody>
      </p:sp>
      <p:sp>
        <p:nvSpPr>
          <p:cNvPr id="3" name="Subtitle 2">
            <a:extLst>
              <a:ext uri="{FF2B5EF4-FFF2-40B4-BE49-F238E27FC236}">
                <a16:creationId xmlns:a16="http://schemas.microsoft.com/office/drawing/2014/main" id="{2858CFBA-2D4E-4B37-A39D-B3C701B14956}"/>
              </a:ext>
            </a:extLst>
          </p:cNvPr>
          <p:cNvSpPr>
            <a:spLocks noGrp="1"/>
          </p:cNvSpPr>
          <p:nvPr>
            <p:ph type="subTitle" idx="1"/>
          </p:nvPr>
        </p:nvSpPr>
        <p:spPr/>
        <p:txBody>
          <a:bodyPr/>
          <a:lstStyle/>
          <a:p>
            <a:r>
              <a:rPr lang="en-GB" dirty="0"/>
              <a:t>Lecture 17</a:t>
            </a:r>
            <a:br>
              <a:rPr lang="en-GB" dirty="0"/>
            </a:br>
            <a:r>
              <a:rPr lang="en-GB" dirty="0"/>
              <a:t>Oct 25, 2023</a:t>
            </a:r>
            <a:br>
              <a:rPr lang="en-GB" dirty="0"/>
            </a:br>
            <a:r>
              <a:rPr lang="en-GB" dirty="0"/>
              <a:t>Dr. Shafayat Abrar</a:t>
            </a:r>
            <a:endParaRPr lang="en-PK" dirty="0"/>
          </a:p>
        </p:txBody>
      </p:sp>
    </p:spTree>
    <p:extLst>
      <p:ext uri="{BB962C8B-B14F-4D97-AF65-F5344CB8AC3E}">
        <p14:creationId xmlns:p14="http://schemas.microsoft.com/office/powerpoint/2010/main" val="3333890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7BDC8A-CDBC-4506-9EB2-742D2F881CEF}"/>
              </a:ext>
            </a:extLst>
          </p:cNvPr>
          <p:cNvPicPr>
            <a:picLocks noChangeAspect="1"/>
          </p:cNvPicPr>
          <p:nvPr/>
        </p:nvPicPr>
        <p:blipFill>
          <a:blip r:embed="rId2"/>
          <a:stretch>
            <a:fillRect/>
          </a:stretch>
        </p:blipFill>
        <p:spPr>
          <a:xfrm>
            <a:off x="280031" y="150875"/>
            <a:ext cx="6263644" cy="2142192"/>
          </a:xfrm>
          <a:prstGeom prst="rect">
            <a:avLst/>
          </a:prstGeom>
        </p:spPr>
      </p:pic>
      <p:pic>
        <p:nvPicPr>
          <p:cNvPr id="5" name="Picture 4">
            <a:extLst>
              <a:ext uri="{FF2B5EF4-FFF2-40B4-BE49-F238E27FC236}">
                <a16:creationId xmlns:a16="http://schemas.microsoft.com/office/drawing/2014/main" id="{695651A6-2922-48A7-9914-A8A3B17C5006}"/>
              </a:ext>
            </a:extLst>
          </p:cNvPr>
          <p:cNvPicPr>
            <a:picLocks noChangeAspect="1"/>
          </p:cNvPicPr>
          <p:nvPr/>
        </p:nvPicPr>
        <p:blipFill>
          <a:blip r:embed="rId3"/>
          <a:stretch>
            <a:fillRect/>
          </a:stretch>
        </p:blipFill>
        <p:spPr>
          <a:xfrm>
            <a:off x="5240226" y="2293067"/>
            <a:ext cx="6671743" cy="3298108"/>
          </a:xfrm>
          <a:prstGeom prst="rect">
            <a:avLst/>
          </a:prstGeom>
        </p:spPr>
      </p:pic>
      <p:pic>
        <p:nvPicPr>
          <p:cNvPr id="7" name="Picture 6">
            <a:extLst>
              <a:ext uri="{FF2B5EF4-FFF2-40B4-BE49-F238E27FC236}">
                <a16:creationId xmlns:a16="http://schemas.microsoft.com/office/drawing/2014/main" id="{15D13CAE-4683-43A4-994D-FF6A0AC1634E}"/>
              </a:ext>
            </a:extLst>
          </p:cNvPr>
          <p:cNvPicPr>
            <a:picLocks noChangeAspect="1"/>
          </p:cNvPicPr>
          <p:nvPr/>
        </p:nvPicPr>
        <p:blipFill>
          <a:blip r:embed="rId4"/>
          <a:stretch>
            <a:fillRect/>
          </a:stretch>
        </p:blipFill>
        <p:spPr>
          <a:xfrm>
            <a:off x="175256" y="5402794"/>
            <a:ext cx="5920744" cy="1332311"/>
          </a:xfrm>
          <a:prstGeom prst="rect">
            <a:avLst/>
          </a:prstGeom>
        </p:spPr>
      </p:pic>
    </p:spTree>
    <p:extLst>
      <p:ext uri="{BB962C8B-B14F-4D97-AF65-F5344CB8AC3E}">
        <p14:creationId xmlns:p14="http://schemas.microsoft.com/office/powerpoint/2010/main" val="112582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933A-9D96-4A92-9D03-6D049DAFD498}"/>
              </a:ext>
            </a:extLst>
          </p:cNvPr>
          <p:cNvSpPr>
            <a:spLocks noGrp="1"/>
          </p:cNvSpPr>
          <p:nvPr>
            <p:ph type="title"/>
          </p:nvPr>
        </p:nvSpPr>
        <p:spPr/>
        <p:txBody>
          <a:bodyPr/>
          <a:lstStyle/>
          <a:p>
            <a:r>
              <a:rPr lang="en-GB" dirty="0"/>
              <a:t>Introduction</a:t>
            </a:r>
            <a:endParaRPr lang="en-PK"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D41E2A-40C2-4FA7-BA78-3E09433B99DD}"/>
                  </a:ext>
                </a:extLst>
              </p:cNvPr>
              <p:cNvSpPr txBox="1"/>
              <p:nvPr/>
            </p:nvSpPr>
            <p:spPr>
              <a:xfrm>
                <a:off x="206188" y="1362635"/>
                <a:ext cx="11663083"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One way to report the results of a hypothesis test is to state that the null hypothesis was or was not rejected at a speciﬁed </a:t>
                </a:r>
                <a14:m>
                  <m:oMath xmlns:m="http://schemas.openxmlformats.org/officeDocument/2006/math">
                    <m:r>
                      <a:rPr lang="en-GB" sz="2400" b="0" i="1" smtClean="0">
                        <a:solidFill>
                          <a:srgbClr val="000000"/>
                        </a:solidFill>
                        <a:latin typeface="Cambria Math" panose="02040503050406030204" pitchFamily="18" charset="0"/>
                      </a:rPr>
                      <m:t>𝛼</m:t>
                    </m:r>
                  </m:oMath>
                </a14:m>
                <a:r>
                  <a:rPr lang="en-GB" sz="2400" dirty="0">
                    <a:solidFill>
                      <a:srgbClr val="000000"/>
                    </a:solidFill>
                    <a:latin typeface="Yu Gothic UI" panose="020B0500000000000000" pitchFamily="34" charset="-128"/>
                  </a:rPr>
                  <a:t>-value or level of signiﬁcance. This is called </a:t>
                </a:r>
                <a:r>
                  <a:rPr lang="en-GB" sz="2400" b="1" i="1" dirty="0">
                    <a:solidFill>
                      <a:srgbClr val="008598"/>
                    </a:solidFill>
                    <a:latin typeface="Arial" panose="020B0604020202020204" pitchFamily="34" charset="0"/>
                  </a:rPr>
                  <a:t>ﬁxed signiﬁcance level</a:t>
                </a:r>
                <a:r>
                  <a:rPr lang="en-GB" sz="2400" b="1" dirty="0">
                    <a:solidFill>
                      <a:srgbClr val="008598"/>
                    </a:solidFill>
                    <a:latin typeface="Arial" panose="020B0604020202020204" pitchFamily="34" charset="0"/>
                  </a:rPr>
                  <a:t> </a:t>
                </a:r>
                <a:r>
                  <a:rPr lang="en-GB" sz="2400" dirty="0">
                    <a:solidFill>
                      <a:srgbClr val="000000"/>
                    </a:solidFill>
                    <a:latin typeface="Yu Gothic UI" panose="020B0500000000000000" pitchFamily="34" charset="-128"/>
                  </a:rPr>
                  <a:t>testing.</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The ﬁxed signiﬁcance level approach to hypothesis testing is useful because it leads directly to the concepts of type II error and power.</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But the ﬁxed signiﬁcance level approach does have a disadvantage. For example, in the rocket propellant problem earlier, we can say that the null hypothesis was rejected (for the given data) at the 0.05 level of signiﬁcance. This statement of conclusions gives the decision maker no idea about whether the computed value of the test statistic was just barely in the rejection region or whether it was very far into this region. Furthermore, this approach may be unsatisfactory because some decision makers might be uncomfortable with the risks implied by </a:t>
                </a:r>
                <a14:m>
                  <m:oMath xmlns:m="http://schemas.openxmlformats.org/officeDocument/2006/math">
                    <m:r>
                      <a:rPr lang="en-GB" sz="2400" b="0" i="1" dirty="0" smtClean="0">
                        <a:solidFill>
                          <a:srgbClr val="000000"/>
                        </a:solidFill>
                        <a:latin typeface="Cambria Math" panose="02040503050406030204" pitchFamily="18" charset="0"/>
                      </a:rPr>
                      <m:t>𝛼</m:t>
                    </m:r>
                    <m:r>
                      <a:rPr lang="en-GB" sz="2400" i="1" dirty="0" smtClean="0">
                        <a:solidFill>
                          <a:srgbClr val="000000"/>
                        </a:solidFill>
                        <a:latin typeface="Cambria Math" panose="02040503050406030204" pitchFamily="18" charset="0"/>
                      </a:rPr>
                      <m:t>=0.05</m:t>
                    </m:r>
                  </m:oMath>
                </a14:m>
                <a:r>
                  <a:rPr lang="en-GB" sz="2400" dirty="0">
                    <a:solidFill>
                      <a:srgbClr val="000000"/>
                    </a:solidFill>
                    <a:latin typeface="Yu Gothic UI" panose="020B0500000000000000" pitchFamily="34" charset="-128"/>
                  </a:rPr>
                  <a:t>.</a:t>
                </a:r>
                <a:endParaRPr lang="en-PK" sz="2400" dirty="0">
                  <a:solidFill>
                    <a:srgbClr val="000000"/>
                  </a:solidFill>
                  <a:latin typeface="Yu Gothic UI" panose="020B0500000000000000" pitchFamily="34" charset="-128"/>
                </a:endParaRPr>
              </a:p>
            </p:txBody>
          </p:sp>
        </mc:Choice>
        <mc:Fallback xmlns="">
          <p:sp>
            <p:nvSpPr>
              <p:cNvPr id="3" name="TextBox 2">
                <a:extLst>
                  <a:ext uri="{FF2B5EF4-FFF2-40B4-BE49-F238E27FC236}">
                    <a16:creationId xmlns:a16="http://schemas.microsoft.com/office/drawing/2014/main" id="{DCD41E2A-40C2-4FA7-BA78-3E09433B99DD}"/>
                  </a:ext>
                </a:extLst>
              </p:cNvPr>
              <p:cNvSpPr txBox="1">
                <a:spLocks noRot="1" noChangeAspect="1" noMove="1" noResize="1" noEditPoints="1" noAdjustHandles="1" noChangeArrowheads="1" noChangeShapeType="1" noTextEdit="1"/>
              </p:cNvSpPr>
              <p:nvPr/>
            </p:nvSpPr>
            <p:spPr>
              <a:xfrm>
                <a:off x="206188" y="1362635"/>
                <a:ext cx="11663083" cy="4524315"/>
              </a:xfrm>
              <a:prstGeom prst="rect">
                <a:avLst/>
              </a:prstGeom>
              <a:blipFill>
                <a:blip r:embed="rId2"/>
                <a:stretch>
                  <a:fillRect l="-732" t="-943" r="-941" b="-2291"/>
                </a:stretch>
              </a:blipFill>
            </p:spPr>
            <p:txBody>
              <a:bodyPr/>
              <a:lstStyle/>
              <a:p>
                <a:r>
                  <a:rPr lang="en-PK">
                    <a:noFill/>
                  </a:rPr>
                  <a:t> </a:t>
                </a:r>
              </a:p>
            </p:txBody>
          </p:sp>
        </mc:Fallback>
      </mc:AlternateContent>
    </p:spTree>
    <p:extLst>
      <p:ext uri="{BB962C8B-B14F-4D97-AF65-F5344CB8AC3E}">
        <p14:creationId xmlns:p14="http://schemas.microsoft.com/office/powerpoint/2010/main" val="3386492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933A-9D96-4A92-9D03-6D049DAFD498}"/>
              </a:ext>
            </a:extLst>
          </p:cNvPr>
          <p:cNvSpPr>
            <a:spLocks noGrp="1"/>
          </p:cNvSpPr>
          <p:nvPr>
            <p:ph type="title"/>
          </p:nvPr>
        </p:nvSpPr>
        <p:spPr/>
        <p:txBody>
          <a:bodyPr/>
          <a:lstStyle/>
          <a:p>
            <a:r>
              <a:rPr lang="en-GB" dirty="0"/>
              <a:t>P-Values in Hypothesis Tests</a:t>
            </a:r>
            <a:endParaRPr lang="en-PK" dirty="0"/>
          </a:p>
        </p:txBody>
      </p:sp>
      <p:sp>
        <p:nvSpPr>
          <p:cNvPr id="3" name="TextBox 2">
            <a:extLst>
              <a:ext uri="{FF2B5EF4-FFF2-40B4-BE49-F238E27FC236}">
                <a16:creationId xmlns:a16="http://schemas.microsoft.com/office/drawing/2014/main" id="{DCD41E2A-40C2-4FA7-BA78-3E09433B99DD}"/>
              </a:ext>
            </a:extLst>
          </p:cNvPr>
          <p:cNvSpPr txBox="1"/>
          <p:nvPr/>
        </p:nvSpPr>
        <p:spPr>
          <a:xfrm>
            <a:off x="206188" y="1362635"/>
            <a:ext cx="11663083"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To avoid these diﬃculties, the P-value approach has been adopted widely in practice.</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The </a:t>
            </a:r>
            <a:r>
              <a:rPr lang="en-GB" sz="2400" i="1" dirty="0">
                <a:solidFill>
                  <a:srgbClr val="000000"/>
                </a:solidFill>
                <a:latin typeface="Yu Gothic UI" panose="020B0500000000000000" pitchFamily="34" charset="-128"/>
              </a:rPr>
              <a:t>P-value</a:t>
            </a:r>
            <a:r>
              <a:rPr lang="en-GB" sz="2400" dirty="0">
                <a:solidFill>
                  <a:srgbClr val="000000"/>
                </a:solidFill>
                <a:latin typeface="Yu Gothic UI" panose="020B0500000000000000" pitchFamily="34" charset="-128"/>
              </a:rPr>
              <a:t> is the </a:t>
            </a:r>
            <a:r>
              <a:rPr lang="en-GB" sz="2400" i="1" dirty="0">
                <a:solidFill>
                  <a:srgbClr val="000000"/>
                </a:solidFill>
                <a:latin typeface="Yu Gothic UI" panose="020B0500000000000000" pitchFamily="34" charset="-128"/>
              </a:rPr>
              <a:t>probability that the test statistic will take on a value that is at least as extreme as the observed value of the statistic when the null hypothesis is true. </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Thus, a P-value conveys much information about the weight of evidence against the null hypothesis, and so a decision maker can draw a conclusion at any speciﬁed level of signiﬁcance. </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A formal deﬁnition of a </a:t>
            </a:r>
            <a:r>
              <a:rPr lang="en-GB" sz="2400" i="1" dirty="0">
                <a:solidFill>
                  <a:srgbClr val="000000"/>
                </a:solidFill>
                <a:latin typeface="Yu Gothic UI" panose="020B0500000000000000" pitchFamily="34" charset="-128"/>
              </a:rPr>
              <a:t>P-value.</a:t>
            </a:r>
            <a:endParaRPr lang="en-PK" sz="2400" i="1" dirty="0">
              <a:solidFill>
                <a:srgbClr val="000000"/>
              </a:solidFill>
              <a:latin typeface="Yu Gothic UI" panose="020B0500000000000000" pitchFamily="34" charset="-128"/>
            </a:endParaRPr>
          </a:p>
        </p:txBody>
      </p:sp>
      <p:pic>
        <p:nvPicPr>
          <p:cNvPr id="5" name="Picture 4">
            <a:extLst>
              <a:ext uri="{FF2B5EF4-FFF2-40B4-BE49-F238E27FC236}">
                <a16:creationId xmlns:a16="http://schemas.microsoft.com/office/drawing/2014/main" id="{8A97BB9E-B123-4F06-B534-FF1A1CBFFDD6}"/>
              </a:ext>
            </a:extLst>
          </p:cNvPr>
          <p:cNvPicPr>
            <a:picLocks noChangeAspect="1"/>
          </p:cNvPicPr>
          <p:nvPr/>
        </p:nvPicPr>
        <p:blipFill>
          <a:blip r:embed="rId2"/>
          <a:stretch>
            <a:fillRect/>
          </a:stretch>
        </p:blipFill>
        <p:spPr>
          <a:xfrm>
            <a:off x="1180674" y="4810331"/>
            <a:ext cx="9830652" cy="1501270"/>
          </a:xfrm>
          <a:prstGeom prst="rect">
            <a:avLst/>
          </a:prstGeom>
        </p:spPr>
      </p:pic>
    </p:spTree>
    <p:extLst>
      <p:ext uri="{BB962C8B-B14F-4D97-AF65-F5344CB8AC3E}">
        <p14:creationId xmlns:p14="http://schemas.microsoft.com/office/powerpoint/2010/main" val="19634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933A-9D96-4A92-9D03-6D049DAFD498}"/>
              </a:ext>
            </a:extLst>
          </p:cNvPr>
          <p:cNvSpPr>
            <a:spLocks noGrp="1"/>
          </p:cNvSpPr>
          <p:nvPr>
            <p:ph type="title"/>
          </p:nvPr>
        </p:nvSpPr>
        <p:spPr/>
        <p:txBody>
          <a:bodyPr/>
          <a:lstStyle/>
          <a:p>
            <a:r>
              <a:rPr lang="en-GB" dirty="0"/>
              <a:t>P-Values in Hypothesis Tests</a:t>
            </a:r>
            <a:endParaRPr lang="en-PK"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CD41E2A-40C2-4FA7-BA78-3E09433B99DD}"/>
                  </a:ext>
                </a:extLst>
              </p:cNvPr>
              <p:cNvSpPr txBox="1"/>
              <p:nvPr/>
            </p:nvSpPr>
            <p:spPr>
              <a:xfrm>
                <a:off x="206188" y="1362635"/>
                <a:ext cx="11663083"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It is customary to consider the test statistic (and the data) signiﬁcant when the null hypothesis is rejected; therefore, we may think of the P-value as the smallest level </a:t>
                </a:r>
                <a14:m>
                  <m:oMath xmlns:m="http://schemas.openxmlformats.org/officeDocument/2006/math">
                    <m:r>
                      <a:rPr lang="en-GB" sz="2400" b="0" i="1" dirty="0" smtClean="0">
                        <a:solidFill>
                          <a:srgbClr val="000000"/>
                        </a:solidFill>
                        <a:latin typeface="Cambria Math" panose="02040503050406030204" pitchFamily="18" charset="0"/>
                      </a:rPr>
                      <m:t>𝛼</m:t>
                    </m:r>
                  </m:oMath>
                </a14:m>
                <a:r>
                  <a:rPr lang="en-GB" sz="2400" dirty="0">
                    <a:solidFill>
                      <a:srgbClr val="000000"/>
                    </a:solidFill>
                    <a:latin typeface="Yu Gothic UI" panose="020B0500000000000000" pitchFamily="34" charset="-128"/>
                  </a:rPr>
                  <a:t> at which the data are signiﬁcant. </a:t>
                </a:r>
              </a:p>
              <a:p>
                <a:pPr marL="342900" indent="-342900">
                  <a:buFont typeface="Arial" panose="020B0604020202020204" pitchFamily="34" charset="0"/>
                  <a:buChar char="•"/>
                </a:pPr>
                <a:r>
                  <a:rPr lang="en-GB" sz="2400" dirty="0">
                    <a:solidFill>
                      <a:srgbClr val="000000"/>
                    </a:solidFill>
                    <a:latin typeface="Yu Gothic UI" panose="020B0500000000000000" pitchFamily="34" charset="-128"/>
                  </a:rPr>
                  <a:t>In other words, the P-value is the </a:t>
                </a:r>
                <a:r>
                  <a:rPr lang="en-GB" sz="2400" b="1" i="1" dirty="0">
                    <a:solidFill>
                      <a:srgbClr val="008598"/>
                    </a:solidFill>
                    <a:latin typeface="Arial" panose="020B0604020202020204" pitchFamily="34" charset="0"/>
                  </a:rPr>
                  <a:t>observed signiﬁcance level</a:t>
                </a:r>
                <a:r>
                  <a:rPr lang="en-GB" sz="2400" dirty="0">
                    <a:solidFill>
                      <a:srgbClr val="000000"/>
                    </a:solidFill>
                    <a:latin typeface="Yu Gothic UI" panose="020B0500000000000000" pitchFamily="34" charset="-128"/>
                  </a:rPr>
                  <a:t>. Once the P-value is known, the decision maker can determine how signiﬁcant the data are without the data analyst formally imposing a preselected level of signiﬁcance.</a:t>
                </a:r>
              </a:p>
            </p:txBody>
          </p:sp>
        </mc:Choice>
        <mc:Fallback xmlns="">
          <p:sp>
            <p:nvSpPr>
              <p:cNvPr id="3" name="TextBox 2">
                <a:extLst>
                  <a:ext uri="{FF2B5EF4-FFF2-40B4-BE49-F238E27FC236}">
                    <a16:creationId xmlns:a16="http://schemas.microsoft.com/office/drawing/2014/main" id="{DCD41E2A-40C2-4FA7-BA78-3E09433B99DD}"/>
                  </a:ext>
                </a:extLst>
              </p:cNvPr>
              <p:cNvSpPr txBox="1">
                <a:spLocks noRot="1" noChangeAspect="1" noMove="1" noResize="1" noEditPoints="1" noAdjustHandles="1" noChangeArrowheads="1" noChangeShapeType="1" noTextEdit="1"/>
              </p:cNvSpPr>
              <p:nvPr/>
            </p:nvSpPr>
            <p:spPr>
              <a:xfrm>
                <a:off x="206188" y="1362635"/>
                <a:ext cx="11663083" cy="2308324"/>
              </a:xfrm>
              <a:prstGeom prst="rect">
                <a:avLst/>
              </a:prstGeom>
              <a:blipFill>
                <a:blip r:embed="rId2"/>
                <a:stretch>
                  <a:fillRect l="-732" t="-1852" r="-941" b="-5556"/>
                </a:stretch>
              </a:blipFill>
            </p:spPr>
            <p:txBody>
              <a:bodyPr/>
              <a:lstStyle/>
              <a:p>
                <a:r>
                  <a:rPr lang="en-PK">
                    <a:noFill/>
                  </a:rPr>
                  <a:t> </a:t>
                </a:r>
              </a:p>
            </p:txBody>
          </p:sp>
        </mc:Fallback>
      </mc:AlternateContent>
      <p:pic>
        <p:nvPicPr>
          <p:cNvPr id="6" name="Picture 5">
            <a:extLst>
              <a:ext uri="{FF2B5EF4-FFF2-40B4-BE49-F238E27FC236}">
                <a16:creationId xmlns:a16="http://schemas.microsoft.com/office/drawing/2014/main" id="{ACD3D461-F1D6-4AAB-AB22-96A0A1BEF9D4}"/>
              </a:ext>
            </a:extLst>
          </p:cNvPr>
          <p:cNvPicPr>
            <a:picLocks noChangeAspect="1"/>
          </p:cNvPicPr>
          <p:nvPr/>
        </p:nvPicPr>
        <p:blipFill>
          <a:blip r:embed="rId3"/>
          <a:stretch>
            <a:fillRect/>
          </a:stretch>
        </p:blipFill>
        <p:spPr>
          <a:xfrm>
            <a:off x="3917576" y="4749347"/>
            <a:ext cx="3980345" cy="558453"/>
          </a:xfrm>
          <a:prstGeom prst="rect">
            <a:avLst/>
          </a:prstGeom>
        </p:spPr>
      </p:pic>
      <p:sp>
        <p:nvSpPr>
          <p:cNvPr id="8" name="TextBox 7">
            <a:extLst>
              <a:ext uri="{FF2B5EF4-FFF2-40B4-BE49-F238E27FC236}">
                <a16:creationId xmlns:a16="http://schemas.microsoft.com/office/drawing/2014/main" id="{9EEF7AFF-8246-4140-BAA2-A32D14B72002}"/>
              </a:ext>
            </a:extLst>
          </p:cNvPr>
          <p:cNvSpPr txBox="1"/>
          <p:nvPr/>
        </p:nvSpPr>
        <p:spPr>
          <a:xfrm>
            <a:off x="600634" y="4172635"/>
            <a:ext cx="10067365" cy="461665"/>
          </a:xfrm>
          <a:prstGeom prst="rect">
            <a:avLst/>
          </a:prstGeom>
          <a:noFill/>
        </p:spPr>
        <p:txBody>
          <a:bodyPr wrap="square">
            <a:spAutoFit/>
          </a:bodyPr>
          <a:lstStyle/>
          <a:p>
            <a:r>
              <a:rPr lang="en-GB" sz="2400" dirty="0">
                <a:solidFill>
                  <a:srgbClr val="000000"/>
                </a:solidFill>
                <a:latin typeface="Yu Gothic UI" panose="020B0500000000000000" pitchFamily="34" charset="-128"/>
              </a:rPr>
              <a:t>Consider the two-sided hypothesis test for burning rate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13EAB6-2BF2-424B-BA23-C1473AF04B60}"/>
                  </a:ext>
                </a:extLst>
              </p:cNvPr>
              <p:cNvSpPr txBox="1"/>
              <p:nvPr/>
            </p:nvSpPr>
            <p:spPr>
              <a:xfrm>
                <a:off x="757517" y="5422847"/>
                <a:ext cx="10896599" cy="830997"/>
              </a:xfrm>
              <a:prstGeom prst="rect">
                <a:avLst/>
              </a:prstGeom>
              <a:noFill/>
            </p:spPr>
            <p:txBody>
              <a:bodyPr wrap="square">
                <a:spAutoFit/>
              </a:bodyPr>
              <a:lstStyle/>
              <a:p>
                <a:r>
                  <a:rPr lang="en-GB" sz="2400" dirty="0">
                    <a:solidFill>
                      <a:srgbClr val="000000"/>
                    </a:solidFill>
                    <a:latin typeface="Yu Gothic UI" panose="020B0500000000000000" pitchFamily="34" charset="-128"/>
                  </a:rPr>
                  <a:t>with </a:t>
                </a:r>
                <a14:m>
                  <m:oMath xmlns:m="http://schemas.openxmlformats.org/officeDocument/2006/math">
                    <m:r>
                      <a:rPr lang="en-GB" sz="2400" i="1" dirty="0" smtClean="0">
                        <a:solidFill>
                          <a:srgbClr val="000000"/>
                        </a:solidFill>
                        <a:latin typeface="Cambria Math" panose="02040503050406030204" pitchFamily="18" charset="0"/>
                      </a:rPr>
                      <m:t>𝑛</m:t>
                    </m:r>
                    <m:r>
                      <a:rPr lang="en-GB" sz="2400" i="1" dirty="0" smtClean="0">
                        <a:solidFill>
                          <a:srgbClr val="000000"/>
                        </a:solidFill>
                        <a:latin typeface="Cambria Math" panose="02040503050406030204" pitchFamily="18" charset="0"/>
                      </a:rPr>
                      <m:t> = 16 </m:t>
                    </m:r>
                  </m:oMath>
                </a14:m>
                <a:r>
                  <a:rPr lang="en-GB" sz="2400" dirty="0">
                    <a:solidFill>
                      <a:srgbClr val="000000"/>
                    </a:solidFill>
                    <a:latin typeface="Yu Gothic UI" panose="020B0500000000000000" pitchFamily="34" charset="-128"/>
                  </a:rPr>
                  <a:t>and </a:t>
                </a:r>
                <a14:m>
                  <m:oMath xmlns:m="http://schemas.openxmlformats.org/officeDocument/2006/math">
                    <m:r>
                      <a:rPr lang="en-GB" sz="2400" b="0" i="1" dirty="0" smtClean="0">
                        <a:solidFill>
                          <a:srgbClr val="000000"/>
                        </a:solidFill>
                        <a:latin typeface="Cambria Math" panose="02040503050406030204" pitchFamily="18" charset="0"/>
                      </a:rPr>
                      <m:t>𝜎</m:t>
                    </m:r>
                    <m:r>
                      <a:rPr lang="en-GB" sz="2400" i="1" dirty="0" smtClean="0">
                        <a:solidFill>
                          <a:srgbClr val="000000"/>
                        </a:solidFill>
                        <a:latin typeface="Cambria Math" panose="02040503050406030204" pitchFamily="18" charset="0"/>
                      </a:rPr>
                      <m:t>=2.5</m:t>
                    </m:r>
                  </m:oMath>
                </a14:m>
                <a:r>
                  <a:rPr lang="en-GB" sz="2400" dirty="0">
                    <a:solidFill>
                      <a:srgbClr val="000000"/>
                    </a:solidFill>
                    <a:latin typeface="Yu Gothic UI" panose="020B0500000000000000" pitchFamily="34" charset="-128"/>
                  </a:rPr>
                  <a:t>. Suppose that the observed sample mean is</a:t>
                </a:r>
              </a:p>
              <a:p>
                <a14:m>
                  <m:oMath xmlns:m="http://schemas.openxmlformats.org/officeDocument/2006/math">
                    <m:acc>
                      <m:accPr>
                        <m:chr m:val="̅"/>
                        <m:ctrlPr>
                          <a:rPr lang="en-GB" sz="2400" b="0" i="1" dirty="0" smtClean="0">
                            <a:solidFill>
                              <a:srgbClr val="000000"/>
                            </a:solidFill>
                            <a:latin typeface="Cambria Math" panose="02040503050406030204" pitchFamily="18" charset="0"/>
                          </a:rPr>
                        </m:ctrlPr>
                      </m:accPr>
                      <m:e>
                        <m:r>
                          <a:rPr lang="en-GB" sz="2400" b="0" i="1" dirty="0" smtClean="0">
                            <a:solidFill>
                              <a:srgbClr val="000000"/>
                            </a:solidFill>
                            <a:latin typeface="Cambria Math" panose="02040503050406030204" pitchFamily="18" charset="0"/>
                          </a:rPr>
                          <m:t>𝑋</m:t>
                        </m:r>
                      </m:e>
                    </m:acc>
                    <m:r>
                      <a:rPr lang="en-GB" sz="2400" i="1" dirty="0" smtClean="0">
                        <a:solidFill>
                          <a:srgbClr val="000000"/>
                        </a:solidFill>
                        <a:latin typeface="Cambria Math" panose="02040503050406030204" pitchFamily="18" charset="0"/>
                      </a:rPr>
                      <m:t>= 51.3</m:t>
                    </m:r>
                  </m:oMath>
                </a14:m>
                <a:r>
                  <a:rPr lang="en-GB" sz="2400" dirty="0">
                    <a:solidFill>
                      <a:srgbClr val="000000"/>
                    </a:solidFill>
                    <a:latin typeface="Yu Gothic UI" panose="020B0500000000000000" pitchFamily="34" charset="-128"/>
                  </a:rPr>
                  <a:t> cm/sec. </a:t>
                </a:r>
                <a:endParaRPr lang="en-PK" sz="2400" dirty="0">
                  <a:solidFill>
                    <a:srgbClr val="000000"/>
                  </a:solidFill>
                  <a:latin typeface="Yu Gothic UI" panose="020B0500000000000000" pitchFamily="34" charset="-128"/>
                </a:endParaRPr>
              </a:p>
            </p:txBody>
          </p:sp>
        </mc:Choice>
        <mc:Fallback xmlns="">
          <p:sp>
            <p:nvSpPr>
              <p:cNvPr id="10" name="TextBox 9">
                <a:extLst>
                  <a:ext uri="{FF2B5EF4-FFF2-40B4-BE49-F238E27FC236}">
                    <a16:creationId xmlns:a16="http://schemas.microsoft.com/office/drawing/2014/main" id="{5E13EAB6-2BF2-424B-BA23-C1473AF04B60}"/>
                  </a:ext>
                </a:extLst>
              </p:cNvPr>
              <p:cNvSpPr txBox="1">
                <a:spLocks noRot="1" noChangeAspect="1" noMove="1" noResize="1" noEditPoints="1" noAdjustHandles="1" noChangeArrowheads="1" noChangeShapeType="1" noTextEdit="1"/>
              </p:cNvSpPr>
              <p:nvPr/>
            </p:nvSpPr>
            <p:spPr>
              <a:xfrm>
                <a:off x="757517" y="5422847"/>
                <a:ext cx="10896599" cy="830997"/>
              </a:xfrm>
              <a:prstGeom prst="rect">
                <a:avLst/>
              </a:prstGeom>
              <a:blipFill>
                <a:blip r:embed="rId4"/>
                <a:stretch>
                  <a:fillRect l="-839" t="-5147" b="-16912"/>
                </a:stretch>
              </a:blipFill>
            </p:spPr>
            <p:txBody>
              <a:bodyPr/>
              <a:lstStyle/>
              <a:p>
                <a:r>
                  <a:rPr lang="en-PK">
                    <a:noFill/>
                  </a:rPr>
                  <a:t> </a:t>
                </a:r>
              </a:p>
            </p:txBody>
          </p:sp>
        </mc:Fallback>
      </mc:AlternateContent>
    </p:spTree>
    <p:extLst>
      <p:ext uri="{BB962C8B-B14F-4D97-AF65-F5344CB8AC3E}">
        <p14:creationId xmlns:p14="http://schemas.microsoft.com/office/powerpoint/2010/main" val="88356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37F5C7-C8AA-4D70-9AB2-ED3C5E533484}"/>
              </a:ext>
            </a:extLst>
          </p:cNvPr>
          <p:cNvPicPr>
            <a:picLocks noChangeAspect="1"/>
          </p:cNvPicPr>
          <p:nvPr/>
        </p:nvPicPr>
        <p:blipFill>
          <a:blip r:embed="rId2"/>
          <a:stretch>
            <a:fillRect/>
          </a:stretch>
        </p:blipFill>
        <p:spPr>
          <a:xfrm>
            <a:off x="6822141" y="13446"/>
            <a:ext cx="5029150" cy="4342055"/>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A87028-AD36-4B8E-9D17-275E4EF07DB2}"/>
                  </a:ext>
                </a:extLst>
              </p:cNvPr>
              <p:cNvSpPr txBox="1"/>
              <p:nvPr/>
            </p:nvSpPr>
            <p:spPr>
              <a:xfrm>
                <a:off x="502024" y="326776"/>
                <a:ext cx="6096000" cy="830997"/>
              </a:xfrm>
              <a:prstGeom prst="rect">
                <a:avLst/>
              </a:prstGeom>
              <a:noFill/>
            </p:spPr>
            <p:txBody>
              <a:bodyPr wrap="square">
                <a:spAutoFit/>
              </a:bodyPr>
              <a:lstStyle/>
              <a:p>
                <a:r>
                  <a:rPr lang="en-GB" sz="2400" dirty="0"/>
                  <a:t>A critical region for this test with the value of</a:t>
                </a:r>
              </a:p>
              <a:p>
                <a14:m>
                  <m:oMath xmlns:m="http://schemas.openxmlformats.org/officeDocument/2006/math">
                    <m:acc>
                      <m:accPr>
                        <m:chr m:val="̅"/>
                        <m:ctrlPr>
                          <a:rPr lang="en-GB" sz="2400" b="0" i="1" dirty="0" smtClean="0">
                            <a:solidFill>
                              <a:srgbClr val="000000"/>
                            </a:solidFill>
                            <a:latin typeface="Cambria Math" panose="02040503050406030204" pitchFamily="18" charset="0"/>
                          </a:rPr>
                        </m:ctrlPr>
                      </m:accPr>
                      <m:e>
                        <m:r>
                          <a:rPr lang="en-GB" sz="2400" b="0" i="1" dirty="0" smtClean="0">
                            <a:solidFill>
                              <a:srgbClr val="000000"/>
                            </a:solidFill>
                            <a:latin typeface="Cambria Math" panose="02040503050406030204" pitchFamily="18" charset="0"/>
                          </a:rPr>
                          <m:t>𝑋</m:t>
                        </m:r>
                      </m:e>
                    </m:acc>
                    <m:r>
                      <a:rPr lang="en-GB" sz="2400" i="1" dirty="0" smtClean="0">
                        <a:solidFill>
                          <a:srgbClr val="000000"/>
                        </a:solidFill>
                        <a:latin typeface="Cambria Math" panose="02040503050406030204" pitchFamily="18" charset="0"/>
                      </a:rPr>
                      <m:t>= 51.3</m:t>
                    </m:r>
                  </m:oMath>
                </a14:m>
                <a:r>
                  <a:rPr lang="en-GB" sz="2400" dirty="0"/>
                  <a:t> and the symmetric value </a:t>
                </a:r>
                <a14:m>
                  <m:oMath xmlns:m="http://schemas.openxmlformats.org/officeDocument/2006/math">
                    <m:r>
                      <a:rPr lang="en-GB" sz="2400" i="1" dirty="0" smtClean="0">
                        <a:latin typeface="Cambria Math" panose="02040503050406030204" pitchFamily="18" charset="0"/>
                      </a:rPr>
                      <m:t>48.7</m:t>
                    </m:r>
                  </m:oMath>
                </a14:m>
                <a:r>
                  <a:rPr lang="en-GB" sz="2400" dirty="0"/>
                  <a:t>.</a:t>
                </a:r>
                <a:endParaRPr lang="en-PK" sz="2400" dirty="0"/>
              </a:p>
            </p:txBody>
          </p:sp>
        </mc:Choice>
        <mc:Fallback xmlns="">
          <p:sp>
            <p:nvSpPr>
              <p:cNvPr id="4" name="TextBox 3">
                <a:extLst>
                  <a:ext uri="{FF2B5EF4-FFF2-40B4-BE49-F238E27FC236}">
                    <a16:creationId xmlns:a16="http://schemas.microsoft.com/office/drawing/2014/main" id="{52A87028-AD36-4B8E-9D17-275E4EF07DB2}"/>
                  </a:ext>
                </a:extLst>
              </p:cNvPr>
              <p:cNvSpPr txBox="1">
                <a:spLocks noRot="1" noChangeAspect="1" noMove="1" noResize="1" noEditPoints="1" noAdjustHandles="1" noChangeArrowheads="1" noChangeShapeType="1" noTextEdit="1"/>
              </p:cNvSpPr>
              <p:nvPr/>
            </p:nvSpPr>
            <p:spPr>
              <a:xfrm>
                <a:off x="502024" y="326776"/>
                <a:ext cx="6096000" cy="830997"/>
              </a:xfrm>
              <a:prstGeom prst="rect">
                <a:avLst/>
              </a:prstGeom>
              <a:blipFill>
                <a:blip r:embed="rId3"/>
                <a:stretch>
                  <a:fillRect l="-1500" t="-5882" b="-16176"/>
                </a:stretch>
              </a:blipFill>
            </p:spPr>
            <p:txBody>
              <a:bodyPr/>
              <a:lstStyle/>
              <a:p>
                <a:r>
                  <a:rPr lang="en-PK">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D6F032-34D2-4D1A-A4E3-FB2CBB83EE67}"/>
                  </a:ext>
                </a:extLst>
              </p:cNvPr>
              <p:cNvSpPr txBox="1"/>
              <p:nvPr/>
            </p:nvSpPr>
            <p:spPr>
              <a:xfrm>
                <a:off x="439270" y="1779059"/>
                <a:ext cx="6096000" cy="830997"/>
              </a:xfrm>
              <a:prstGeom prst="rect">
                <a:avLst/>
              </a:prstGeom>
              <a:noFill/>
            </p:spPr>
            <p:txBody>
              <a:bodyPr wrap="square">
                <a:spAutoFit/>
              </a:bodyPr>
              <a:lstStyle/>
              <a:p>
                <a:r>
                  <a:rPr lang="en-GB" sz="2400" dirty="0"/>
                  <a:t>The P-value of the test is the probability above </a:t>
                </a:r>
                <a14:m>
                  <m:oMath xmlns:m="http://schemas.openxmlformats.org/officeDocument/2006/math">
                    <m:r>
                      <a:rPr lang="en-GB" sz="2400" i="1" dirty="0" smtClean="0">
                        <a:latin typeface="Cambria Math" panose="02040503050406030204" pitchFamily="18" charset="0"/>
                      </a:rPr>
                      <m:t>51.3</m:t>
                    </m:r>
                  </m:oMath>
                </a14:m>
                <a:r>
                  <a:rPr lang="en-GB" sz="2400" dirty="0"/>
                  <a:t> plus the probability below </a:t>
                </a:r>
                <a14:m>
                  <m:oMath xmlns:m="http://schemas.openxmlformats.org/officeDocument/2006/math">
                    <m:r>
                      <a:rPr lang="en-GB" sz="2400" i="1" dirty="0" smtClean="0">
                        <a:latin typeface="Cambria Math" panose="02040503050406030204" pitchFamily="18" charset="0"/>
                      </a:rPr>
                      <m:t>48.7</m:t>
                    </m:r>
                  </m:oMath>
                </a14:m>
                <a:r>
                  <a:rPr lang="en-GB" sz="2400" dirty="0"/>
                  <a:t>.</a:t>
                </a:r>
              </a:p>
            </p:txBody>
          </p:sp>
        </mc:Choice>
        <mc:Fallback xmlns="">
          <p:sp>
            <p:nvSpPr>
              <p:cNvPr id="6" name="TextBox 5">
                <a:extLst>
                  <a:ext uri="{FF2B5EF4-FFF2-40B4-BE49-F238E27FC236}">
                    <a16:creationId xmlns:a16="http://schemas.microsoft.com/office/drawing/2014/main" id="{D1D6F032-34D2-4D1A-A4E3-FB2CBB83EE67}"/>
                  </a:ext>
                </a:extLst>
              </p:cNvPr>
              <p:cNvSpPr txBox="1">
                <a:spLocks noRot="1" noChangeAspect="1" noMove="1" noResize="1" noEditPoints="1" noAdjustHandles="1" noChangeArrowheads="1" noChangeShapeType="1" noTextEdit="1"/>
              </p:cNvSpPr>
              <p:nvPr/>
            </p:nvSpPr>
            <p:spPr>
              <a:xfrm>
                <a:off x="439270" y="1779059"/>
                <a:ext cx="6096000" cy="830997"/>
              </a:xfrm>
              <a:prstGeom prst="rect">
                <a:avLst/>
              </a:prstGeom>
              <a:blipFill>
                <a:blip r:embed="rId4"/>
                <a:stretch>
                  <a:fillRect l="-1500" t="-5882" r="-400" b="-16176"/>
                </a:stretch>
              </a:blipFill>
            </p:spPr>
            <p:txBody>
              <a:bodyPr/>
              <a:lstStyle/>
              <a:p>
                <a:r>
                  <a:rPr lang="en-PK">
                    <a:noFill/>
                  </a:rPr>
                  <a:t> </a:t>
                </a:r>
              </a:p>
            </p:txBody>
          </p:sp>
        </mc:Fallback>
      </mc:AlternateContent>
      <p:pic>
        <p:nvPicPr>
          <p:cNvPr id="8" name="Picture 7">
            <a:extLst>
              <a:ext uri="{FF2B5EF4-FFF2-40B4-BE49-F238E27FC236}">
                <a16:creationId xmlns:a16="http://schemas.microsoft.com/office/drawing/2014/main" id="{13C7DA70-DDD9-480E-8746-C011291A7D74}"/>
              </a:ext>
            </a:extLst>
          </p:cNvPr>
          <p:cNvPicPr>
            <a:picLocks noChangeAspect="1"/>
          </p:cNvPicPr>
          <p:nvPr/>
        </p:nvPicPr>
        <p:blipFill>
          <a:blip r:embed="rId5"/>
          <a:stretch>
            <a:fillRect/>
          </a:stretch>
        </p:blipFill>
        <p:spPr>
          <a:xfrm>
            <a:off x="502024" y="2887709"/>
            <a:ext cx="5726282" cy="2320785"/>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9F20A78-B2DF-43A6-B8D5-82B34CAD6FD7}"/>
                  </a:ext>
                </a:extLst>
              </p:cNvPr>
              <p:cNvSpPr txBox="1"/>
              <p:nvPr/>
            </p:nvSpPr>
            <p:spPr>
              <a:xfrm>
                <a:off x="259976" y="5380201"/>
                <a:ext cx="10524565" cy="830997"/>
              </a:xfrm>
              <a:prstGeom prst="rect">
                <a:avLst/>
              </a:prstGeom>
              <a:noFill/>
            </p:spPr>
            <p:txBody>
              <a:bodyPr wrap="square">
                <a:spAutoFit/>
              </a:bodyPr>
              <a:lstStyle/>
              <a:p>
                <a:r>
                  <a:rPr lang="en-GB" sz="2400" dirty="0"/>
                  <a:t>The P-value tells us that if the null hypothesis is true, the probability of obtaining a random sample whose mean is at least as far from 50 as 51.3 (or 48.7) is </a:t>
                </a:r>
                <a14:m>
                  <m:oMath xmlns:m="http://schemas.openxmlformats.org/officeDocument/2006/math">
                    <m:r>
                      <a:rPr lang="en-GB" sz="2400" i="1" dirty="0" smtClean="0">
                        <a:latin typeface="Cambria Math" panose="02040503050406030204" pitchFamily="18" charset="0"/>
                      </a:rPr>
                      <m:t>0.038</m:t>
                    </m:r>
                  </m:oMath>
                </a14:m>
                <a:r>
                  <a:rPr lang="en-GB" sz="2400" dirty="0"/>
                  <a:t>. </a:t>
                </a:r>
                <a:endParaRPr lang="en-PK" sz="2400" dirty="0"/>
              </a:p>
            </p:txBody>
          </p:sp>
        </mc:Choice>
        <mc:Fallback xmlns="">
          <p:sp>
            <p:nvSpPr>
              <p:cNvPr id="12" name="TextBox 11">
                <a:extLst>
                  <a:ext uri="{FF2B5EF4-FFF2-40B4-BE49-F238E27FC236}">
                    <a16:creationId xmlns:a16="http://schemas.microsoft.com/office/drawing/2014/main" id="{29F20A78-B2DF-43A6-B8D5-82B34CAD6FD7}"/>
                  </a:ext>
                </a:extLst>
              </p:cNvPr>
              <p:cNvSpPr txBox="1">
                <a:spLocks noRot="1" noChangeAspect="1" noMove="1" noResize="1" noEditPoints="1" noAdjustHandles="1" noChangeArrowheads="1" noChangeShapeType="1" noTextEdit="1"/>
              </p:cNvSpPr>
              <p:nvPr/>
            </p:nvSpPr>
            <p:spPr>
              <a:xfrm>
                <a:off x="259976" y="5380201"/>
                <a:ext cx="10524565" cy="830997"/>
              </a:xfrm>
              <a:prstGeom prst="rect">
                <a:avLst/>
              </a:prstGeom>
              <a:blipFill>
                <a:blip r:embed="rId6"/>
                <a:stretch>
                  <a:fillRect l="-927" t="-5882" r="-174" b="-16176"/>
                </a:stretch>
              </a:blipFill>
            </p:spPr>
            <p:txBody>
              <a:bodyPr/>
              <a:lstStyle/>
              <a:p>
                <a:r>
                  <a:rPr lang="en-PK">
                    <a:noFill/>
                  </a:rPr>
                  <a:t> </a:t>
                </a:r>
              </a:p>
            </p:txBody>
          </p:sp>
        </mc:Fallback>
      </mc:AlternateContent>
    </p:spTree>
    <p:extLst>
      <p:ext uri="{BB962C8B-B14F-4D97-AF65-F5344CB8AC3E}">
        <p14:creationId xmlns:p14="http://schemas.microsoft.com/office/powerpoint/2010/main" val="9348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64467B-4363-4D2A-B2D4-F818E47AB6BC}"/>
                  </a:ext>
                </a:extLst>
              </p:cNvPr>
              <p:cNvSpPr txBox="1"/>
              <p:nvPr/>
            </p:nvSpPr>
            <p:spPr>
              <a:xfrm>
                <a:off x="519953" y="285761"/>
                <a:ext cx="11205882" cy="4524315"/>
              </a:xfrm>
              <a:prstGeom prst="rect">
                <a:avLst/>
              </a:prstGeom>
              <a:noFill/>
            </p:spPr>
            <p:txBody>
              <a:bodyPr wrap="square">
                <a:spAutoFit/>
              </a:bodyPr>
              <a:lstStyle/>
              <a:p>
                <a:r>
                  <a:rPr lang="en-GB" sz="2400" dirty="0">
                    <a:solidFill>
                      <a:srgbClr val="000000"/>
                    </a:solidFill>
                    <a:latin typeface="Yu Gothic UI" panose="020B0500000000000000" pitchFamily="34" charset="-128"/>
                  </a:rPr>
                  <a:t>Therefore, an observed sample mean of </a:t>
                </a:r>
                <a14:m>
                  <m:oMath xmlns:m="http://schemas.openxmlformats.org/officeDocument/2006/math">
                    <m:r>
                      <a:rPr lang="en-GB" sz="2400" i="1" dirty="0" smtClean="0">
                        <a:solidFill>
                          <a:srgbClr val="000000"/>
                        </a:solidFill>
                        <a:latin typeface="Cambria Math" panose="02040503050406030204" pitchFamily="18" charset="0"/>
                      </a:rPr>
                      <m:t>51.3</m:t>
                    </m:r>
                  </m:oMath>
                </a14:m>
                <a:r>
                  <a:rPr lang="en-GB" sz="2400" dirty="0">
                    <a:solidFill>
                      <a:srgbClr val="000000"/>
                    </a:solidFill>
                    <a:latin typeface="Yu Gothic UI" panose="020B0500000000000000" pitchFamily="34" charset="-128"/>
                  </a:rPr>
                  <a:t> is a fairly rare event if the null hypothesis </a:t>
                </a:r>
                <a14:m>
                  <m:oMath xmlns:m="http://schemas.openxmlformats.org/officeDocument/2006/math">
                    <m:sSub>
                      <m:sSubPr>
                        <m:ctrlPr>
                          <a:rPr lang="en-GB" sz="2400" b="0" i="1" dirty="0" smtClean="0">
                            <a:solidFill>
                              <a:srgbClr val="000000"/>
                            </a:solidFill>
                            <a:latin typeface="Cambria Math" panose="02040503050406030204" pitchFamily="18" charset="0"/>
                          </a:rPr>
                        </m:ctrlPr>
                      </m:sSubPr>
                      <m:e>
                        <m:r>
                          <a:rPr lang="en-GB" sz="2400" i="1" dirty="0" smtClean="0">
                            <a:solidFill>
                              <a:srgbClr val="000000"/>
                            </a:solidFill>
                            <a:latin typeface="Cambria Math" panose="02040503050406030204" pitchFamily="18" charset="0"/>
                          </a:rPr>
                          <m:t>𝐻</m:t>
                        </m:r>
                      </m:e>
                      <m:sub>
                        <m:r>
                          <a:rPr lang="en-GB" sz="2400" i="1" dirty="0" smtClean="0">
                            <a:solidFill>
                              <a:srgbClr val="000000"/>
                            </a:solidFill>
                            <a:latin typeface="Cambria Math" panose="02040503050406030204" pitchFamily="18" charset="0"/>
                          </a:rPr>
                          <m:t>0</m:t>
                        </m:r>
                      </m:sub>
                    </m:sSub>
                    <m:r>
                      <a:rPr lang="en-GB" sz="2400" b="0" i="1" dirty="0" smtClean="0">
                        <a:solidFill>
                          <a:srgbClr val="000000"/>
                        </a:solidFill>
                        <a:latin typeface="Cambria Math" panose="02040503050406030204" pitchFamily="18" charset="0"/>
                      </a:rPr>
                      <m:t>:</m:t>
                    </m:r>
                    <m:r>
                      <a:rPr lang="en-GB" sz="2400" b="0" i="1" dirty="0" smtClean="0">
                        <a:solidFill>
                          <a:srgbClr val="000000"/>
                        </a:solidFill>
                        <a:latin typeface="Cambria Math" panose="02040503050406030204" pitchFamily="18" charset="0"/>
                      </a:rPr>
                      <m:t>𝜇</m:t>
                    </m:r>
                    <m:r>
                      <a:rPr lang="en-PK" sz="2400" i="1" dirty="0" smtClean="0">
                        <a:solidFill>
                          <a:srgbClr val="000000"/>
                        </a:solidFill>
                        <a:latin typeface="Cambria Math" panose="02040503050406030204" pitchFamily="18" charset="0"/>
                      </a:rPr>
                      <m:t>=</m:t>
                    </m:r>
                    <m:r>
                      <a:rPr lang="en-PK" sz="2400" i="1" dirty="0">
                        <a:solidFill>
                          <a:srgbClr val="000000"/>
                        </a:solidFill>
                        <a:latin typeface="Cambria Math" panose="02040503050406030204" pitchFamily="18" charset="0"/>
                      </a:rPr>
                      <m:t>50</m:t>
                    </m:r>
                  </m:oMath>
                </a14:m>
                <a:r>
                  <a:rPr lang="en-GB" sz="2400" dirty="0">
                    <a:solidFill>
                      <a:srgbClr val="000000"/>
                    </a:solidFill>
                    <a:latin typeface="Yu Gothic UI" panose="020B0500000000000000" pitchFamily="34" charset="-128"/>
                  </a:rPr>
                  <a:t> is really true.</a:t>
                </a:r>
              </a:p>
              <a:p>
                <a:endParaRPr lang="en-GB" sz="2400" dirty="0">
                  <a:solidFill>
                    <a:srgbClr val="000000"/>
                  </a:solidFill>
                  <a:latin typeface="Yu Gothic UI" panose="020B0500000000000000" pitchFamily="34" charset="-128"/>
                </a:endParaRPr>
              </a:p>
              <a:p>
                <a:r>
                  <a:rPr lang="en-GB" sz="2400" dirty="0">
                    <a:solidFill>
                      <a:srgbClr val="000000"/>
                    </a:solidFill>
                    <a:latin typeface="Yu Gothic UI" panose="020B0500000000000000" pitchFamily="34" charset="-128"/>
                  </a:rPr>
                  <a:t>Compared to the standard level of signiﬁcance </a:t>
                </a:r>
                <a14:m>
                  <m:oMath xmlns:m="http://schemas.openxmlformats.org/officeDocument/2006/math">
                    <m:r>
                      <a:rPr lang="en-GB" sz="2400" i="1" dirty="0" smtClean="0">
                        <a:solidFill>
                          <a:srgbClr val="000000"/>
                        </a:solidFill>
                        <a:latin typeface="Cambria Math" panose="02040503050406030204" pitchFamily="18" charset="0"/>
                      </a:rPr>
                      <m:t>0.05</m:t>
                    </m:r>
                  </m:oMath>
                </a14:m>
                <a:r>
                  <a:rPr lang="en-GB" sz="2400" dirty="0">
                    <a:solidFill>
                      <a:srgbClr val="000000"/>
                    </a:solidFill>
                    <a:latin typeface="Yu Gothic UI" panose="020B0500000000000000" pitchFamily="34" charset="-128"/>
                  </a:rPr>
                  <a:t>, our observed </a:t>
                </a:r>
                <a:r>
                  <a:rPr lang="en-GB" sz="2400" i="1" dirty="0">
                    <a:solidFill>
                      <a:srgbClr val="000000"/>
                    </a:solidFill>
                    <a:latin typeface="Arial" panose="020B0604020202020204" pitchFamily="34" charset="0"/>
                  </a:rPr>
                  <a:t>P</a:t>
                </a:r>
                <a:r>
                  <a:rPr lang="en-GB" sz="2400" i="1" dirty="0">
                    <a:solidFill>
                      <a:srgbClr val="000000"/>
                    </a:solidFill>
                    <a:latin typeface="Yu Gothic UI" panose="020B0500000000000000" pitchFamily="34" charset="-128"/>
                  </a:rPr>
                  <a:t>-value is smaller, so if we </a:t>
                </a:r>
                <a:r>
                  <a:rPr lang="en-GB" sz="2400" dirty="0">
                    <a:solidFill>
                      <a:srgbClr val="000000"/>
                    </a:solidFill>
                    <a:latin typeface="Yu Gothic UI" panose="020B0500000000000000" pitchFamily="34" charset="-128"/>
                  </a:rPr>
                  <a:t>were using a ﬁxed signiﬁcance level of </a:t>
                </a:r>
                <a14:m>
                  <m:oMath xmlns:m="http://schemas.openxmlformats.org/officeDocument/2006/math">
                    <m:r>
                      <a:rPr lang="en-GB" sz="2400" i="1" dirty="0" smtClean="0">
                        <a:solidFill>
                          <a:srgbClr val="000000"/>
                        </a:solidFill>
                        <a:latin typeface="Cambria Math" panose="02040503050406030204" pitchFamily="18" charset="0"/>
                      </a:rPr>
                      <m:t>0.05</m:t>
                    </m:r>
                  </m:oMath>
                </a14:m>
                <a:r>
                  <a:rPr lang="en-GB" sz="2400" dirty="0">
                    <a:solidFill>
                      <a:srgbClr val="000000"/>
                    </a:solidFill>
                    <a:latin typeface="Yu Gothic UI" panose="020B0500000000000000" pitchFamily="34" charset="-128"/>
                  </a:rPr>
                  <a:t>, the null hypothesis would be rejected. </a:t>
                </a:r>
              </a:p>
              <a:p>
                <a:endParaRPr lang="en-GB" sz="2400" dirty="0">
                  <a:solidFill>
                    <a:srgbClr val="000000"/>
                  </a:solidFill>
                  <a:latin typeface="Yu Gothic UI" panose="020B0500000000000000" pitchFamily="34" charset="-128"/>
                </a:endParaRPr>
              </a:p>
              <a:p>
                <a:r>
                  <a:rPr lang="en-GB" sz="2400" dirty="0">
                    <a:solidFill>
                      <a:srgbClr val="000000"/>
                    </a:solidFill>
                    <a:latin typeface="Yu Gothic UI" panose="020B0500000000000000" pitchFamily="34" charset="-128"/>
                  </a:rPr>
                  <a:t>In fact, the null hypothesis </a:t>
                </a:r>
                <a14:m>
                  <m:oMath xmlns:m="http://schemas.openxmlformats.org/officeDocument/2006/math">
                    <m:sSub>
                      <m:sSubPr>
                        <m:ctrlPr>
                          <a:rPr lang="en-GB" sz="2400" b="0" i="1" dirty="0" smtClean="0">
                            <a:solidFill>
                              <a:srgbClr val="000000"/>
                            </a:solidFill>
                            <a:latin typeface="Cambria Math" panose="02040503050406030204" pitchFamily="18" charset="0"/>
                          </a:rPr>
                        </m:ctrlPr>
                      </m:sSubPr>
                      <m:e>
                        <m:r>
                          <a:rPr lang="en-GB" sz="2400" i="1" dirty="0" smtClean="0">
                            <a:solidFill>
                              <a:srgbClr val="000000"/>
                            </a:solidFill>
                            <a:latin typeface="Cambria Math" panose="02040503050406030204" pitchFamily="18" charset="0"/>
                          </a:rPr>
                          <m:t>𝐻</m:t>
                        </m:r>
                      </m:e>
                      <m:sub>
                        <m:r>
                          <a:rPr lang="en-GB" sz="2400" i="1" dirty="0" smtClean="0">
                            <a:solidFill>
                              <a:srgbClr val="000000"/>
                            </a:solidFill>
                            <a:latin typeface="Cambria Math" panose="02040503050406030204" pitchFamily="18" charset="0"/>
                          </a:rPr>
                          <m:t>0</m:t>
                        </m:r>
                      </m:sub>
                    </m:sSub>
                    <m:r>
                      <a:rPr lang="en-GB" sz="2400" b="0" i="1" dirty="0" smtClean="0">
                        <a:solidFill>
                          <a:srgbClr val="000000"/>
                        </a:solidFill>
                        <a:latin typeface="Cambria Math" panose="02040503050406030204" pitchFamily="18" charset="0"/>
                      </a:rPr>
                      <m:t>:</m:t>
                    </m:r>
                    <m:r>
                      <a:rPr lang="en-GB" sz="2400" b="0" i="1" dirty="0" smtClean="0">
                        <a:solidFill>
                          <a:srgbClr val="000000"/>
                        </a:solidFill>
                        <a:latin typeface="Cambria Math" panose="02040503050406030204" pitchFamily="18" charset="0"/>
                      </a:rPr>
                      <m:t>𝜇</m:t>
                    </m:r>
                    <m:r>
                      <a:rPr lang="en-PK" sz="2400" i="1" dirty="0" smtClean="0">
                        <a:solidFill>
                          <a:srgbClr val="000000"/>
                        </a:solidFill>
                        <a:latin typeface="Cambria Math" panose="02040503050406030204" pitchFamily="18" charset="0"/>
                      </a:rPr>
                      <m:t>=</m:t>
                    </m:r>
                    <m:r>
                      <a:rPr lang="en-PK" sz="2400" i="1" dirty="0">
                        <a:solidFill>
                          <a:srgbClr val="000000"/>
                        </a:solidFill>
                        <a:latin typeface="Cambria Math" panose="02040503050406030204" pitchFamily="18" charset="0"/>
                      </a:rPr>
                      <m:t>50</m:t>
                    </m:r>
                  </m:oMath>
                </a14:m>
                <a:r>
                  <a:rPr lang="en-GB" sz="2400" dirty="0">
                    <a:solidFill>
                      <a:srgbClr val="000000"/>
                    </a:solidFill>
                    <a:latin typeface="Yu Gothic UI" panose="020B0500000000000000" pitchFamily="34" charset="-128"/>
                  </a:rPr>
                  <a:t> would be rejected at </a:t>
                </a:r>
                <a:r>
                  <a:rPr lang="en-GB" sz="2400" i="1" dirty="0">
                    <a:solidFill>
                      <a:srgbClr val="000000"/>
                    </a:solidFill>
                    <a:latin typeface="Arial" panose="020B0604020202020204" pitchFamily="34" charset="0"/>
                  </a:rPr>
                  <a:t>any </a:t>
                </a:r>
                <a:r>
                  <a:rPr lang="en-GB" sz="2400" i="1" dirty="0">
                    <a:solidFill>
                      <a:srgbClr val="000000"/>
                    </a:solidFill>
                    <a:latin typeface="Yu Gothic UI" panose="020B0500000000000000" pitchFamily="34" charset="-128"/>
                  </a:rPr>
                  <a:t>level of signiﬁcance greater than or equal to 0.038. </a:t>
                </a:r>
              </a:p>
              <a:p>
                <a:endParaRPr lang="en-GB" sz="2400" i="1" dirty="0">
                  <a:solidFill>
                    <a:srgbClr val="000000"/>
                  </a:solidFill>
                  <a:latin typeface="Yu Gothic UI" panose="020B0500000000000000" pitchFamily="34" charset="-128"/>
                </a:endParaRPr>
              </a:p>
              <a:p>
                <a:r>
                  <a:rPr lang="en-GB" sz="2400" dirty="0">
                    <a:solidFill>
                      <a:srgbClr val="000000"/>
                    </a:solidFill>
                    <a:latin typeface="Yu Gothic UI" panose="020B0500000000000000" pitchFamily="34" charset="-128"/>
                  </a:rPr>
                  <a:t>This illustrates the previous boxed deﬁnition; the </a:t>
                </a:r>
                <a:r>
                  <a:rPr lang="en-GB" sz="2400" i="1" dirty="0">
                    <a:solidFill>
                      <a:srgbClr val="000000"/>
                    </a:solidFill>
                    <a:latin typeface="Arial" panose="020B0604020202020204" pitchFamily="34" charset="0"/>
                  </a:rPr>
                  <a:t>P</a:t>
                </a:r>
                <a:r>
                  <a:rPr lang="en-GB" sz="2400" i="1" dirty="0">
                    <a:solidFill>
                      <a:srgbClr val="000000"/>
                    </a:solidFill>
                    <a:latin typeface="Yu Gothic UI" panose="020B0500000000000000" pitchFamily="34" charset="-128"/>
                  </a:rPr>
                  <a:t>-value is the smallest level of signiﬁcance that </a:t>
                </a:r>
                <a:r>
                  <a:rPr lang="en-GB" sz="2400" dirty="0">
                    <a:solidFill>
                      <a:srgbClr val="000000"/>
                    </a:solidFill>
                    <a:latin typeface="Yu Gothic UI" panose="020B0500000000000000" pitchFamily="34" charset="-128"/>
                  </a:rPr>
                  <a:t>would lead to rejection of </a:t>
                </a:r>
                <a14:m>
                  <m:oMath xmlns:m="http://schemas.openxmlformats.org/officeDocument/2006/math">
                    <m:sSub>
                      <m:sSubPr>
                        <m:ctrlPr>
                          <a:rPr lang="en-GB" sz="2400" b="0" i="1" dirty="0" smtClean="0">
                            <a:solidFill>
                              <a:srgbClr val="000000"/>
                            </a:solidFill>
                            <a:latin typeface="Cambria Math" panose="02040503050406030204" pitchFamily="18" charset="0"/>
                          </a:rPr>
                        </m:ctrlPr>
                      </m:sSubPr>
                      <m:e>
                        <m:r>
                          <a:rPr lang="en-GB" sz="2400" i="1" dirty="0" smtClean="0">
                            <a:solidFill>
                              <a:srgbClr val="000000"/>
                            </a:solidFill>
                            <a:latin typeface="Cambria Math" panose="02040503050406030204" pitchFamily="18" charset="0"/>
                          </a:rPr>
                          <m:t>𝐻</m:t>
                        </m:r>
                      </m:e>
                      <m:sub>
                        <m:r>
                          <a:rPr lang="en-GB" sz="2400" i="1" dirty="0" smtClean="0">
                            <a:solidFill>
                              <a:srgbClr val="000000"/>
                            </a:solidFill>
                            <a:latin typeface="Cambria Math" panose="02040503050406030204" pitchFamily="18" charset="0"/>
                          </a:rPr>
                          <m:t>0</m:t>
                        </m:r>
                      </m:sub>
                    </m:sSub>
                    <m:r>
                      <a:rPr lang="en-GB" sz="2400" b="0" i="1" dirty="0" smtClean="0">
                        <a:solidFill>
                          <a:srgbClr val="000000"/>
                        </a:solidFill>
                        <a:latin typeface="Cambria Math" panose="02040503050406030204" pitchFamily="18" charset="0"/>
                      </a:rPr>
                      <m:t>:</m:t>
                    </m:r>
                    <m:r>
                      <a:rPr lang="en-GB" sz="2400" b="0" i="1" dirty="0" smtClean="0">
                        <a:solidFill>
                          <a:srgbClr val="000000"/>
                        </a:solidFill>
                        <a:latin typeface="Cambria Math" panose="02040503050406030204" pitchFamily="18" charset="0"/>
                      </a:rPr>
                      <m:t>𝜇</m:t>
                    </m:r>
                    <m:r>
                      <a:rPr lang="en-PK" sz="2400" i="1" dirty="0" smtClean="0">
                        <a:solidFill>
                          <a:srgbClr val="000000"/>
                        </a:solidFill>
                        <a:latin typeface="Cambria Math" panose="02040503050406030204" pitchFamily="18" charset="0"/>
                      </a:rPr>
                      <m:t>=</m:t>
                    </m:r>
                    <m:r>
                      <a:rPr lang="en-PK" sz="2400" i="1" dirty="0">
                        <a:solidFill>
                          <a:srgbClr val="000000"/>
                        </a:solidFill>
                        <a:latin typeface="Cambria Math" panose="02040503050406030204" pitchFamily="18" charset="0"/>
                      </a:rPr>
                      <m:t>50</m:t>
                    </m:r>
                  </m:oMath>
                </a14:m>
                <a:r>
                  <a:rPr lang="en-PK" sz="2400" dirty="0">
                    <a:solidFill>
                      <a:srgbClr val="000000"/>
                    </a:solidFill>
                    <a:latin typeface="Yu Gothic UI" panose="020B0500000000000000" pitchFamily="34" charset="-128"/>
                  </a:rPr>
                  <a:t>.</a:t>
                </a:r>
              </a:p>
            </p:txBody>
          </p:sp>
        </mc:Choice>
        <mc:Fallback xmlns="">
          <p:sp>
            <p:nvSpPr>
              <p:cNvPr id="3" name="TextBox 2">
                <a:extLst>
                  <a:ext uri="{FF2B5EF4-FFF2-40B4-BE49-F238E27FC236}">
                    <a16:creationId xmlns:a16="http://schemas.microsoft.com/office/drawing/2014/main" id="{ED64467B-4363-4D2A-B2D4-F818E47AB6BC}"/>
                  </a:ext>
                </a:extLst>
              </p:cNvPr>
              <p:cNvSpPr txBox="1">
                <a:spLocks noRot="1" noChangeAspect="1" noMove="1" noResize="1" noEditPoints="1" noAdjustHandles="1" noChangeArrowheads="1" noChangeShapeType="1" noTextEdit="1"/>
              </p:cNvSpPr>
              <p:nvPr/>
            </p:nvSpPr>
            <p:spPr>
              <a:xfrm>
                <a:off x="519953" y="285761"/>
                <a:ext cx="11205882" cy="4524315"/>
              </a:xfrm>
              <a:prstGeom prst="rect">
                <a:avLst/>
              </a:prstGeom>
              <a:blipFill>
                <a:blip r:embed="rId2"/>
                <a:stretch>
                  <a:fillRect l="-816" t="-943" b="-2291"/>
                </a:stretch>
              </a:blipFill>
            </p:spPr>
            <p:txBody>
              <a:bodyPr/>
              <a:lstStyle/>
              <a:p>
                <a:r>
                  <a:rPr lang="en-PK">
                    <a:noFill/>
                  </a:rPr>
                  <a:t> </a:t>
                </a:r>
              </a:p>
            </p:txBody>
          </p:sp>
        </mc:Fallback>
      </mc:AlternateContent>
    </p:spTree>
    <p:extLst>
      <p:ext uri="{BB962C8B-B14F-4D97-AF65-F5344CB8AC3E}">
        <p14:creationId xmlns:p14="http://schemas.microsoft.com/office/powerpoint/2010/main" val="112648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33B93D-E934-4289-978E-7B339392C362}"/>
              </a:ext>
            </a:extLst>
          </p:cNvPr>
          <p:cNvPicPr>
            <a:picLocks noChangeAspect="1"/>
          </p:cNvPicPr>
          <p:nvPr/>
        </p:nvPicPr>
        <p:blipFill>
          <a:blip r:embed="rId2"/>
          <a:stretch>
            <a:fillRect/>
          </a:stretch>
        </p:blipFill>
        <p:spPr>
          <a:xfrm>
            <a:off x="334870" y="641846"/>
            <a:ext cx="9464860" cy="3193057"/>
          </a:xfrm>
          <a:prstGeom prst="rect">
            <a:avLst/>
          </a:prstGeom>
        </p:spPr>
      </p:pic>
      <p:sp>
        <p:nvSpPr>
          <p:cNvPr id="4" name="TextBox 3">
            <a:extLst>
              <a:ext uri="{FF2B5EF4-FFF2-40B4-BE49-F238E27FC236}">
                <a16:creationId xmlns:a16="http://schemas.microsoft.com/office/drawing/2014/main" id="{0585E25D-2FCB-499A-B2F7-876DC4146182}"/>
              </a:ext>
            </a:extLst>
          </p:cNvPr>
          <p:cNvSpPr txBox="1"/>
          <p:nvPr/>
        </p:nvSpPr>
        <p:spPr>
          <a:xfrm>
            <a:off x="361950" y="76200"/>
            <a:ext cx="2714625" cy="584775"/>
          </a:xfrm>
          <a:prstGeom prst="rect">
            <a:avLst/>
          </a:prstGeom>
          <a:noFill/>
        </p:spPr>
        <p:txBody>
          <a:bodyPr wrap="square" rtlCol="0">
            <a:spAutoFit/>
          </a:bodyPr>
          <a:lstStyle/>
          <a:p>
            <a:r>
              <a:rPr lang="en-GB" sz="3200" b="1" dirty="0"/>
              <a:t>Problem I</a:t>
            </a:r>
            <a:endParaRPr lang="en-PK" sz="3200" b="1" dirty="0"/>
          </a:p>
        </p:txBody>
      </p:sp>
    </p:spTree>
    <p:extLst>
      <p:ext uri="{BB962C8B-B14F-4D97-AF65-F5344CB8AC3E}">
        <p14:creationId xmlns:p14="http://schemas.microsoft.com/office/powerpoint/2010/main" val="37166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18ACDE-E4A6-4474-B305-369981581955}"/>
              </a:ext>
            </a:extLst>
          </p:cNvPr>
          <p:cNvSpPr txBox="1"/>
          <p:nvPr/>
        </p:nvSpPr>
        <p:spPr>
          <a:xfrm>
            <a:off x="361950" y="76200"/>
            <a:ext cx="2714625" cy="584775"/>
          </a:xfrm>
          <a:prstGeom prst="rect">
            <a:avLst/>
          </a:prstGeom>
          <a:noFill/>
        </p:spPr>
        <p:txBody>
          <a:bodyPr wrap="square" rtlCol="0">
            <a:spAutoFit/>
          </a:bodyPr>
          <a:lstStyle/>
          <a:p>
            <a:r>
              <a:rPr lang="en-GB" sz="3200" b="1" dirty="0"/>
              <a:t>Problem II</a:t>
            </a:r>
            <a:endParaRPr lang="en-PK" sz="3200" b="1" dirty="0"/>
          </a:p>
        </p:txBody>
      </p:sp>
      <p:pic>
        <p:nvPicPr>
          <p:cNvPr id="4" name="Picture 3">
            <a:extLst>
              <a:ext uri="{FF2B5EF4-FFF2-40B4-BE49-F238E27FC236}">
                <a16:creationId xmlns:a16="http://schemas.microsoft.com/office/drawing/2014/main" id="{7A914078-570F-46BB-9021-713748BF0F57}"/>
              </a:ext>
            </a:extLst>
          </p:cNvPr>
          <p:cNvPicPr>
            <a:picLocks noChangeAspect="1"/>
          </p:cNvPicPr>
          <p:nvPr/>
        </p:nvPicPr>
        <p:blipFill>
          <a:blip r:embed="rId2"/>
          <a:stretch>
            <a:fillRect/>
          </a:stretch>
        </p:blipFill>
        <p:spPr>
          <a:xfrm>
            <a:off x="235803" y="881880"/>
            <a:ext cx="11597884" cy="3728219"/>
          </a:xfrm>
          <a:prstGeom prst="rect">
            <a:avLst/>
          </a:prstGeom>
        </p:spPr>
      </p:pic>
    </p:spTree>
    <p:extLst>
      <p:ext uri="{BB962C8B-B14F-4D97-AF65-F5344CB8AC3E}">
        <p14:creationId xmlns:p14="http://schemas.microsoft.com/office/powerpoint/2010/main" val="2206225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B29BDE-EDC9-485E-A1DB-CB3BD8DAE062}"/>
              </a:ext>
            </a:extLst>
          </p:cNvPr>
          <p:cNvPicPr>
            <a:picLocks noChangeAspect="1"/>
          </p:cNvPicPr>
          <p:nvPr/>
        </p:nvPicPr>
        <p:blipFill>
          <a:blip r:embed="rId2"/>
          <a:stretch>
            <a:fillRect/>
          </a:stretch>
        </p:blipFill>
        <p:spPr>
          <a:xfrm>
            <a:off x="282548" y="126867"/>
            <a:ext cx="5994411" cy="2187892"/>
          </a:xfrm>
          <a:prstGeom prst="rect">
            <a:avLst/>
          </a:prstGeom>
        </p:spPr>
      </p:pic>
      <p:pic>
        <p:nvPicPr>
          <p:cNvPr id="7" name="Picture 6">
            <a:extLst>
              <a:ext uri="{FF2B5EF4-FFF2-40B4-BE49-F238E27FC236}">
                <a16:creationId xmlns:a16="http://schemas.microsoft.com/office/drawing/2014/main" id="{A6C0152C-FBC7-4937-B302-D2B0CB2B5FAD}"/>
              </a:ext>
            </a:extLst>
          </p:cNvPr>
          <p:cNvPicPr>
            <a:picLocks noChangeAspect="1"/>
          </p:cNvPicPr>
          <p:nvPr/>
        </p:nvPicPr>
        <p:blipFill>
          <a:blip r:embed="rId3"/>
          <a:stretch>
            <a:fillRect/>
          </a:stretch>
        </p:blipFill>
        <p:spPr>
          <a:xfrm>
            <a:off x="143076" y="2417077"/>
            <a:ext cx="7441575" cy="4314056"/>
          </a:xfrm>
          <a:prstGeom prst="rect">
            <a:avLst/>
          </a:prstGeom>
        </p:spPr>
      </p:pic>
    </p:spTree>
    <p:extLst>
      <p:ext uri="{BB962C8B-B14F-4D97-AF65-F5344CB8AC3E}">
        <p14:creationId xmlns:p14="http://schemas.microsoft.com/office/powerpoint/2010/main" val="8825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579</Words>
  <Application>Microsoft Office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Yu Gothic UI</vt:lpstr>
      <vt:lpstr>Arial</vt:lpstr>
      <vt:lpstr>Calibri</vt:lpstr>
      <vt:lpstr>Calibri Light</vt:lpstr>
      <vt:lpstr>Cambria Math</vt:lpstr>
      <vt:lpstr>Office Theme</vt:lpstr>
      <vt:lpstr>SI</vt:lpstr>
      <vt:lpstr>Introduction</vt:lpstr>
      <vt:lpstr>P-Values in Hypothesis Tests</vt:lpstr>
      <vt:lpstr>P-Values in Hypothesis Tests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Shafayat Abrar</dc:creator>
  <cp:lastModifiedBy>Shafayat Abrar</cp:lastModifiedBy>
  <cp:revision>20</cp:revision>
  <dcterms:created xsi:type="dcterms:W3CDTF">2023-10-25T07:37:15Z</dcterms:created>
  <dcterms:modified xsi:type="dcterms:W3CDTF">2023-10-26T07:53:39Z</dcterms:modified>
</cp:coreProperties>
</file>