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2" r:id="rId2"/>
    <p:sldId id="264" r:id="rId3"/>
    <p:sldId id="478" r:id="rId4"/>
    <p:sldId id="479" r:id="rId5"/>
    <p:sldId id="480" r:id="rId6"/>
    <p:sldId id="481" r:id="rId7"/>
    <p:sldId id="476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CC"/>
    <a:srgbClr val="CCFFFF"/>
    <a:srgbClr val="99FFCC"/>
    <a:srgbClr val="FF9999"/>
    <a:srgbClr val="FF00FF"/>
    <a:srgbClr val="0066CC"/>
    <a:srgbClr val="3F174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6DF84-CD1F-4FA6-8BC8-E893B696D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00F5-A9A7-4164-9154-87868DA7B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35A1-0E46-4E70-BE50-D16D92BA4F0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731D-8B59-4095-B77A-4BC76754C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1D674-0CD9-4F38-9541-10F8D4CF1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6C0-A5B3-4976-B3B0-D5887C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4257-2063-464D-8392-2DAA70F807F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BA1-8DB8-4FE4-8A77-5307E3FF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820-F06A-4B86-BF0B-B3F6612C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4DBB-C47C-49E9-9D9C-CA5C80EA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D88-B242-467D-BEB5-FB8F7EF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9A8C-3893-4697-8DCE-E8D296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4B38-6344-1101-CED8-B9C1500E80E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A5D-1308-E10C-202B-3DEF0CAEC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56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ED30-B69B-4F0A-B2A1-AEF6DCC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C-5BCD-4DA9-AEAC-A9DF46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505-CACA-43A9-9065-9CB6A65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A8C93-9DFB-40D7-BBC9-8ABC8B906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C756-9073-F325-5EB0-5206EFDFD988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0842B-CD63-C3F6-F359-880E7D73A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3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4F7F-D510-4E3E-ADF8-0BBCAFBE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6348-6040-4EC7-84FA-ACD6AE03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9F16-A748-4C8D-A3E5-A464C526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486-9E05-4F23-A92B-A1B7ABF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A90D-1D2D-54EC-460B-80A244499CF5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A213-4704-FD9B-256C-40AB15D0A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013-5E51-49C0-BC22-8E93E632C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81" y="410368"/>
            <a:ext cx="12192000" cy="1325563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D83-D539-4263-B106-C711256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4F8B-ED69-49D9-B6CD-CC002E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2E41-6AC9-4EA2-B3F7-D05412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05D3-83C8-16A9-3AE4-F96B6A26C65F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1FB-19E1-0DAE-FD18-DC60EDFAA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84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0FEA-A9EE-4984-A777-E958608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A1F-94A1-45CE-84C6-23F77E0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9CA-D285-4F1A-9EF3-9FF6A753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42B6-DC9F-4E20-85F3-748AB2C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8D539-AF05-6879-DBE7-958561F71780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FEB-A61A-BC44-0BF0-D7A0547C8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56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E5E-0811-4F8F-B2BD-F0EA8FE0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9ED3-0C43-4509-8413-12035F88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1BA6-FC26-4989-AC9B-C616261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BF8E-11D8-47C3-B42E-CB9685C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29262B-DCE4-453C-AC44-46A76531A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FAA2E-80D3-7C42-DC59-98E39C2D21B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00280-50F5-5F70-653E-910E8D8B6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841-4E40-4E94-9C41-48CA6F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3963-8E17-4AED-BD0A-6C7EDF76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9669F-0CC8-486E-A29E-8F810DC0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C6F-C450-4648-9828-249C9291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1B2B-27A1-4F00-A12E-45D62A00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E76-9D91-4D7D-9245-EF38099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BDD155-2A18-4842-8FBF-76C05561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EFABF-4B26-80A9-1902-8F1C022B8FBD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ECC7-AF09-1B48-F3CE-2C13C102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2322-36E5-40B2-B77C-3FEDCE7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F9BB-D046-456C-9FE7-4EF522F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5D108B-C064-4DBF-88BA-3195AD63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7005D-A76C-B48A-033D-BD4761CD5221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081A7-AD93-2EB6-E24F-3D2924326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6141-32E6-4033-A96E-2767E5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12C-54FA-4E5C-A078-885B174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24A72-8058-B3A9-85FC-3D15768C0226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28F2-BBFF-021F-3D35-1EF63AF80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3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386-C2A1-4165-AA90-A143B88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62E-7997-4D6A-894F-CBFA127E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9036-BD0D-405E-ABE5-3182D794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1FBA-E5AB-4AE8-AD85-5CEC950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5D8-F0EB-4DED-84FF-8599599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8084-E2C0-B052-D570-30CCC80650D2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9BFB-2DDC-58C5-D56B-835ECD4851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3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EA1B-D3EA-4191-B9A2-C992A45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1EAE-65C4-4E5D-9671-81BC47EE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A2D6-4D6D-46D5-A4DA-2F27FD63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D90B-51A9-4BB5-8E85-28B0FF6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5A6B-C7C7-40DC-AD0A-81C8E82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A52A7-B87F-6F5D-9D3D-0E043AC9BCEC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219D-390B-2454-591A-C0C352CC4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2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7C8-354E-4F2A-8234-DE1807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10E1-2BF3-41D1-8698-8FAD6110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8958-B1D7-4842-BAFF-219194268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A6A7-670D-4A8E-A302-1B47C3B9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alvi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yllabus.habib.edu.p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F689-049A-5781-A66E-033ED88C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71492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CS/PHYS-314/300: Quantum Computing</a:t>
            </a:r>
            <a:br>
              <a:rPr lang="en-US" sz="3600" dirty="0"/>
            </a:br>
            <a:br>
              <a:rPr lang="en-US" sz="3600" dirty="0"/>
            </a:br>
            <a:r>
              <a:rPr lang="en-US" dirty="0"/>
              <a:t>Unit 00: </a:t>
            </a:r>
            <a:br>
              <a:rPr lang="en-US" dirty="0"/>
            </a:br>
            <a:r>
              <a:rPr lang="en-US" dirty="0"/>
              <a:t>Introduction and 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20C7-F1FC-0FDE-ABA7-47DA4A7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26B2-ABC0-0DDD-0A2C-573D9B1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E332-59FA-A702-3302-E9C13C7D4461}"/>
              </a:ext>
            </a:extLst>
          </p:cNvPr>
          <p:cNvSpPr txBox="1"/>
          <p:nvPr/>
        </p:nvSpPr>
        <p:spPr>
          <a:xfrm>
            <a:off x="477078" y="26504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Habib University – Shaping Futures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C37EA-5D66-A27C-EB91-FF55578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Faisal Alvi</a:t>
            </a: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r>
              <a:rPr lang="en-US" sz="1800" dirty="0">
                <a:latin typeface="Gill Sans MT"/>
              </a:rPr>
              <a:t>(For any suggested modifications please email: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faisal.alvi@sse.habib.edu.pk</a:t>
            </a:r>
            <a:r>
              <a:rPr lang="en-US" sz="1800" dirty="0">
                <a:latin typeface="Gill Sans MT"/>
              </a:rPr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4FD1-B2F8-8CC3-F0A8-BA49A721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Computing – Neven’s Law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86040D-F457-7237-EA1C-8988F24DA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2117" y="1868018"/>
            <a:ext cx="6436180" cy="451297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0E2B0-4D32-E947-2B85-89212C24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A9191-04B9-6C47-A031-A3251472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D44E9A-1B49-C7C6-69EE-C90EBC26D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38" y="2496277"/>
            <a:ext cx="4697143" cy="28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3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3BE1-7149-A461-FA96-30EF08F6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Computing: Market Share Projections</a:t>
            </a: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9FAD56-D1F9-28BB-E4C7-024E490B1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5976" y="1784231"/>
            <a:ext cx="6070381" cy="49372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26DEC-BB4C-8A8B-B47B-80248401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E63E2-DF95-4BF8-4DB9-2F126296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558AE-6983-4E33-8C44-FFDC2352C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51"/>
          <a:stretch/>
        </p:blipFill>
        <p:spPr bwMode="auto">
          <a:xfrm>
            <a:off x="318803" y="1784230"/>
            <a:ext cx="5464617" cy="493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51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1376-6088-6063-71BF-21065F71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Computing Application Areas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C203C3-B78A-C9DF-AE49-4CEB775DF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286"/>
          <a:stretch/>
        </p:blipFill>
        <p:spPr>
          <a:xfrm>
            <a:off x="914399" y="1926780"/>
            <a:ext cx="10592656" cy="46121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FFB22-A509-EA01-F24A-520E27DC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AE83B-4DF0-872F-7418-E86EF74C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996CEF-4EF2-131C-415B-451964C31BB2}"/>
              </a:ext>
            </a:extLst>
          </p:cNvPr>
          <p:cNvSpPr/>
          <p:nvPr/>
        </p:nvSpPr>
        <p:spPr>
          <a:xfrm>
            <a:off x="4818580" y="1926780"/>
            <a:ext cx="6657652" cy="46121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2BC03-429E-C451-3AD6-2E6C6F25017D}"/>
              </a:ext>
            </a:extLst>
          </p:cNvPr>
          <p:cNvSpPr/>
          <p:nvPr/>
        </p:nvSpPr>
        <p:spPr>
          <a:xfrm>
            <a:off x="8170522" y="1926780"/>
            <a:ext cx="3321122" cy="46121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2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7A1-497D-632A-129A-D12D15C9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Preparing for the Quantum Era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AA498-C814-4423-B8DE-1DAD6141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69FB7-EF14-6F41-5CD6-A3E62132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96BEA-C1B9-1905-8393-4776116A2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333" r="10335"/>
          <a:stretch/>
        </p:blipFill>
        <p:spPr>
          <a:xfrm>
            <a:off x="838200" y="2544526"/>
            <a:ext cx="10515600" cy="3003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67C833C-C7B3-24E7-FAEC-B9780A8EE956}"/>
              </a:ext>
            </a:extLst>
          </p:cNvPr>
          <p:cNvSpPr/>
          <p:nvPr/>
        </p:nvSpPr>
        <p:spPr>
          <a:xfrm>
            <a:off x="838200" y="3873357"/>
            <a:ext cx="2521449" cy="328773"/>
          </a:xfrm>
          <a:prstGeom prst="rect">
            <a:avLst/>
          </a:prstGeom>
          <a:solidFill>
            <a:srgbClr val="FFFF00">
              <a:alpha val="30000"/>
            </a:srgb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0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2C0B-804A-3C00-BF9E-E6855728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Degree Requirements for Jobs in QC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772E0E-BD13-9E28-FA16-75474957F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33" y="2163234"/>
            <a:ext cx="11352533" cy="403208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93D75-62EF-51DE-EED0-BFCEB05E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76B8A-86BB-65E9-65F2-FE3A504F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01777-9801-F26A-96A2-FB2EA852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5F369-4F26-B030-6B47-5825BB46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C45AD-6A3B-289E-0383-DB4DE0F0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07" y="523854"/>
            <a:ext cx="10428270" cy="63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8FE4-9910-3C69-5F3D-043846C9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B65E-8B1C-AE9F-1AE6-4398EA275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Quantum Computing will be widespread in the very near future.</a:t>
            </a:r>
          </a:p>
          <a:p>
            <a:pPr>
              <a:lnSpc>
                <a:spcPct val="150000"/>
              </a:lnSpc>
            </a:pPr>
            <a:r>
              <a:rPr lang="en-US" dirty="0"/>
              <a:t>Investments (financial) have already started.</a:t>
            </a:r>
          </a:p>
          <a:p>
            <a:pPr>
              <a:lnSpc>
                <a:spcPct val="150000"/>
              </a:lnSpc>
            </a:pPr>
            <a:r>
              <a:rPr lang="en-US" dirty="0"/>
              <a:t>It is up to you to invest in education in QC to reap the benefits.</a:t>
            </a:r>
          </a:p>
          <a:p>
            <a:pPr>
              <a:lnSpc>
                <a:spcPct val="150000"/>
              </a:lnSpc>
            </a:pPr>
            <a:r>
              <a:rPr lang="en-US" dirty="0"/>
              <a:t>Best of Luck!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EDB2B-AC38-F7AE-E7BD-69DA1DC45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2F148-AEBE-34E5-27D6-4A4D555C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E23-B2FF-967B-635C-715BE84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074-EB1B-1FEF-394D-487B31B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8" y="1825625"/>
            <a:ext cx="1059779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Syllabus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Content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Session Plans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Motivation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D961-DA95-BD15-156F-922172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456-772D-AD8C-9483-FAA0876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182C-C993-AB6A-4E6D-F7B292C5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2C49-6C96-5537-01C3-C36D8CD5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Course: CS Elective + General Elective</a:t>
            </a:r>
          </a:p>
          <a:p>
            <a:endParaRPr lang="en-US" sz="2400" dirty="0"/>
          </a:p>
          <a:p>
            <a:r>
              <a:rPr lang="en-US" sz="2400" dirty="0"/>
              <a:t>Instructor: Faisal Alvi</a:t>
            </a:r>
          </a:p>
          <a:p>
            <a:endParaRPr lang="en-US" sz="2400" dirty="0"/>
          </a:p>
          <a:p>
            <a:r>
              <a:rPr lang="en-US" sz="2400" dirty="0"/>
              <a:t>Students: A brief Intro</a:t>
            </a:r>
          </a:p>
          <a:p>
            <a:endParaRPr lang="en-US" sz="2400" dirty="0"/>
          </a:p>
          <a:p>
            <a:r>
              <a:rPr lang="en-US" sz="2400" dirty="0"/>
              <a:t>Expectations from the Course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8AB78-1475-0E0D-C137-F1E2DC99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FCAC3-59C3-17E2-C6FB-1D06CA2E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3932-D22F-FB1D-5755-080B10C4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B896C-7DBB-2544-5FC9-CEB6CC66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http://syllabus.habib.edu.pk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B0731-9694-91C1-6F87-2976EA94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099F7-FA98-E981-FD18-70E5C353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0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9D6C-EBD7-F43F-13B6-53707CC5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Contents and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1CCB-FE10-B001-5FC1-D4E3D770C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Textbooks</a:t>
            </a:r>
          </a:p>
          <a:p>
            <a:endParaRPr lang="en-US" sz="2400" dirty="0"/>
          </a:p>
          <a:p>
            <a:r>
              <a:rPr lang="en-US" sz="2400" dirty="0"/>
              <a:t>Assessments</a:t>
            </a:r>
          </a:p>
          <a:p>
            <a:pPr lvl="1"/>
            <a:r>
              <a:rPr lang="en-US" dirty="0"/>
              <a:t>Assignments</a:t>
            </a:r>
          </a:p>
          <a:p>
            <a:pPr lvl="1"/>
            <a:r>
              <a:rPr lang="en-US" dirty="0"/>
              <a:t>Quizzes</a:t>
            </a:r>
          </a:p>
          <a:p>
            <a:pPr lvl="1"/>
            <a:r>
              <a:rPr lang="en-US" dirty="0"/>
              <a:t>Exams</a:t>
            </a:r>
          </a:p>
          <a:p>
            <a:pPr lvl="1"/>
            <a:r>
              <a:rPr lang="en-US" dirty="0"/>
              <a:t>Class Participation </a:t>
            </a:r>
          </a:p>
          <a:p>
            <a:pPr lvl="2"/>
            <a:r>
              <a:rPr lang="en-US" sz="2400" dirty="0"/>
              <a:t>Various Activities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78EA6-5D2C-B5E2-3667-4BEB546E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75BF8-F4C4-322D-B730-D82AA9DA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326E-6F80-9CDA-AE1B-99841467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Session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EBF4-C45C-6200-B88F-20A838595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Review of Previous Class</a:t>
            </a:r>
          </a:p>
          <a:p>
            <a:endParaRPr lang="en-US" sz="2400" dirty="0"/>
          </a:p>
          <a:p>
            <a:r>
              <a:rPr lang="en-US" sz="2400" dirty="0"/>
              <a:t>Content Coverage including Q/A</a:t>
            </a:r>
          </a:p>
          <a:p>
            <a:endParaRPr lang="en-US" sz="2400" dirty="0"/>
          </a:p>
          <a:p>
            <a:r>
              <a:rPr lang="en-US" sz="2400" dirty="0"/>
              <a:t>Class Activity and/or 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79D91-F716-B3E1-86F0-22022CB6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8C158-51FE-1909-8259-6DCD6AE9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E4C5-8CCE-2E94-C216-BC22E18D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F777-E353-88A3-9404-2D40CA00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075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A common statement I got from some students when offering this course?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What is the </a:t>
            </a:r>
            <a:r>
              <a:rPr lang="en-US" b="1" i="1" u="sng" dirty="0"/>
              <a:t>scope</a:t>
            </a:r>
            <a:r>
              <a:rPr lang="en-US" dirty="0"/>
              <a:t> of quantum computing?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Can you define </a:t>
            </a:r>
            <a:r>
              <a:rPr lang="en-US" sz="2400" b="1" i="1" u="sng" dirty="0"/>
              <a:t>scope</a:t>
            </a:r>
            <a:r>
              <a:rPr lang="en-US" sz="2400" dirty="0"/>
              <a:t> as used here?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/>
              <a:t>Do you have any ideas about the scope of quantum computing?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5F5B2-25D1-87A2-434A-F8B9042F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C02E5-CFA4-C5BF-D84B-C0679EA7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3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901C-92EC-DFF3-D845-0DFCAEA5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DEB9-5697-584B-1965-70E2E2A2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Quantum Computing is a </a:t>
            </a:r>
            <a:r>
              <a:rPr lang="en-US" sz="2400" dirty="0">
                <a:solidFill>
                  <a:schemeClr val="accent1"/>
                </a:solidFill>
              </a:rPr>
              <a:t>fundamentally different </a:t>
            </a:r>
            <a:r>
              <a:rPr lang="en-US" sz="2400" dirty="0"/>
              <a:t>type of computing as compared to the current computing paradigms.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To differentiate with QC, we use the term ‘</a:t>
            </a:r>
            <a:r>
              <a:rPr lang="en-US" sz="2400" dirty="0">
                <a:solidFill>
                  <a:schemeClr val="accent1"/>
                </a:solidFill>
              </a:rPr>
              <a:t>classical computing</a:t>
            </a:r>
            <a:r>
              <a:rPr lang="en-US" sz="2400" dirty="0"/>
              <a:t>’ for computers that are in use today.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The basic unit of computation in Quantum Computing [subsequently referred to as </a:t>
            </a:r>
            <a:r>
              <a:rPr lang="en-US" sz="2400" dirty="0">
                <a:solidFill>
                  <a:schemeClr val="accent1"/>
                </a:solidFill>
              </a:rPr>
              <a:t>QC</a:t>
            </a:r>
            <a:r>
              <a:rPr lang="en-US" sz="2400" dirty="0"/>
              <a:t>] is the </a:t>
            </a:r>
            <a:r>
              <a:rPr lang="en-US" sz="2400" dirty="0">
                <a:solidFill>
                  <a:schemeClr val="accent1"/>
                </a:solidFill>
              </a:rPr>
              <a:t>qubit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This contrasts with the </a:t>
            </a:r>
            <a:r>
              <a:rPr lang="en-US" sz="2400" dirty="0">
                <a:solidFill>
                  <a:schemeClr val="accent1"/>
                </a:solidFill>
              </a:rPr>
              <a:t>bit</a:t>
            </a:r>
            <a:r>
              <a:rPr lang="en-US" sz="2400" dirty="0"/>
              <a:t> as the unit of digital devices in use today.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More on that later…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51B7F-7F3B-22EB-D0EB-8AE878D9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06959-4290-9419-1C3E-D02AD7DD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AA1E-2EDE-3092-4D30-065BB992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Computing – Current Progress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42B99-A82C-EA7D-3465-71EA81DD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8022C-DEBC-7180-223A-80D40FA6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503FA4-9B48-3668-A388-25591B11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16086">
            <a:off x="395885" y="2480014"/>
            <a:ext cx="6566237" cy="20829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2DCA73-7299-4F23-785D-A3E52D6CCB66}"/>
              </a:ext>
            </a:extLst>
          </p:cNvPr>
          <p:cNvSpPr/>
          <p:nvPr/>
        </p:nvSpPr>
        <p:spPr>
          <a:xfrm>
            <a:off x="1099335" y="2134441"/>
            <a:ext cx="1500027" cy="3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July 2023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97FFF2-DA60-78BE-F728-B090FF04D937}"/>
              </a:ext>
            </a:extLst>
          </p:cNvPr>
          <p:cNvSpPr/>
          <p:nvPr/>
        </p:nvSpPr>
        <p:spPr>
          <a:xfrm>
            <a:off x="9585128" y="2162900"/>
            <a:ext cx="1500027" cy="365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June 2023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AF1A62-D040-2402-CF4A-6F699F72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86559">
            <a:off x="4095816" y="3465255"/>
            <a:ext cx="7944258" cy="21464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13E25EE-7C4F-2A67-8F82-2D810D236390}"/>
              </a:ext>
            </a:extLst>
          </p:cNvPr>
          <p:cNvSpPr/>
          <p:nvPr/>
        </p:nvSpPr>
        <p:spPr>
          <a:xfrm rot="20695287">
            <a:off x="7430002" y="5494378"/>
            <a:ext cx="4500081" cy="653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https://techmonitor.ai/hardware/quantum/ibm-quantum-machine-beats-supercomputer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BD5D06-6BCE-110F-21E2-34BE5205376C}"/>
              </a:ext>
            </a:extLst>
          </p:cNvPr>
          <p:cNvSpPr/>
          <p:nvPr/>
        </p:nvSpPr>
        <p:spPr>
          <a:xfrm rot="20695287">
            <a:off x="942937" y="5159111"/>
            <a:ext cx="3136677" cy="1086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https://www.sciencealert.com/google-quantum-computer-is-47-years-faster-than-1-supercomputer</a:t>
            </a:r>
          </a:p>
        </p:txBody>
      </p:sp>
    </p:spTree>
    <p:extLst>
      <p:ext uri="{BB962C8B-B14F-4D97-AF65-F5344CB8AC3E}">
        <p14:creationId xmlns:p14="http://schemas.microsoft.com/office/powerpoint/2010/main" val="163505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421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Consolas</vt:lpstr>
      <vt:lpstr>Gill Sans MT</vt:lpstr>
      <vt:lpstr>Office Theme</vt:lpstr>
      <vt:lpstr>CS/PHYS-314/300: Quantum Computing  Unit 00:  Introduction and Motivation</vt:lpstr>
      <vt:lpstr> Unit Outline</vt:lpstr>
      <vt:lpstr> Introduction</vt:lpstr>
      <vt:lpstr> Syllabus</vt:lpstr>
      <vt:lpstr> Contents and Assessments</vt:lpstr>
      <vt:lpstr> Session Plans</vt:lpstr>
      <vt:lpstr> Motivation</vt:lpstr>
      <vt:lpstr> Quantum Computing</vt:lpstr>
      <vt:lpstr> Quantum Computing – Current Progress </vt:lpstr>
      <vt:lpstr> Quantum Computing – Neven’s Law</vt:lpstr>
      <vt:lpstr> Quantum Computing: Market Share Projections</vt:lpstr>
      <vt:lpstr> Quantum Computing Application Areas</vt:lpstr>
      <vt:lpstr> Preparing for the Quantum Era</vt:lpstr>
      <vt:lpstr> Degree Requirements for Jobs in QC</vt:lpstr>
      <vt:lpstr>PowerPoint Presentation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Faisal Alvi</dc:creator>
  <cp:lastModifiedBy>Faisal Alvi</cp:lastModifiedBy>
  <cp:revision>457</cp:revision>
  <dcterms:created xsi:type="dcterms:W3CDTF">2022-04-01T09:51:06Z</dcterms:created>
  <dcterms:modified xsi:type="dcterms:W3CDTF">2024-08-19T04:20:25Z</dcterms:modified>
</cp:coreProperties>
</file>