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62" r:id="rId2"/>
    <p:sldId id="264" r:id="rId3"/>
    <p:sldId id="491" r:id="rId4"/>
    <p:sldId id="492" r:id="rId5"/>
    <p:sldId id="493" r:id="rId6"/>
    <p:sldId id="494" r:id="rId7"/>
    <p:sldId id="495" r:id="rId8"/>
    <p:sldId id="497" r:id="rId9"/>
    <p:sldId id="498" r:id="rId10"/>
    <p:sldId id="499" r:id="rId11"/>
    <p:sldId id="500" r:id="rId12"/>
    <p:sldId id="501" r:id="rId13"/>
    <p:sldId id="502" r:id="rId14"/>
    <p:sldId id="503" r:id="rId15"/>
    <p:sldId id="504" r:id="rId16"/>
    <p:sldId id="505" r:id="rId17"/>
    <p:sldId id="506" r:id="rId18"/>
    <p:sldId id="507" r:id="rId19"/>
    <p:sldId id="478" r:id="rId20"/>
    <p:sldId id="496" r:id="rId21"/>
    <p:sldId id="50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FFFFCC"/>
    <a:srgbClr val="CCFFFF"/>
    <a:srgbClr val="99FFCC"/>
    <a:srgbClr val="FF9999"/>
    <a:srgbClr val="FF00FF"/>
    <a:srgbClr val="0066CC"/>
    <a:srgbClr val="3F1749"/>
    <a:srgbClr val="660033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 snapToGrid="0">
      <p:cViewPr varScale="1">
        <p:scale>
          <a:sx n="62" d="100"/>
          <a:sy n="62" d="100"/>
        </p:scale>
        <p:origin x="816" y="44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C6DF84-CD1F-4FA6-8BC8-E893B696DB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EE00F5-A9A7-4164-9154-87868DA7B41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835A1-0E46-4E70-BE50-D16D92BA4F06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8731D-8B59-4095-B77A-4BC76754C1F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11D674-0CD9-4F38-9541-10F8D4CF12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A66C0-A5B3-4976-B3B0-D5887CB70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49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04257-2063-464D-8392-2DAA70F807F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DBBA1-8DB8-4FE4-8A77-5307E3FF1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54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C820-F06A-4B86-BF0B-B3F6612CAC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Gill Sans MT" panose="020B05020201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54DBB-C47C-49E9-9D9C-CA5C80EA2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Gill Sans MT" panose="020B05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0DD88-B242-467D-BEB5-FB8F7EF95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69A8C-3893-4697-8DCE-E8D29603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924B38-6344-1101-CED8-B9C1500E80E7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D29A5D-1308-E10C-202B-3DEF0CAECB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155660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4ED30-B69B-4F0A-B2A1-AEF6DCC0A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A1C9C-5BCD-4DA9-AEAC-A9DF46619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65505-CACA-43A9-9065-9CB6A657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76A8C93-9DFB-40D7-BBC9-8ABC8B9063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3063" y="425378"/>
            <a:ext cx="12192000" cy="1205057"/>
          </a:xfrm>
          <a:solidFill>
            <a:srgbClr val="FFFFCC"/>
          </a:solidFill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	Click to edit Master title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09C756-9073-F325-5EB0-5206EFDFD988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80842B-CD63-C3F6-F359-880E7D73A9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02316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BE4F7F-D510-4E3E-ADF8-0BBCAFBEF0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16348-6040-4EC7-84FA-ACD6AE03C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69F16-A748-4C8D-A3E5-A464C5269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61486-9E05-4F23-A92B-A1B7ABF54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69A90D-1D2D-54EC-460B-80A244499CF5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77A213-4704-FD9B-256C-40AB15D0AD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9241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A5013-5E51-49C0-BC22-8E93E632C4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2381" y="410368"/>
            <a:ext cx="12192000" cy="1325563"/>
          </a:xfrm>
          <a:solidFill>
            <a:srgbClr val="FFFFCC"/>
          </a:solidFill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 dirty="0"/>
              <a:t>	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E4D83-D539-4263-B106-C711256BE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894F8B-ED69-49D9-B6CD-CC002E9B2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2B2E41-6AC9-4EA2-B3F7-D0541296F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9705D3-83C8-16A9-3AE4-F96B6A26C65F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8AF1FB-19E1-0DAE-FD18-DC60EDFAAC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818456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20FEA-A9EE-4984-A777-E95860841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Gill Sans MT" panose="020B05020201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5FA1F-94A1-45CE-84C6-23F77E0C3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Gill Sans MT" panose="020B05020201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D99CA-D285-4F1A-9EF3-9FF6A7537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F42B6-DC9F-4E20-85F3-748AB2CFC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B8D539-AF05-6879-DBE7-958561F71780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23BFEB-A61A-BC44-0BF0-D7A0547C8C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85622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21E5E-0811-4F8F-B2BD-F0EA8FE0DD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19ED3-0C43-4509-8413-12035F885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11BA6-FC26-4989-AC9B-C61626147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FBF8E-11D8-47C3-B42E-CB9685CAC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F29262B-DCE4-453C-AC44-46A76531AD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3063" y="425378"/>
            <a:ext cx="12192000" cy="1205057"/>
          </a:xfrm>
          <a:solidFill>
            <a:srgbClr val="FFFFCC"/>
          </a:solidFill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	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FFAA2E-80D3-7C42-DC59-98E39C2D21B7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F00280-50F5-5F70-653E-910E8D8B6E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71880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1E841-4E40-4E94-9C41-48CA6FFF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Gill Sans MT" panose="020B05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33963-8E17-4AED-BD0A-6C7EDF769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69669F-0CC8-486E-A29E-8F810DC054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Gill Sans MT" panose="020B05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D48C6F-C450-4648-9828-249C92913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  <a:lvl2pPr>
              <a:defRPr>
                <a:latin typeface="Gill Sans MT" panose="020B0502020104020203" pitchFamily="34" charset="0"/>
              </a:defRPr>
            </a:lvl2pPr>
            <a:lvl3pPr>
              <a:defRPr>
                <a:latin typeface="Gill Sans MT" panose="020B0502020104020203" pitchFamily="34" charset="0"/>
              </a:defRPr>
            </a:lvl3pPr>
            <a:lvl4pPr>
              <a:defRPr>
                <a:latin typeface="Gill Sans MT" panose="020B0502020104020203" pitchFamily="34" charset="0"/>
              </a:defRPr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7D1B2B-27A1-4F00-A12E-45D62A00C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17AE76-9D91-4D7D-9245-EF3809963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5BDD155-2A18-4842-8FBF-76C05561C5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3063" y="425378"/>
            <a:ext cx="12192000" cy="1205057"/>
          </a:xfrm>
          <a:solidFill>
            <a:srgbClr val="FFFFCC"/>
          </a:solidFill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	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38EFABF-4B26-80A9-1902-8F1C022B8FBD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DFECC7-AF09-1B48-F3CE-2C13C10202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56621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DE2322-36E5-40B2-B77C-3FEDCE71F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CF9BB-D046-456C-9FE7-4EF522F8F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5D108B-C064-4DBF-88BA-3195AD6373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3063" y="425378"/>
            <a:ext cx="12192000" cy="1205057"/>
          </a:xfrm>
          <a:solidFill>
            <a:srgbClr val="FFFFCC"/>
          </a:solidFill>
        </p:spPr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	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C7005D-A76C-B48A-033D-BD4761CD5221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B081A7-AD93-2EB6-E24F-3D29243269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59255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AC6141-32E6-4033-A96E-2767E51ED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11312C-54FA-4E5C-A078-885B17401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C24A72-8058-B3A9-85FC-3D15768C0226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6028F2-BBFF-021F-3D35-1EF63AF808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07375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AF386-C2A1-4165-AA90-A143B880E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Gill Sans MT" panose="020B05020201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5B62E-7997-4D6A-894F-CBFA127EA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Gill Sans MT" panose="020B0502020104020203" pitchFamily="34" charset="0"/>
              </a:defRPr>
            </a:lvl1pPr>
            <a:lvl2pPr>
              <a:defRPr sz="2800">
                <a:latin typeface="Gill Sans MT" panose="020B0502020104020203" pitchFamily="34" charset="0"/>
              </a:defRPr>
            </a:lvl2pPr>
            <a:lvl3pPr>
              <a:defRPr sz="2400">
                <a:latin typeface="Gill Sans MT" panose="020B0502020104020203" pitchFamily="34" charset="0"/>
              </a:defRPr>
            </a:lvl3pPr>
            <a:lvl4pPr>
              <a:defRPr sz="2000">
                <a:latin typeface="Gill Sans MT" panose="020B0502020104020203" pitchFamily="34" charset="0"/>
              </a:defRPr>
            </a:lvl4pPr>
            <a:lvl5pPr>
              <a:defRPr sz="2000">
                <a:latin typeface="Gill Sans MT" panose="020B050202010402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69036-BD0D-405E-ABE5-3182D7948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Gill Sans MT" panose="020B05020201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81FBA-E5AB-4AE8-AD85-5CEC95094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195D8-F0EB-4DED-84FF-85995992F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CB8084-E2C0-B052-D570-30CCC80650D2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D89BFB-2DDC-58C5-D56B-835ECD4851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23960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EEA1B-D3EA-4191-B9A2-C992A45E7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Gill Sans MT" panose="020B05020201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E61EAE-65C4-4E5D-9671-81BC47EE3C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A9A2D6-4D6D-46D5-A4DA-2F27FD63A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Gill Sans MT" panose="020B05020201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DD90B-51A9-4BB5-8E85-28B0FF6D0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05A6B-C7C7-40DC-AD0A-81C8E82E1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Gill Sans MT" panose="020B0502020104020203" pitchFamily="34" charset="0"/>
              </a:defRPr>
            </a:lvl1pPr>
          </a:lstStyle>
          <a:p>
            <a:fld id="{69121A1F-7885-4E65-AB38-5CCB274F4E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9A52A7-B87F-6F5D-9D3D-0E043AC9BCEC}"/>
              </a:ext>
            </a:extLst>
          </p:cNvPr>
          <p:cNvSpPr/>
          <p:nvPr userDrawn="1"/>
        </p:nvSpPr>
        <p:spPr>
          <a:xfrm>
            <a:off x="0" y="0"/>
            <a:ext cx="12192000" cy="410817"/>
          </a:xfrm>
          <a:prstGeom prst="rect">
            <a:avLst/>
          </a:prstGeom>
          <a:solidFill>
            <a:schemeClr val="accent1"/>
          </a:solidFill>
          <a:ln>
            <a:solidFill>
              <a:srgbClr val="3F17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47219D-390B-2454-591A-C0C352CC48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" t="4545" r="68780" b="3335"/>
          <a:stretch/>
        </p:blipFill>
        <p:spPr bwMode="auto">
          <a:xfrm>
            <a:off x="7937" y="4125"/>
            <a:ext cx="368300" cy="40116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5249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78F7C8-354E-4F2A-8234-DE180760C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D10E1-2BF3-41D1-8698-8FAD6110C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98958-B1D7-4842-BAFF-2191942688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BA6A7-670D-4A8E-A302-1B47C3B952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21A1F-7885-4E65-AB38-5CCB274F4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8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aisal.alvi@sse.habib.edu.p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AF689-049A-5781-A66E-033ED88C0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551" y="1122363"/>
            <a:ext cx="11714922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2700" dirty="0"/>
              <a:t>CS/PHYS-314/300: Quantum Computing</a:t>
            </a:r>
            <a:br>
              <a:rPr lang="en-US" sz="3600" dirty="0"/>
            </a:br>
            <a:br>
              <a:rPr lang="en-US" sz="3600" dirty="0"/>
            </a:br>
            <a:r>
              <a:rPr lang="en-US"/>
              <a:t>Unit 01: </a:t>
            </a:r>
            <a:br>
              <a:rPr lang="en-US" dirty="0"/>
            </a:br>
            <a:r>
              <a:rPr lang="en-US" dirty="0"/>
              <a:t>Single Qubit Systems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D20C7-F1FC-0FDE-ABA7-47DA4A7A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C26B2-ABC0-0DDD-0A2C-573D9B13F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4E332-59FA-A702-3302-E9C13C7D4461}"/>
              </a:ext>
            </a:extLst>
          </p:cNvPr>
          <p:cNvSpPr txBox="1"/>
          <p:nvPr/>
        </p:nvSpPr>
        <p:spPr>
          <a:xfrm>
            <a:off x="477078" y="26504"/>
            <a:ext cx="11714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Habib University – Shaping Futures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29C37EA-5D66-A27C-EB91-FF555785C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035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Gill Sans MT"/>
              </a:rPr>
              <a:t>Faisal Alvi</a:t>
            </a:r>
          </a:p>
          <a:p>
            <a:endParaRPr lang="en-US" sz="2000" dirty="0">
              <a:latin typeface="Gill Sans MT"/>
            </a:endParaRPr>
          </a:p>
          <a:p>
            <a:endParaRPr lang="en-US" sz="2000" dirty="0">
              <a:latin typeface="Gill Sans MT"/>
            </a:endParaRPr>
          </a:p>
          <a:p>
            <a:endParaRPr lang="en-US" sz="2000" dirty="0">
              <a:latin typeface="Gill Sans MT"/>
            </a:endParaRPr>
          </a:p>
          <a:p>
            <a:endParaRPr lang="en-US" sz="2000" dirty="0">
              <a:latin typeface="Gill Sans MT"/>
            </a:endParaRPr>
          </a:p>
          <a:p>
            <a:r>
              <a:rPr lang="en-US" sz="1800" dirty="0">
                <a:latin typeface="Gill Sans MT"/>
              </a:rPr>
              <a:t>(For any suggested modifications please email: </a:t>
            </a:r>
            <a:r>
              <a:rPr lang="en-US" sz="1800" dirty="0">
                <a:latin typeface="Consolas" panose="020B0609020204030204" pitchFamily="49" charset="0"/>
                <a:hlinkClick r:id="rId2"/>
              </a:rPr>
              <a:t>faisal.alvi@sse.habib.edu.pk</a:t>
            </a:r>
            <a:r>
              <a:rPr lang="en-US" sz="1800" dirty="0">
                <a:latin typeface="Gill Sans MT"/>
              </a:rPr>
              <a:t>)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39313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E1520-B40D-B95A-1AE4-B0599873B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Measuring Probabilistic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8441D-46CF-5468-6A47-B299DC179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What happens if we </a:t>
            </a:r>
            <a:r>
              <a:rPr lang="en-US" sz="2600" b="1" i="1" u="sng" dirty="0"/>
              <a:t>measure</a:t>
            </a:r>
            <a:r>
              <a:rPr lang="en-US" sz="2600" dirty="0"/>
              <a:t> a system when it is in a probabilistic state?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By </a:t>
            </a:r>
            <a:r>
              <a:rPr lang="en-US" sz="2600" b="1" i="1" u="sng" dirty="0"/>
              <a:t>measuring a system</a:t>
            </a:r>
            <a:r>
              <a:rPr lang="en-US" sz="2600" dirty="0"/>
              <a:t>, we mean that we look at the system and unambiguously recognize whatever classical state it is in*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Measurement changes our knowledge of the system, and therefore changes the probabilistic state that we associate with that system.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600" i="1" dirty="0"/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600" i="1" dirty="0"/>
              <a:t>*     [Intuitively, we can never "see" a system in a probabilistic state;                         a measurement will yield exactly one of the allowed classical states]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A64A79-03C9-4F13-CF79-6CBF2DEE4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AB26C3-10B8-FEC6-1970-1CE812E49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52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66E93-93C0-64AE-9D24-165E6E149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Measuring Probabilistic States.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FE961E-1698-BC55-8139-669C12F5A3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600" dirty="0"/>
                  <a:t>Suppose that our system </a:t>
                </a:r>
                <a:r>
                  <a:rPr lang="en-US" sz="2600" i="1" dirty="0"/>
                  <a:t>X</a:t>
                </a:r>
                <a:r>
                  <a:rPr lang="en-US" sz="2600" dirty="0"/>
                  <a:t> had states with probabilities:</a:t>
                </a:r>
              </a:p>
              <a:p>
                <a:endParaRPr lang="en-US" sz="2600" dirty="0"/>
              </a:p>
              <a:p>
                <a:endParaRPr lang="en-US" sz="2600" dirty="0"/>
              </a:p>
              <a:p>
                <a:pPr marL="0" indent="0">
                  <a:buNone/>
                </a:pPr>
                <a:r>
                  <a:rPr lang="en-US" sz="2600" dirty="0"/>
                  <a:t>   corresponding to the probabilistic vector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3/4</m:t>
                            </m:r>
                          </m:num>
                          <m:den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1/4</m:t>
                            </m:r>
                          </m:den>
                        </m:f>
                      </m:e>
                    </m:d>
                  </m:oMath>
                </a14:m>
                <a:endParaRPr lang="en-US" sz="2600" dirty="0"/>
              </a:p>
              <a:p>
                <a:endParaRPr lang="en-US" sz="2600" dirty="0"/>
              </a:p>
              <a:p>
                <a:r>
                  <a:rPr lang="en-US" sz="2600" dirty="0"/>
                  <a:t>Let’s say measuring the system reveals that </a:t>
                </a:r>
                <a:r>
                  <a:rPr lang="en-US" sz="2600" i="1" dirty="0"/>
                  <a:t>X</a:t>
                </a:r>
                <a:r>
                  <a:rPr lang="en-US" sz="2600" dirty="0"/>
                  <a:t> was in a ‘0’ state. </a:t>
                </a:r>
              </a:p>
              <a:p>
                <a:endParaRPr lang="en-US" sz="2600" dirty="0"/>
              </a:p>
              <a:p>
                <a:r>
                  <a:rPr lang="en-US" sz="2600" dirty="0"/>
                  <a:t>The new probabilistic vector corresponding to </a:t>
                </a:r>
                <a:r>
                  <a:rPr lang="en-US" sz="2600" i="1" dirty="0"/>
                  <a:t>X</a:t>
                </a:r>
                <a:r>
                  <a:rPr lang="en-US" sz="2600" dirty="0"/>
                  <a:t> will be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6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FE961E-1698-BC55-8139-669C12F5A3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976BC-FEF4-C8CE-51B9-190D78E0C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2C7F4B-F247-CCA1-46AB-44DB8EB60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6105F4-40DB-74CC-90DC-B6E815CD5F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342"/>
          <a:stretch/>
        </p:blipFill>
        <p:spPr>
          <a:xfrm>
            <a:off x="3117952" y="2244852"/>
            <a:ext cx="5709515" cy="99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46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B27CD-372D-9D9B-B3CB-C468F2DCB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A Gentle Introduction to Dirac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1E5210-BE07-758E-8F38-05C7DA0031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/>
                  <a:t>We denote the vector just described i.e.,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600" dirty="0"/>
                  <a:t> as a standard basis vector.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This vector is denoted by </a:t>
                </a:r>
                <a14:m>
                  <m:oMath xmlns:m="http://schemas.openxmlformats.org/officeDocument/2006/math"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/>
                  <a:t>and is called  “</a:t>
                </a:r>
                <a:r>
                  <a:rPr lang="en-US" sz="2600" dirty="0" err="1"/>
                  <a:t>ket</a:t>
                </a:r>
                <a:r>
                  <a:rPr lang="en-US" sz="2600" dirty="0"/>
                  <a:t> 0” in the </a:t>
                </a:r>
                <a:r>
                  <a:rPr lang="en-US" sz="2600" i="1" dirty="0"/>
                  <a:t>Dirac </a:t>
                </a:r>
                <a:r>
                  <a:rPr lang="en-US" sz="2600" dirty="0"/>
                  <a:t>notation.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Likewise “</a:t>
                </a:r>
                <a:r>
                  <a:rPr lang="en-US" sz="2600" dirty="0" err="1"/>
                  <a:t>ket</a:t>
                </a:r>
                <a:r>
                  <a:rPr lang="en-US" sz="2600" dirty="0"/>
                  <a:t> 1” is denoted by </a:t>
                </a:r>
                <a14:m>
                  <m:oMath xmlns:m="http://schemas.openxmlformats.org/officeDocument/2006/math"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600" dirty="0"/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Now we can represent our probabilistic state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3/4</m:t>
                            </m:r>
                          </m:num>
                          <m:den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1/4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600" dirty="0"/>
                  <a:t> as 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3/4</m:t>
                            </m:r>
                          </m:num>
                          <m:den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1/4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600" dirty="0"/>
                  <a:t> = ¾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600" dirty="0"/>
                  <a:t> + ¼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600" dirty="0"/>
                  <a:t> = ¾ </a:t>
                </a:r>
                <a14:m>
                  <m:oMath xmlns:m="http://schemas.openxmlformats.org/officeDocument/2006/math">
                    <m:r>
                      <a:rPr lang="en-US" sz="260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600" dirty="0"/>
                  <a:t> + ¼ </a:t>
                </a:r>
                <a14:m>
                  <m:oMath xmlns:m="http://schemas.openxmlformats.org/officeDocument/2006/math">
                    <m:r>
                      <a:rPr lang="en-US" sz="260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1E5210-BE07-758E-8F38-05C7DA0031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B1DAD6-8508-364C-4AC6-2E459B402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271AF6-44BF-8703-FBFE-B52F02406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801A-7235-8EC7-7194-BF95507A5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Another Example…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8F14F-2692-A597-F060-2AE383DCF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Suppose we flip a fair coin, but cover up the coin before looking at it. We would then say that its probabilistic state is: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where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C500D7-0050-5F2E-E1F3-B0B753A03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12CF3D-ABD9-9245-5855-ADF32D76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BFF0D7-AC5E-DE5A-05A8-14D699EFD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849" y="2774026"/>
            <a:ext cx="3940161" cy="13099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56965E-08F8-9B10-457F-475D68CFB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417" y="4527639"/>
            <a:ext cx="5310183" cy="117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58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7C7AA-1D12-DC20-9C7F-280C69F35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(Deterministic) Operations on States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DE10F-8BFB-845A-0360-D21525374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600" dirty="0"/>
              <a:t>Consider operations on classical information that transform one probabilistic state into another.</a:t>
            </a:r>
          </a:p>
          <a:p>
            <a:pPr>
              <a:lnSpc>
                <a:spcPct val="110000"/>
              </a:lnSpc>
            </a:pPr>
            <a:r>
              <a:rPr lang="en-US" sz="2600" dirty="0"/>
              <a:t>For example, if </a:t>
            </a:r>
            <a:r>
              <a:rPr lang="en-US" sz="2600" dirty="0">
                <a:sym typeface="Symbol" panose="05050102010706020507" pitchFamily="18" charset="2"/>
              </a:rPr>
              <a:t> = {0, 1}, we have the following functions </a:t>
            </a:r>
            <a:r>
              <a:rPr lang="en-US" sz="2600" i="1" dirty="0">
                <a:sym typeface="Symbol" panose="05050102010706020507" pitchFamily="18" charset="2"/>
              </a:rPr>
              <a:t>f</a:t>
            </a:r>
            <a:r>
              <a:rPr lang="en-US" sz="2600" baseline="-25000" dirty="0">
                <a:sym typeface="Symbol" panose="05050102010706020507" pitchFamily="18" charset="2"/>
              </a:rPr>
              <a:t>1</a:t>
            </a:r>
            <a:r>
              <a:rPr lang="en-US" sz="2600" dirty="0">
                <a:sym typeface="Symbol" panose="05050102010706020507" pitchFamily="18" charset="2"/>
              </a:rPr>
              <a:t>, </a:t>
            </a:r>
            <a:r>
              <a:rPr lang="en-US" sz="2600" i="1" dirty="0">
                <a:sym typeface="Symbol" panose="05050102010706020507" pitchFamily="18" charset="2"/>
              </a:rPr>
              <a:t>f</a:t>
            </a:r>
            <a:r>
              <a:rPr lang="en-US" sz="2600" baseline="-25000" dirty="0">
                <a:sym typeface="Symbol" panose="05050102010706020507" pitchFamily="18" charset="2"/>
              </a:rPr>
              <a:t>2</a:t>
            </a:r>
            <a:r>
              <a:rPr lang="en-US" sz="2600" dirty="0">
                <a:sym typeface="Symbol" panose="05050102010706020507" pitchFamily="18" charset="2"/>
              </a:rPr>
              <a:t>, </a:t>
            </a:r>
            <a:r>
              <a:rPr lang="en-US" sz="2600" i="1" dirty="0">
                <a:sym typeface="Symbol" panose="05050102010706020507" pitchFamily="18" charset="2"/>
              </a:rPr>
              <a:t>f</a:t>
            </a:r>
            <a:r>
              <a:rPr lang="en-US" sz="2600" baseline="-25000" dirty="0">
                <a:sym typeface="Symbol" panose="05050102010706020507" pitchFamily="18" charset="2"/>
              </a:rPr>
              <a:t>3</a:t>
            </a:r>
            <a:r>
              <a:rPr lang="en-US" sz="2600" dirty="0">
                <a:sym typeface="Symbol" panose="05050102010706020507" pitchFamily="18" charset="2"/>
              </a:rPr>
              <a:t> and </a:t>
            </a:r>
            <a:r>
              <a:rPr lang="en-US" sz="2600" i="1" dirty="0">
                <a:sym typeface="Symbol" panose="05050102010706020507" pitchFamily="18" charset="2"/>
              </a:rPr>
              <a:t>f</a:t>
            </a:r>
            <a:r>
              <a:rPr lang="en-US" sz="2600" baseline="-25000" dirty="0">
                <a:sym typeface="Symbol" panose="05050102010706020507" pitchFamily="18" charset="2"/>
              </a:rPr>
              <a:t>4  </a:t>
            </a:r>
            <a:r>
              <a:rPr lang="en-US" sz="2600" dirty="0">
                <a:sym typeface="Symbol" panose="05050102010706020507" pitchFamily="18" charset="2"/>
              </a:rPr>
              <a:t>on a classical state </a:t>
            </a:r>
            <a:r>
              <a:rPr lang="en-US" sz="2600" i="1" dirty="0">
                <a:sym typeface="Symbol" panose="05050102010706020507" pitchFamily="18" charset="2"/>
              </a:rPr>
              <a:t>a</a:t>
            </a:r>
            <a:r>
              <a:rPr lang="en-US" sz="2600" dirty="0">
                <a:sym typeface="Symbol" panose="05050102010706020507" pitchFamily="18" charset="2"/>
              </a:rPr>
              <a:t>.</a:t>
            </a:r>
          </a:p>
          <a:p>
            <a:pPr>
              <a:lnSpc>
                <a:spcPct val="110000"/>
              </a:lnSpc>
            </a:pPr>
            <a:endParaRPr lang="en-US" sz="26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</a:pPr>
            <a:endParaRPr lang="en-US" sz="26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</a:pPr>
            <a:r>
              <a:rPr lang="en-US" sz="2600" dirty="0">
                <a:sym typeface="Symbol" panose="05050102010706020507" pitchFamily="18" charset="2"/>
              </a:rPr>
              <a:t>Note that </a:t>
            </a:r>
            <a:r>
              <a:rPr lang="en-US" sz="2600" i="1" dirty="0">
                <a:sym typeface="Symbol" panose="05050102010706020507" pitchFamily="18" charset="2"/>
              </a:rPr>
              <a:t>f</a:t>
            </a:r>
            <a:r>
              <a:rPr lang="en-US" sz="2600" baseline="-25000" dirty="0">
                <a:sym typeface="Symbol" panose="05050102010706020507" pitchFamily="18" charset="2"/>
              </a:rPr>
              <a:t>1</a:t>
            </a:r>
            <a:r>
              <a:rPr lang="en-US" sz="2600" dirty="0">
                <a:sym typeface="Symbol" panose="05050102010706020507" pitchFamily="18" charset="2"/>
              </a:rPr>
              <a:t>, and </a:t>
            </a:r>
            <a:r>
              <a:rPr lang="en-US" sz="2600" i="1" dirty="0">
                <a:sym typeface="Symbol" panose="05050102010706020507" pitchFamily="18" charset="2"/>
              </a:rPr>
              <a:t>f</a:t>
            </a:r>
            <a:r>
              <a:rPr lang="en-US" sz="2600" baseline="-25000" dirty="0">
                <a:sym typeface="Symbol" panose="05050102010706020507" pitchFamily="18" charset="2"/>
              </a:rPr>
              <a:t>4  </a:t>
            </a:r>
            <a:r>
              <a:rPr lang="en-US" sz="2600" dirty="0">
                <a:sym typeface="Symbol" panose="05050102010706020507" pitchFamily="18" charset="2"/>
              </a:rPr>
              <a:t>are </a:t>
            </a:r>
            <a:r>
              <a:rPr lang="en-US" sz="2600" b="1" dirty="0">
                <a:solidFill>
                  <a:srgbClr val="FF0000"/>
                </a:solidFill>
                <a:sym typeface="Symbol" panose="05050102010706020507" pitchFamily="18" charset="2"/>
              </a:rPr>
              <a:t>constant</a:t>
            </a:r>
            <a:r>
              <a:rPr lang="en-US" sz="2600" dirty="0">
                <a:sym typeface="Symbol" panose="05050102010706020507" pitchFamily="18" charset="2"/>
              </a:rPr>
              <a:t>; </a:t>
            </a:r>
            <a:r>
              <a:rPr lang="en-US" sz="2600" i="1" dirty="0">
                <a:sym typeface="Symbol" panose="05050102010706020507" pitchFamily="18" charset="2"/>
              </a:rPr>
              <a:t>f</a:t>
            </a:r>
            <a:r>
              <a:rPr lang="en-US" sz="2600" baseline="-25000" dirty="0">
                <a:sym typeface="Symbol" panose="05050102010706020507" pitchFamily="18" charset="2"/>
              </a:rPr>
              <a:t>2</a:t>
            </a:r>
            <a:r>
              <a:rPr lang="en-US" sz="2600" dirty="0">
                <a:sym typeface="Symbol" panose="05050102010706020507" pitchFamily="18" charset="2"/>
              </a:rPr>
              <a:t>, and </a:t>
            </a:r>
            <a:r>
              <a:rPr lang="en-US" sz="2600" i="1" dirty="0">
                <a:sym typeface="Symbol" panose="05050102010706020507" pitchFamily="18" charset="2"/>
              </a:rPr>
              <a:t>f</a:t>
            </a:r>
            <a:r>
              <a:rPr lang="en-US" sz="2600" baseline="-25000" dirty="0">
                <a:sym typeface="Symbol" panose="05050102010706020507" pitchFamily="18" charset="2"/>
              </a:rPr>
              <a:t>3  </a:t>
            </a:r>
            <a:r>
              <a:rPr lang="en-US" sz="2600" dirty="0">
                <a:sym typeface="Symbol" panose="05050102010706020507" pitchFamily="18" charset="2"/>
              </a:rPr>
              <a:t>are </a:t>
            </a:r>
            <a:r>
              <a:rPr lang="en-US" sz="2600" b="1" dirty="0">
                <a:solidFill>
                  <a:srgbClr val="FF0000"/>
                </a:solidFill>
                <a:sym typeface="Symbol" panose="05050102010706020507" pitchFamily="18" charset="2"/>
              </a:rPr>
              <a:t>balanced</a:t>
            </a:r>
            <a:r>
              <a:rPr lang="en-US" sz="2600" dirty="0">
                <a:sym typeface="Symbol" panose="05050102010706020507" pitchFamily="18" charset="2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sz="2600" dirty="0">
                <a:sym typeface="Symbol" panose="05050102010706020507" pitchFamily="18" charset="2"/>
              </a:rPr>
              <a:t>Furthermore </a:t>
            </a:r>
            <a:r>
              <a:rPr lang="en-US" sz="2600" i="1" dirty="0">
                <a:sym typeface="Symbol" panose="05050102010706020507" pitchFamily="18" charset="2"/>
              </a:rPr>
              <a:t>f</a:t>
            </a:r>
            <a:r>
              <a:rPr lang="en-US" sz="2600" baseline="-25000" dirty="0">
                <a:sym typeface="Symbol" panose="05050102010706020507" pitchFamily="18" charset="2"/>
              </a:rPr>
              <a:t>2 </a:t>
            </a:r>
            <a:r>
              <a:rPr lang="en-US" sz="2600" dirty="0">
                <a:sym typeface="Symbol" panose="05050102010706020507" pitchFamily="18" charset="2"/>
              </a:rPr>
              <a:t>is the </a:t>
            </a:r>
            <a:r>
              <a:rPr lang="en-US" sz="2600" dirty="0">
                <a:solidFill>
                  <a:schemeClr val="accent1"/>
                </a:solidFill>
                <a:sym typeface="Symbol" panose="05050102010706020507" pitchFamily="18" charset="2"/>
              </a:rPr>
              <a:t>identity</a:t>
            </a:r>
            <a:r>
              <a:rPr lang="en-US" sz="2600" dirty="0">
                <a:sym typeface="Symbol" panose="05050102010706020507" pitchFamily="18" charset="2"/>
              </a:rPr>
              <a:t> function and </a:t>
            </a:r>
            <a:r>
              <a:rPr lang="en-US" sz="2600" i="1" dirty="0">
                <a:sym typeface="Symbol" panose="05050102010706020507" pitchFamily="18" charset="2"/>
              </a:rPr>
              <a:t>f</a:t>
            </a:r>
            <a:r>
              <a:rPr lang="en-US" sz="2600" baseline="-25000" dirty="0">
                <a:sym typeface="Symbol" panose="05050102010706020507" pitchFamily="18" charset="2"/>
              </a:rPr>
              <a:t>3  </a:t>
            </a:r>
            <a:r>
              <a:rPr lang="en-US" sz="2600" dirty="0">
                <a:sym typeface="Symbol" panose="05050102010706020507" pitchFamily="18" charset="2"/>
              </a:rPr>
              <a:t>is the </a:t>
            </a:r>
            <a:r>
              <a:rPr lang="en-US" sz="2600" dirty="0">
                <a:solidFill>
                  <a:schemeClr val="accent1"/>
                </a:solidFill>
                <a:sym typeface="Symbol" panose="05050102010706020507" pitchFamily="18" charset="2"/>
              </a:rPr>
              <a:t>NOT</a:t>
            </a:r>
            <a:r>
              <a:rPr lang="en-US" sz="2600" dirty="0">
                <a:sym typeface="Symbol" panose="05050102010706020507" pitchFamily="18" charset="2"/>
              </a:rPr>
              <a:t> function. </a:t>
            </a:r>
            <a:endParaRPr lang="en-US" sz="2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7596EE-E1F8-8F77-4E92-C5F1648F9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B16BA8-53A6-A6F4-A7FF-0A96480EE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4C145C-A060-1FA3-8851-EC6ECA241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552" y="3467100"/>
            <a:ext cx="6850187" cy="139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73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13599-0336-897C-F5D3-A062C71FD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 Operations on Classical Information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DDB2B9-7DF1-8072-BBD8-F3AB8B1819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600" dirty="0"/>
                  <a:t>The matrices </a:t>
                </a:r>
                <a:r>
                  <a:rPr lang="en-US" sz="2600" i="1" dirty="0"/>
                  <a:t>M</a:t>
                </a:r>
                <a:r>
                  <a:rPr lang="en-US" sz="2600" baseline="-25000" dirty="0"/>
                  <a:t>1</a:t>
                </a:r>
                <a:r>
                  <a:rPr lang="en-US" sz="2600" dirty="0"/>
                  <a:t>, </a:t>
                </a:r>
                <a:r>
                  <a:rPr lang="en-US" sz="2600" i="1" dirty="0"/>
                  <a:t>M</a:t>
                </a:r>
                <a:r>
                  <a:rPr lang="en-US" sz="2600" baseline="-25000" dirty="0"/>
                  <a:t>2</a:t>
                </a:r>
                <a:r>
                  <a:rPr lang="en-US" sz="2600" dirty="0"/>
                  <a:t>, </a:t>
                </a:r>
                <a:r>
                  <a:rPr lang="en-US" sz="2600" i="1" dirty="0"/>
                  <a:t>M</a:t>
                </a:r>
                <a:r>
                  <a:rPr lang="en-US" sz="2600" baseline="-25000" dirty="0"/>
                  <a:t>3</a:t>
                </a:r>
                <a:r>
                  <a:rPr lang="en-US" sz="2600" dirty="0"/>
                  <a:t> and </a:t>
                </a:r>
                <a:r>
                  <a:rPr lang="en-US" sz="2600" i="1" dirty="0"/>
                  <a:t>M</a:t>
                </a:r>
                <a:r>
                  <a:rPr lang="en-US" sz="2600" baseline="-25000" dirty="0"/>
                  <a:t>4</a:t>
                </a:r>
                <a:r>
                  <a:rPr lang="en-US" sz="2600" dirty="0"/>
                  <a:t> correspond to the functions </a:t>
                </a:r>
                <a:r>
                  <a:rPr lang="en-US" sz="2600" i="1" dirty="0"/>
                  <a:t>f</a:t>
                </a:r>
                <a:r>
                  <a:rPr lang="en-US" sz="2600" baseline="-25000" dirty="0"/>
                  <a:t>1</a:t>
                </a:r>
                <a:r>
                  <a:rPr lang="en-US" sz="2600" dirty="0"/>
                  <a:t>, </a:t>
                </a:r>
                <a:r>
                  <a:rPr lang="en-US" sz="2600" i="1" dirty="0"/>
                  <a:t>f</a:t>
                </a:r>
                <a:r>
                  <a:rPr lang="en-US" sz="2600" baseline="-25000" dirty="0"/>
                  <a:t>2</a:t>
                </a:r>
                <a:r>
                  <a:rPr lang="en-US" sz="2600" dirty="0"/>
                  <a:t>, </a:t>
                </a:r>
                <a:r>
                  <a:rPr lang="en-US" sz="2600" i="1" dirty="0"/>
                  <a:t>f</a:t>
                </a:r>
                <a:r>
                  <a:rPr lang="en-US" sz="2600" baseline="-25000" dirty="0"/>
                  <a:t>3</a:t>
                </a:r>
                <a:r>
                  <a:rPr lang="en-US" sz="2600" dirty="0"/>
                  <a:t> and </a:t>
                </a:r>
                <a:r>
                  <a:rPr lang="en-US" sz="2600" i="1" dirty="0"/>
                  <a:t>f</a:t>
                </a:r>
                <a:r>
                  <a:rPr lang="en-US" sz="2600" baseline="-25000" dirty="0"/>
                  <a:t>4</a:t>
                </a:r>
                <a:r>
                  <a:rPr lang="en-US" sz="2600" dirty="0"/>
                  <a:t> stated previously. </a:t>
                </a:r>
              </a:p>
              <a:p>
                <a:endParaRPr lang="en-US" sz="2600" dirty="0"/>
              </a:p>
              <a:p>
                <a:endParaRPr lang="en-US" sz="2600" dirty="0"/>
              </a:p>
              <a:p>
                <a:endParaRPr lang="en-US" sz="2600" dirty="0"/>
              </a:p>
              <a:p>
                <a:r>
                  <a:rPr lang="en-US" sz="2600" dirty="0"/>
                  <a:t>Class Exercise: Let </a:t>
                </a:r>
                <a14:m>
                  <m:oMath xmlns:m="http://schemas.openxmlformats.org/officeDocument/2006/math"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3/4</m:t>
                            </m:r>
                          </m:num>
                          <m:den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1/4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600" dirty="0"/>
                  <a:t>. Find and state the vectors where </a:t>
                </a:r>
                <a:r>
                  <a:rPr lang="en-US" sz="2600" i="1" dirty="0"/>
                  <a:t>a</a:t>
                </a:r>
                <a:r>
                  <a:rPr lang="en-US" sz="2600" dirty="0"/>
                  <a:t> </a:t>
                </a:r>
                <a:r>
                  <a:rPr lang="en-US" sz="2600" dirty="0">
                    <a:sym typeface="Symbol" panose="05050102010706020507" pitchFamily="18" charset="2"/>
                  </a:rPr>
                  <a:t> </a:t>
                </a:r>
                <a:r>
                  <a:rPr lang="en-US" sz="2600" dirty="0"/>
                  <a:t>{0, 1}: </a:t>
                </a:r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 algn="ctr">
                  <a:buNone/>
                </a:pPr>
                <a:r>
                  <a:rPr lang="en-US" sz="2600" dirty="0"/>
                  <a:t>  (1) </a:t>
                </a:r>
                <a:r>
                  <a:rPr lang="en-US" sz="2600" i="1" dirty="0"/>
                  <a:t>M</a:t>
                </a:r>
                <a:r>
                  <a:rPr lang="en-US" sz="2600" baseline="-25000" dirty="0"/>
                  <a:t>1</a:t>
                </a:r>
                <a14:m>
                  <m:oMath xmlns:m="http://schemas.openxmlformats.org/officeDocument/2006/math">
                    <m:r>
                      <a:rPr lang="en-US" sz="260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2600" dirty="0"/>
                  <a:t>,		(2) </a:t>
                </a:r>
                <a:r>
                  <a:rPr lang="en-US" sz="2600" i="1" dirty="0"/>
                  <a:t>M</a:t>
                </a:r>
                <a:r>
                  <a:rPr lang="en-US" sz="2600" baseline="-25000" dirty="0"/>
                  <a:t>2</a:t>
                </a:r>
                <a14:m>
                  <m:oMath xmlns:m="http://schemas.openxmlformats.org/officeDocument/2006/math">
                    <m:r>
                      <a:rPr lang="en-US" sz="260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2600" dirty="0"/>
                  <a:t>, 		(3)</a:t>
                </a:r>
                <a:r>
                  <a:rPr lang="en-US" sz="2600" i="1" dirty="0"/>
                  <a:t> M</a:t>
                </a:r>
                <a:r>
                  <a:rPr lang="en-US" sz="2600" baseline="-25000" dirty="0"/>
                  <a:t>3</a:t>
                </a:r>
                <a14:m>
                  <m:oMath xmlns:m="http://schemas.openxmlformats.org/officeDocument/2006/math">
                    <m:r>
                      <a:rPr lang="en-US" sz="260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2600" dirty="0"/>
                  <a:t>,		(4) </a:t>
                </a:r>
                <a:r>
                  <a:rPr lang="en-US" sz="2600" i="1" dirty="0"/>
                  <a:t>M</a:t>
                </a:r>
                <a:r>
                  <a:rPr lang="en-US" sz="2600" baseline="-25000" dirty="0"/>
                  <a:t>4</a:t>
                </a:r>
                <a14:m>
                  <m:oMath xmlns:m="http://schemas.openxmlformats.org/officeDocument/2006/math">
                    <m:r>
                      <a:rPr lang="en-US" sz="260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DDB2B9-7DF1-8072-BBD8-F3AB8B1819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45604F-6BE2-F825-535F-277C70ECC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26D05-A068-1D33-3FF6-2F14F33AD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DD5A45-E606-ED12-2C06-DEFF35648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982" y="2767069"/>
            <a:ext cx="9597274" cy="106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224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484D6-E1B2-216C-E7E6-5A3F1358B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Dual of a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1FC3B3-323E-5611-96D0-10F8042535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Given the vector </a:t>
                </a:r>
                <a14:m>
                  <m:oMath xmlns:m="http://schemas.openxmlformats.org/officeDocument/2006/math">
                    <m:r>
                      <a:rPr lang="en-US" sz="2800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, its </a:t>
                </a:r>
                <a:r>
                  <a:rPr lang="en-US" b="1" dirty="0"/>
                  <a:t>dual vector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"/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is represented as a </a:t>
                </a:r>
                <a:r>
                  <a:rPr lang="en-US" i="1" dirty="0"/>
                  <a:t>row </a:t>
                </a:r>
                <a:r>
                  <a:rPr lang="en-US" dirty="0"/>
                  <a:t>vector, i.e.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=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(1    0).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ea typeface="Cambria Math" panose="02040503050406030204" pitchFamily="18" charset="0"/>
                  </a:rPr>
                  <a:t>Likewise the dual vector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"/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is represented as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=(0    1)</a:t>
                </a:r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The dual of a vector (</a:t>
                </a:r>
                <a:r>
                  <a:rPr lang="en-US" dirty="0" err="1"/>
                  <a:t>e.g</a:t>
                </a:r>
                <a:r>
                  <a:rPr lang="en-US" dirty="0"/>
                  <a:t> </a:t>
                </a:r>
                <a:r>
                  <a:rPr lang="en-US" dirty="0" err="1"/>
                  <a:t>ket</a:t>
                </a:r>
                <a:r>
                  <a:rPr lang="en-US" dirty="0"/>
                  <a:t>(0)) is also known as a bra (e.g. bra(0)).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b="1" dirty="0">
                    <a:ea typeface="Cambria Math" panose="02040503050406030204" pitchFamily="18" charset="0"/>
                  </a:rPr>
                  <a:t>Products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>
                    <a:ea typeface="Cambria Math" panose="02040503050406030204" pitchFamily="18" charset="0"/>
                  </a:rPr>
                  <a:t>Note that there are two types of products involving vectors and their duals i.e. </a:t>
                </a:r>
                <a14:m>
                  <m:oMath xmlns:m="http://schemas.openxmlformats.org/officeDocument/2006/math">
                    <m:r>
                      <a:rPr lang="en-US" sz="2800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1FC3B3-323E-5611-96D0-10F8042535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560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2306B8-F95D-5D19-C4C0-E4F540722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03D90-94C2-F90E-A50E-90F23C231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02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8FCE1-B621-15FD-1D0C-E1A4D24E6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Vector Products: The Outer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C6FCA3-6524-D07B-E0FE-A21D586118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z="2600" dirty="0"/>
                  <a:t>The outer product (or the tensor product) of a vector with its dual represents a matrix (or an operation) on a vector.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sz="2600" dirty="0"/>
                  <a:t>For example, </a:t>
                </a:r>
                <a14:m>
                  <m:oMath xmlns:m="http://schemas.openxmlformats.org/officeDocument/2006/math">
                    <m:r>
                      <a:rPr lang="en-US" sz="2600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600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(0    1)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600" dirty="0"/>
              </a:p>
              <a:p>
                <a:pPr>
                  <a:lnSpc>
                    <a:spcPct val="110000"/>
                  </a:lnSpc>
                </a:pPr>
                <a:r>
                  <a:rPr lang="en-US" sz="2600" dirty="0"/>
                  <a:t>Using this notation, we can express the matrix for any function </a:t>
                </a:r>
                <a:r>
                  <a:rPr lang="en-US" sz="2600" i="1" dirty="0"/>
                  <a:t>f</a:t>
                </a:r>
                <a:r>
                  <a:rPr lang="en-US" sz="2600" dirty="0"/>
                  <a:t>: </a:t>
                </a:r>
                <a:r>
                  <a:rPr lang="en-US" sz="2600" dirty="0">
                    <a:sym typeface="Symbol" panose="05050102010706020507" pitchFamily="18" charset="2"/>
                  </a:rPr>
                  <a:t> </a:t>
                </a:r>
                <a:r>
                  <a:rPr lang="en-US" sz="2600" dirty="0"/>
                  <a:t>as </a:t>
                </a:r>
              </a:p>
              <a:p>
                <a:pPr>
                  <a:lnSpc>
                    <a:spcPct val="110000"/>
                  </a:lnSpc>
                </a:pPr>
                <a:endParaRPr lang="en-US" sz="2600" dirty="0"/>
              </a:p>
              <a:p>
                <a:pPr>
                  <a:lnSpc>
                    <a:spcPct val="110000"/>
                  </a:lnSpc>
                </a:pPr>
                <a:endParaRPr lang="en-US" sz="2600" dirty="0"/>
              </a:p>
              <a:p>
                <a:pPr>
                  <a:lnSpc>
                    <a:spcPct val="110000"/>
                  </a:lnSpc>
                </a:pPr>
                <a:r>
                  <a:rPr lang="en-US" sz="2600" dirty="0"/>
                  <a:t>Class Exercise:  Verify from Slide 14 that </a:t>
                </a:r>
                <a:r>
                  <a:rPr lang="en-US" sz="2600" i="1" dirty="0"/>
                  <a:t>M</a:t>
                </a:r>
                <a:r>
                  <a:rPr lang="en-US" sz="2600" baseline="-25000" dirty="0"/>
                  <a:t>3</a:t>
                </a:r>
                <a:r>
                  <a:rPr lang="en-US" sz="2600" dirty="0"/>
                  <a:t> for the NOT operation is given by  </a:t>
                </a:r>
              </a:p>
              <a:p>
                <a:pPr marL="0" indent="0" algn="ctr">
                  <a:lnSpc>
                    <a:spcPct val="110000"/>
                  </a:lnSpc>
                  <a:buNone/>
                </a:pPr>
                <a:r>
                  <a:rPr lang="en-US" sz="2600" i="1" dirty="0"/>
                  <a:t>M</a:t>
                </a:r>
                <a:r>
                  <a:rPr lang="en-US" sz="2600" baseline="-25000" dirty="0"/>
                  <a:t>3</a:t>
                </a:r>
                <a:r>
                  <a:rPr lang="en-US" sz="2600" dirty="0"/>
                  <a:t> = </a:t>
                </a:r>
                <a14:m>
                  <m:oMath xmlns:m="http://schemas.openxmlformats.org/officeDocument/2006/math">
                    <m:r>
                      <a:rPr lang="en-US" sz="2600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600" b="0" i="1" baseline="-2500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e>
                    </m:d>
                  </m:oMath>
                </a14:m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600" dirty="0"/>
                  <a:t> + </a:t>
                </a:r>
                <a14:m>
                  <m:oMath xmlns:m="http://schemas.openxmlformats.org/officeDocument/2006/math">
                    <m:r>
                      <a:rPr lang="en-US" sz="260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600" b="0" i="1" baseline="-2500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e>
                    </m:d>
                  </m:oMath>
                </a14:m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600" dirty="0"/>
                  <a:t> </a:t>
                </a:r>
              </a:p>
              <a:p>
                <a:pPr>
                  <a:lnSpc>
                    <a:spcPct val="110000"/>
                  </a:lnSpc>
                </a:pPr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C6FCA3-6524-D07B-E0FE-A21D586118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2"/>
                <a:stretch>
                  <a:fillRect l="-812" t="-806" r="-116" b="-15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062275-03A3-E698-60E6-7673739E8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E84BC3-D031-7C22-BFE5-9B5E4DF2E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3B466E-F690-9B0E-F831-F2AEFD21D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537" y="4070644"/>
            <a:ext cx="2924228" cy="9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05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FBC36-5AB4-9370-72DE-D50092A7C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Vector Products: The Inner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45E51B-BB2C-B96E-3AD3-FFF308FCEF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600" dirty="0"/>
                  <a:t>The inner product of a vector (</a:t>
                </a:r>
                <a:r>
                  <a:rPr lang="en-US" sz="2600" dirty="0" err="1"/>
                  <a:t>ket</a:t>
                </a:r>
                <a:r>
                  <a:rPr lang="en-US" sz="2600" dirty="0"/>
                  <a:t>) with its dual (bra) results in a scalar.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600" dirty="0"/>
                  <a:t>For example,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a:rPr lang="en-US" sz="260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600" dirty="0"/>
                  <a:t> = </a:t>
                </a:r>
                <a:r>
                  <a:rPr lang="en-US" sz="2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(1    0)</a:t>
                </a: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600" dirty="0"/>
                  <a:t> = </a:t>
                </a:r>
                <a:r>
                  <a:rPr lang="en-US" sz="2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en-US" sz="26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600" dirty="0"/>
                  <a:t>Typically, one vertical bar is not written, so that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600" dirty="0"/>
                  <a:t> = 1.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600" dirty="0"/>
                  <a:t>The product of a dual (bra)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"/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600" i="1">
                        <a:latin typeface="Cambria Math" panose="02040503050406030204" pitchFamily="18" charset="0"/>
                      </a:rPr>
                      <m:t>| </m:t>
                    </m:r>
                  </m:oMath>
                </a14:m>
                <a:r>
                  <a:rPr lang="en-US" sz="2600" dirty="0"/>
                  <a:t>with the vector (</a:t>
                </a:r>
                <a:r>
                  <a:rPr lang="en-US" sz="2600" dirty="0" err="1"/>
                  <a:t>ket</a:t>
                </a:r>
                <a:r>
                  <a:rPr lang="en-US" sz="2600" dirty="0"/>
                  <a:t>) </a:t>
                </a:r>
                <a14:m>
                  <m:oMath xmlns:m="http://schemas.openxmlformats.org/officeDocument/2006/math">
                    <m:r>
                      <a:rPr lang="en-US" sz="260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600" dirty="0"/>
                  <a:t> results in a </a:t>
                </a:r>
                <a:r>
                  <a:rPr lang="en-US" sz="2600" b="1" u="sng" dirty="0"/>
                  <a:t>bra</a:t>
                </a:r>
                <a:r>
                  <a:rPr lang="en-US" sz="2600" dirty="0"/>
                  <a:t>c</a:t>
                </a:r>
                <a:r>
                  <a:rPr lang="en-US" sz="2600" b="1" u="sng" dirty="0"/>
                  <a:t>ket</a:t>
                </a:r>
                <a:r>
                  <a:rPr lang="en-US" sz="2600" dirty="0"/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600" dirty="0"/>
                  <a:t>This is called the Dirac Notation introduced by Paul Dirac in 1939.</a:t>
                </a:r>
                <a:endParaRPr lang="en-US" sz="2600" b="1" u="sn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45E51B-BB2C-B96E-3AD3-FFF308FCEF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B6F3F9-7EAE-E2F2-5A18-A1F9B0FAA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EAF313-2C4E-FBAD-C485-DC54D4DD8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4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B182C-C993-AB6A-4E6D-F7B292C54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Vector Products: Some Results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AF2C49-6C96-5537-01C3-C36D8CD50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dirty="0"/>
                  <a:t>Quick Exercise:  Find the vector products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60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60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sz="2600" dirty="0"/>
                  <a:t>, and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600" dirty="0"/>
                  <a:t>. 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These products should verify the following observation: </a:t>
                </a:r>
              </a:p>
              <a:p>
                <a:pPr>
                  <a:lnSpc>
                    <a:spcPct val="100000"/>
                  </a:lnSpc>
                </a:pPr>
                <a:endParaRPr lang="en-US" sz="2600" dirty="0"/>
              </a:p>
              <a:p>
                <a:pPr>
                  <a:lnSpc>
                    <a:spcPct val="100000"/>
                  </a:lnSpc>
                </a:pPr>
                <a:endParaRPr lang="en-US" sz="2600" dirty="0"/>
              </a:p>
              <a:p>
                <a:pPr>
                  <a:lnSpc>
                    <a:spcPct val="100000"/>
                  </a:lnSpc>
                </a:pPr>
                <a:r>
                  <a:rPr lang="en-US" sz="2600" dirty="0"/>
                  <a:t>Using this result, together with the fact that matrix multiplication is associative and linear, we obtain </a:t>
                </a:r>
              </a:p>
              <a:p>
                <a:pPr>
                  <a:lnSpc>
                    <a:spcPct val="100000"/>
                  </a:lnSpc>
                </a:pPr>
                <a:endParaRPr lang="en-US" sz="2600" dirty="0"/>
              </a:p>
              <a:p>
                <a:pPr>
                  <a:lnSpc>
                    <a:spcPct val="100000"/>
                  </a:lnSpc>
                </a:pPr>
                <a:endParaRPr lang="en-US" sz="260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2600" dirty="0"/>
                  <a:t>   which is the desired outcome of </a:t>
                </a:r>
                <a:r>
                  <a:rPr lang="en-US" sz="2600" i="1" dirty="0"/>
                  <a:t>M.</a:t>
                </a:r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AF2C49-6C96-5537-01C3-C36D8CD50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68AB78-1475-0E0D-C137-F1E2DC99C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FCAC3-59C3-17E2-C6FB-1D06CA2E0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A9462D-73C5-3C75-CC73-454FF076A8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151" b="5263"/>
          <a:stretch/>
        </p:blipFill>
        <p:spPr>
          <a:xfrm>
            <a:off x="4120793" y="2774022"/>
            <a:ext cx="3440987" cy="8850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B0149B-B061-2723-9D42-095188E88F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149" b="8070"/>
          <a:stretch/>
        </p:blipFill>
        <p:spPr>
          <a:xfrm>
            <a:off x="2392572" y="4595725"/>
            <a:ext cx="7402093" cy="95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35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F3E23-B2FF-967B-635C-715BE842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Unit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88074-EB1B-1FEF-394D-487B31B95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008" y="1825625"/>
            <a:ext cx="10597792" cy="4351338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spcAft>
                <a:spcPts val="1200"/>
              </a:spcAft>
              <a:buAutoNum type="arabicPeriod"/>
            </a:pPr>
            <a:r>
              <a:rPr lang="en-US" sz="2400" dirty="0"/>
              <a:t>Introduction to Classical Information</a:t>
            </a:r>
          </a:p>
          <a:p>
            <a:pPr marL="514350" indent="-514350">
              <a:lnSpc>
                <a:spcPct val="100000"/>
              </a:lnSpc>
              <a:spcAft>
                <a:spcPts val="1200"/>
              </a:spcAft>
              <a:buAutoNum type="arabicPeriod"/>
            </a:pPr>
            <a:r>
              <a:rPr lang="en-US" sz="2400" dirty="0"/>
              <a:t>Classical Information States</a:t>
            </a:r>
          </a:p>
          <a:p>
            <a:pPr marL="514350" indent="-514350">
              <a:lnSpc>
                <a:spcPct val="100000"/>
              </a:lnSpc>
              <a:spcAft>
                <a:spcPts val="1200"/>
              </a:spcAft>
              <a:buAutoNum type="arabicPeriod"/>
            </a:pPr>
            <a:r>
              <a:rPr lang="en-US" sz="2400" dirty="0"/>
              <a:t>Probabilistic States</a:t>
            </a:r>
          </a:p>
          <a:p>
            <a:pPr marL="514350" indent="-514350">
              <a:lnSpc>
                <a:spcPct val="100000"/>
              </a:lnSpc>
              <a:spcAft>
                <a:spcPts val="1200"/>
              </a:spcAft>
              <a:buAutoNum type="arabicPeriod"/>
            </a:pPr>
            <a:r>
              <a:rPr lang="en-US" sz="2400" dirty="0"/>
              <a:t>Dirac Notation</a:t>
            </a:r>
          </a:p>
          <a:p>
            <a:pPr marL="514350" indent="-514350">
              <a:lnSpc>
                <a:spcPct val="100000"/>
              </a:lnSpc>
              <a:spcAft>
                <a:spcPts val="1200"/>
              </a:spcAft>
              <a:buAutoNum type="arabicPeriod"/>
            </a:pPr>
            <a:r>
              <a:rPr lang="en-US" sz="2400" dirty="0"/>
              <a:t>Operations on Probabilistic States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800" dirty="0"/>
              <a:t>[Reference] IBM </a:t>
            </a:r>
            <a:r>
              <a:rPr lang="en-US" sz="1800" dirty="0" err="1"/>
              <a:t>Qiskit</a:t>
            </a:r>
            <a:r>
              <a:rPr lang="en-US" sz="1800" dirty="0"/>
              <a:t> Textbook: Single Qubit Systems https://learn.qiskit.org/course/basics/single-systems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9D961-DA95-BD15-156F-92217214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1D456-772D-AD8C-9483-FAA0876A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5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4996F-6EF6-4DDD-E9F4-40253A13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CCBF1-B3BC-432B-FF30-2A88A7F82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Classical Information can serve as a useful analogy for quantum information.</a:t>
            </a:r>
          </a:p>
          <a:p>
            <a:r>
              <a:rPr lang="en-US" dirty="0"/>
              <a:t>A classical information state can be represented by a probability vector.</a:t>
            </a:r>
          </a:p>
          <a:p>
            <a:r>
              <a:rPr lang="en-US" dirty="0"/>
              <a:t>Probability Vectors can be operated upon by operations which may be constant or balanced.</a:t>
            </a:r>
          </a:p>
          <a:p>
            <a:r>
              <a:rPr lang="en-US" dirty="0"/>
              <a:t>The Dirac Notation can be used to represent vectors and their duals.</a:t>
            </a:r>
          </a:p>
          <a:p>
            <a:r>
              <a:rPr lang="en-US" dirty="0"/>
              <a:t>Useful Results can be obtained by considering outer and inner products in the Dirac Notation.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0E5252-BA6D-4D28-2DDE-6B4015F78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918612-82BC-4041-E231-303A91FE7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3FE-B7F8-4005-12E1-0669D25EA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83C96-C05D-770A-E7FC-AEE6A34B25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Assignment in Class.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7E1D8-BBA2-8A2C-2D0D-3502E142B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917F04-35C1-0355-67D9-E836B014B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67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C85A8-C085-E230-0D07-3FDCA17E6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A Model of Classical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FA010-A35E-F121-9277-461738C77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To comprehend quantum information, we will begin with a model of classical information.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Classical information is a familiar point of reference when studying quantum information.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Analogous to Quantum Information.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We also introduce the </a:t>
            </a:r>
            <a:r>
              <a:rPr lang="en-US" sz="2600" i="1" dirty="0"/>
              <a:t>Dirac </a:t>
            </a:r>
            <a:r>
              <a:rPr lang="en-US" sz="2600" dirty="0"/>
              <a:t>notation here.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600" dirty="0"/>
          </a:p>
          <a:p>
            <a:pPr marL="914400" lvl="2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/>
              <a:t>								     </a:t>
            </a:r>
          </a:p>
          <a:p>
            <a:pPr marL="914400" lvl="2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/>
              <a:t>								Paul Dirac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EB3F1B-1160-8638-95EB-EDD3BBFF4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9FE831-8FB4-2541-BBF7-EAC5A52B6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FF8DAA-0BA3-8CCD-11AE-F9A65AA1D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0784" y="4001294"/>
            <a:ext cx="1822544" cy="172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0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F93F7-A907-90A6-10E4-649671448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Classical Information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ED30D-967E-32C1-3861-D99E1697D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Consider the following </a:t>
            </a:r>
            <a:r>
              <a:rPr lang="en-US" sz="2600"/>
              <a:t>classical information </a:t>
            </a:r>
            <a:r>
              <a:rPr lang="en-US" sz="2600" dirty="0"/>
              <a:t>systems: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A bit that has states ‘0’ and ‘1’.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A six sided die that has digits ‘1’, ‘2’, ‘3’, ‘4’, ‘5’, ‘6’ on its faces.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A DNA strand with nucleotides: A, C, G and T.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A fan switch with states </a:t>
            </a:r>
            <a:r>
              <a:rPr lang="en-US" sz="2600" i="1" dirty="0"/>
              <a:t>high</a:t>
            </a:r>
            <a:r>
              <a:rPr lang="en-US" sz="2600" dirty="0"/>
              <a:t>, </a:t>
            </a:r>
            <a:r>
              <a:rPr lang="en-US" sz="2600" i="1" dirty="0"/>
              <a:t>medium</a:t>
            </a:r>
            <a:r>
              <a:rPr lang="en-US" sz="2600" dirty="0"/>
              <a:t>, </a:t>
            </a:r>
            <a:r>
              <a:rPr lang="en-US" sz="2600" i="1" dirty="0"/>
              <a:t>low</a:t>
            </a:r>
            <a:r>
              <a:rPr lang="en-US" sz="2600" dirty="0"/>
              <a:t> and </a:t>
            </a:r>
            <a:r>
              <a:rPr lang="en-US" sz="2600" i="1" dirty="0"/>
              <a:t>off</a:t>
            </a:r>
            <a:r>
              <a:rPr lang="en-US" sz="2600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01E869-4842-03E1-B9FB-555B3FB93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8B736C-8D65-AF25-2977-6593050AE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4</a:t>
            </a:fld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990D052-F2D9-EC91-43EC-01F1CCA37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3012" y="393965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99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FBEA7-1B32-C9C4-A8B0-81AA8894F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Classical Information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ACCF0-4370-1ADD-5041-9AAB160C3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600" dirty="0"/>
              <a:t>Let </a:t>
            </a:r>
            <a:r>
              <a:rPr lang="en-US" sz="2600" i="1" dirty="0"/>
              <a:t>X</a:t>
            </a:r>
            <a:r>
              <a:rPr lang="en-US" sz="2600" dirty="0"/>
              <a:t> be the system under consideration and </a:t>
            </a:r>
            <a:r>
              <a:rPr lang="en-US" sz="2600" dirty="0">
                <a:sym typeface="Symbol" panose="05050102010706020507" pitchFamily="18" charset="2"/>
              </a:rPr>
              <a:t> be its set of states.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If </a:t>
            </a:r>
            <a:r>
              <a:rPr lang="en-US" sz="2600" i="1" dirty="0"/>
              <a:t>X </a:t>
            </a:r>
            <a:r>
              <a:rPr lang="en-US" sz="2600" dirty="0"/>
              <a:t>is a bit then </a:t>
            </a:r>
            <a:r>
              <a:rPr lang="en-US" sz="2600" dirty="0">
                <a:sym typeface="Symbol" panose="05050102010706020507" pitchFamily="18" charset="2"/>
              </a:rPr>
              <a:t> = {0, 1}</a:t>
            </a:r>
            <a:r>
              <a:rPr lang="en-US" sz="2600" dirty="0"/>
              <a:t>.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If </a:t>
            </a:r>
            <a:r>
              <a:rPr lang="en-US" sz="2600" i="1" dirty="0"/>
              <a:t>X</a:t>
            </a:r>
            <a:r>
              <a:rPr lang="en-US" sz="2600" dirty="0"/>
              <a:t> is a six-sided die, then </a:t>
            </a:r>
            <a:r>
              <a:rPr lang="en-US" sz="2600" dirty="0">
                <a:sym typeface="Symbol" panose="05050102010706020507" pitchFamily="18" charset="2"/>
              </a:rPr>
              <a:t> = {1, 2, 3, 4, 5, 6}</a:t>
            </a:r>
            <a:r>
              <a:rPr lang="en-US" sz="2600" dirty="0"/>
              <a:t>.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If </a:t>
            </a:r>
            <a:r>
              <a:rPr lang="en-US" sz="2600" i="1" dirty="0"/>
              <a:t>X</a:t>
            </a:r>
            <a:r>
              <a:rPr lang="en-US" sz="2600" dirty="0"/>
              <a:t> is a DNA strand, then </a:t>
            </a:r>
            <a:r>
              <a:rPr lang="en-US" sz="2600" dirty="0">
                <a:sym typeface="Symbol" panose="05050102010706020507" pitchFamily="18" charset="2"/>
              </a:rPr>
              <a:t> = {A, C, G, T}</a:t>
            </a:r>
            <a:r>
              <a:rPr lang="en-US" sz="2600" dirty="0"/>
              <a:t>.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If </a:t>
            </a:r>
            <a:r>
              <a:rPr lang="en-US" sz="2600" i="1" dirty="0"/>
              <a:t>X </a:t>
            </a:r>
            <a:r>
              <a:rPr lang="en-US" sz="2600" dirty="0"/>
              <a:t>is a fan switch then </a:t>
            </a:r>
            <a:r>
              <a:rPr lang="en-US" sz="2600" dirty="0">
                <a:sym typeface="Symbol" panose="05050102010706020507" pitchFamily="18" charset="2"/>
              </a:rPr>
              <a:t> = {</a:t>
            </a:r>
            <a:r>
              <a:rPr lang="en-US" sz="2600" i="1" dirty="0"/>
              <a:t>high</a:t>
            </a:r>
            <a:r>
              <a:rPr lang="en-US" sz="2600" dirty="0"/>
              <a:t>, </a:t>
            </a:r>
            <a:r>
              <a:rPr lang="en-US" sz="2600" i="1" dirty="0"/>
              <a:t>medium</a:t>
            </a:r>
            <a:r>
              <a:rPr lang="en-US" sz="2600" dirty="0"/>
              <a:t>, </a:t>
            </a:r>
            <a:r>
              <a:rPr lang="en-US" sz="2600" i="1" dirty="0"/>
              <a:t>low, off</a:t>
            </a:r>
            <a:r>
              <a:rPr lang="en-US" sz="2600" dirty="0"/>
              <a:t>}.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BBE91A-D6C4-1ECF-9F88-20F9CA557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111F01-077D-BBB7-46EE-559845BFC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2392D-C191-1BA3-D3D9-04C277B5B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State of a Classical Information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FE6F9-51D0-CBD5-92AE-6AAC87BFA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600" dirty="0"/>
              <a:t>Given a classical information system </a:t>
            </a:r>
            <a:r>
              <a:rPr lang="en-US" sz="2600" i="1" dirty="0"/>
              <a:t>X</a:t>
            </a:r>
            <a:r>
              <a:rPr lang="en-US" sz="2600" dirty="0"/>
              <a:t>, we may know the state of </a:t>
            </a:r>
            <a:r>
              <a:rPr lang="en-US" sz="2600" i="1" dirty="0"/>
              <a:t>X</a:t>
            </a:r>
            <a:r>
              <a:rPr lang="en-US" sz="2600" dirty="0"/>
              <a:t> with certainty. </a:t>
            </a:r>
          </a:p>
          <a:p>
            <a:pPr>
              <a:lnSpc>
                <a:spcPct val="100000"/>
              </a:lnSpc>
            </a:pPr>
            <a:r>
              <a:rPr lang="en-US" sz="2600" dirty="0"/>
              <a:t>For example in case of fan switch, we may know that the state is </a:t>
            </a:r>
            <a:r>
              <a:rPr lang="en-US" sz="2600" i="1" dirty="0"/>
              <a:t>high</a:t>
            </a:r>
            <a:r>
              <a:rPr lang="en-US" sz="2600" dirty="0"/>
              <a:t>. </a:t>
            </a:r>
          </a:p>
          <a:p>
            <a:pPr>
              <a:lnSpc>
                <a:spcPct val="100000"/>
              </a:lnSpc>
            </a:pPr>
            <a:r>
              <a:rPr lang="en-US" sz="2600" dirty="0"/>
              <a:t>However, often times, the state of </a:t>
            </a:r>
            <a:r>
              <a:rPr lang="en-US" sz="2600" i="1" dirty="0"/>
              <a:t>X</a:t>
            </a:r>
            <a:r>
              <a:rPr lang="en-US" sz="2600" dirty="0"/>
              <a:t> is unknown.</a:t>
            </a:r>
          </a:p>
          <a:p>
            <a:pPr>
              <a:lnSpc>
                <a:spcPct val="100000"/>
              </a:lnSpc>
            </a:pPr>
            <a:r>
              <a:rPr lang="en-US" sz="2600" dirty="0"/>
              <a:t>In such a scenario, we might assign probabilities to various states of </a:t>
            </a:r>
            <a:r>
              <a:rPr lang="en-US" sz="2600" i="1" dirty="0"/>
              <a:t>X</a:t>
            </a:r>
            <a:r>
              <a:rPr lang="en-US" sz="2600" dirty="0"/>
              <a:t>.</a:t>
            </a:r>
          </a:p>
          <a:p>
            <a:pPr>
              <a:lnSpc>
                <a:spcPct val="100000"/>
              </a:lnSpc>
            </a:pPr>
            <a:r>
              <a:rPr lang="en-US" sz="2600" dirty="0"/>
              <a:t>In case of a fan switch if it is known with certainty that the state is </a:t>
            </a:r>
            <a:r>
              <a:rPr lang="en-US" sz="2600" i="1" dirty="0"/>
              <a:t>high</a:t>
            </a:r>
            <a:r>
              <a:rPr lang="en-US" sz="2600" dirty="0"/>
              <a:t>, we assign a probability of 1 to </a:t>
            </a:r>
            <a:r>
              <a:rPr lang="en-US" sz="2600" i="1" dirty="0"/>
              <a:t>high</a:t>
            </a:r>
            <a:r>
              <a:rPr lang="en-US" sz="2600" dirty="0"/>
              <a:t> and 0 to all other states.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ECFCF1-5CB4-8322-823C-F65DE9205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F50F48-6033-02D9-D4CF-AC2438064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60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41F44-6539-21AC-706A-D6C141AEF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State of a Classical Information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D668D-1003-327F-2C3C-D661755A9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So for example, if </a:t>
            </a:r>
            <a:r>
              <a:rPr lang="en-US" sz="2600" i="1" dirty="0"/>
              <a:t>X</a:t>
            </a:r>
            <a:r>
              <a:rPr lang="en-US" sz="2600" dirty="0"/>
              <a:t> is a bit, then based on past information, we might assign the probability 3/4 to ‘0’ and 1/4 to ‘1’. That is: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6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sz="26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dirty="0"/>
              <a:t>Another way to represent this set of probabilities is using a column vector, i.e.,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FE2CCD-A659-4D41-AB31-713689B01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E2158B-FB43-4A8E-7765-DDED16F91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F346C7-4B86-637C-2D6D-70CF21E92F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42"/>
          <a:stretch/>
        </p:blipFill>
        <p:spPr>
          <a:xfrm>
            <a:off x="3241242" y="2815738"/>
            <a:ext cx="5709515" cy="9981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A15E6E-C41E-DFF9-1D61-066590864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405" y="4570724"/>
            <a:ext cx="1145189" cy="160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7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FEBF-58D8-9B0B-BB19-337DDFD6E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Probabilistic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7B56D-E12A-E74F-3158-FD971C7BB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600" dirty="0"/>
              <a:t>A probabilistic state of a system can be represented as a vector of probabilities. </a:t>
            </a:r>
          </a:p>
          <a:p>
            <a:pPr>
              <a:lnSpc>
                <a:spcPct val="100000"/>
              </a:lnSpc>
            </a:pPr>
            <a:r>
              <a:rPr lang="en-US" sz="2600" dirty="0"/>
              <a:t>The probabilities can be ordered in any arbitrary way.</a:t>
            </a:r>
          </a:p>
          <a:p>
            <a:pPr>
              <a:lnSpc>
                <a:spcPct val="100000"/>
              </a:lnSpc>
            </a:pPr>
            <a:r>
              <a:rPr lang="en-US" sz="2600" dirty="0"/>
              <a:t>A column vector representing a probabilistic state must satisfy two properties: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600" dirty="0">
                <a:highlight>
                  <a:srgbClr val="FFFF00"/>
                </a:highlight>
              </a:rPr>
              <a:t>All entries of the vector are </a:t>
            </a:r>
            <a:r>
              <a:rPr lang="en-US" sz="2600" i="1" dirty="0">
                <a:highlight>
                  <a:srgbClr val="FFFF00"/>
                </a:highlight>
              </a:rPr>
              <a:t>nonnegative real numbers</a:t>
            </a:r>
            <a:r>
              <a:rPr lang="en-US" sz="2600" dirty="0">
                <a:highlight>
                  <a:srgbClr val="FFFF00"/>
                </a:highlight>
              </a:rPr>
              <a:t>.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600" dirty="0">
                <a:highlight>
                  <a:srgbClr val="FFFF00"/>
                </a:highlight>
              </a:rPr>
              <a:t>The sum of the entries is equal to 1.</a:t>
            </a:r>
          </a:p>
          <a:p>
            <a:pPr>
              <a:lnSpc>
                <a:spcPct val="100000"/>
              </a:lnSpc>
            </a:pPr>
            <a:r>
              <a:rPr lang="en-US" sz="2600" dirty="0"/>
              <a:t>Conversely, any column vector that satisfies these two properties can be taken as a representation of a probabilistic state.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D0ADBD-A211-8959-450A-177D1362F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279F7C-35D5-F371-8C20-779FAFEE8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2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2DCB1-0B2D-7319-423E-7AF731CF1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Quick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FFE36-D7FA-DC33-2C78-1E50AFE00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95E53-260A-696D-F03E-0AB61B565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CS-314: Quantum Computing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8D7E2D-E454-F3F4-DCBC-A2363DB6B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21A1F-7885-4E65-AB38-5CCB274F4EF5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260016-F6F9-7F3D-0BAE-6961F167B3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26"/>
          <a:stretch/>
        </p:blipFill>
        <p:spPr>
          <a:xfrm>
            <a:off x="2369897" y="2005011"/>
            <a:ext cx="6794651" cy="42616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65173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4318</TotalTime>
  <Words>1519</Words>
  <Application>Microsoft Office PowerPoint</Application>
  <PresentationFormat>Widescreen</PresentationFormat>
  <Paragraphs>176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Consolas</vt:lpstr>
      <vt:lpstr>Gill Sans MT</vt:lpstr>
      <vt:lpstr>Office Theme</vt:lpstr>
      <vt:lpstr>CS/PHYS-314/300: Quantum Computing  Unit 01:  Single Qubit Systems</vt:lpstr>
      <vt:lpstr> Unit Outline</vt:lpstr>
      <vt:lpstr> A Model of Classical Information</vt:lpstr>
      <vt:lpstr> Classical Information Systems</vt:lpstr>
      <vt:lpstr> Classical Information Systems</vt:lpstr>
      <vt:lpstr> State of a Classical Information System</vt:lpstr>
      <vt:lpstr> State of a Classical Information System</vt:lpstr>
      <vt:lpstr> Probabilistic States</vt:lpstr>
      <vt:lpstr> Quick Quiz</vt:lpstr>
      <vt:lpstr> Measuring Probabilistic States</vt:lpstr>
      <vt:lpstr> Measuring Probabilistic States.</vt:lpstr>
      <vt:lpstr> A Gentle Introduction to Dirac Notation</vt:lpstr>
      <vt:lpstr> Another Example…</vt:lpstr>
      <vt:lpstr> (Deterministic) Operations on States </vt:lpstr>
      <vt:lpstr>  Operations on Classical Information</vt:lpstr>
      <vt:lpstr> Dual of a Vector</vt:lpstr>
      <vt:lpstr> Vector Products: The Outer Product</vt:lpstr>
      <vt:lpstr> Vector Products: The Inner Product</vt:lpstr>
      <vt:lpstr> Vector Products: Some Results</vt:lpstr>
      <vt:lpstr> Summary </vt:lpstr>
      <vt:lpstr> Activities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Faisal Alvi</dc:creator>
  <cp:lastModifiedBy>Faisal Alvi</cp:lastModifiedBy>
  <cp:revision>492</cp:revision>
  <dcterms:created xsi:type="dcterms:W3CDTF">2022-04-01T09:51:06Z</dcterms:created>
  <dcterms:modified xsi:type="dcterms:W3CDTF">2023-08-23T06:06:48Z</dcterms:modified>
</cp:coreProperties>
</file>