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handoutMasterIdLst>
    <p:handoutMasterId r:id="rId24"/>
  </p:handoutMasterIdLst>
  <p:sldIdLst>
    <p:sldId id="262" r:id="rId2"/>
    <p:sldId id="264" r:id="rId3"/>
    <p:sldId id="491" r:id="rId4"/>
    <p:sldId id="509" r:id="rId5"/>
    <p:sldId id="510" r:id="rId6"/>
    <p:sldId id="511" r:id="rId7"/>
    <p:sldId id="492" r:id="rId8"/>
    <p:sldId id="493" r:id="rId9"/>
    <p:sldId id="512" r:id="rId10"/>
    <p:sldId id="513" r:id="rId11"/>
    <p:sldId id="514" r:id="rId12"/>
    <p:sldId id="515" r:id="rId13"/>
    <p:sldId id="516" r:id="rId14"/>
    <p:sldId id="517" r:id="rId15"/>
    <p:sldId id="518" r:id="rId16"/>
    <p:sldId id="519" r:id="rId17"/>
    <p:sldId id="520" r:id="rId18"/>
    <p:sldId id="521" r:id="rId19"/>
    <p:sldId id="523" r:id="rId20"/>
    <p:sldId id="524" r:id="rId21"/>
    <p:sldId id="496"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4"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CCCC"/>
    <a:srgbClr val="FFFFCC"/>
    <a:srgbClr val="CCFFFF"/>
    <a:srgbClr val="99FFCC"/>
    <a:srgbClr val="FF9999"/>
    <a:srgbClr val="FF00FF"/>
    <a:srgbClr val="0066CC"/>
    <a:srgbClr val="3F1749"/>
    <a:srgbClr val="660033"/>
    <a:srgbClr val="66006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361" autoAdjust="0"/>
    <p:restoredTop sz="94660"/>
  </p:normalViewPr>
  <p:slideViewPr>
    <p:cSldViewPr snapToGrid="0">
      <p:cViewPr varScale="1">
        <p:scale>
          <a:sx n="62" d="100"/>
          <a:sy n="62" d="100"/>
        </p:scale>
        <p:origin x="816" y="44"/>
      </p:cViewPr>
      <p:guideLst>
        <p:guide orient="horz" pos="2184"/>
        <p:guide pos="3840"/>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3C6DF84-CD1F-4FA6-8BC8-E893B696DB92}"/>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2AEE00F5-A9A7-4164-9154-87868DA7B41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33835A1-0E46-4E70-BE50-D16D92BA4F06}" type="datetimeFigureOut">
              <a:rPr lang="en-US" smtClean="0"/>
              <a:t>9/6/2024</a:t>
            </a:fld>
            <a:endParaRPr lang="en-US"/>
          </a:p>
        </p:txBody>
      </p:sp>
      <p:sp>
        <p:nvSpPr>
          <p:cNvPr id="4" name="Footer Placeholder 3">
            <a:extLst>
              <a:ext uri="{FF2B5EF4-FFF2-40B4-BE49-F238E27FC236}">
                <a16:creationId xmlns:a16="http://schemas.microsoft.com/office/drawing/2014/main" id="{3118731D-8B59-4095-B77A-4BC76754C1F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A011D674-0CD9-4F38-9541-10F8D4CF120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8A66C0-A5B3-4976-B3B0-D5887CB70322}" type="slidenum">
              <a:rPr lang="en-US" smtClean="0"/>
              <a:t>‹#›</a:t>
            </a:fld>
            <a:endParaRPr lang="en-US"/>
          </a:p>
        </p:txBody>
      </p:sp>
    </p:spTree>
    <p:extLst>
      <p:ext uri="{BB962C8B-B14F-4D97-AF65-F5344CB8AC3E}">
        <p14:creationId xmlns:p14="http://schemas.microsoft.com/office/powerpoint/2010/main" val="189634993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0104257-2063-464D-8392-2DAA70F807F3}" type="datetimeFigureOut">
              <a:rPr lang="en-US" smtClean="0"/>
              <a:t>9/6/2024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2DBBA1-8DB8-4FE4-8A77-5307E3FF1729}" type="slidenum">
              <a:rPr lang="en-US" smtClean="0"/>
              <a:t>‹#›</a:t>
            </a:fld>
            <a:endParaRPr lang="en-US"/>
          </a:p>
        </p:txBody>
      </p:sp>
    </p:spTree>
    <p:extLst>
      <p:ext uri="{BB962C8B-B14F-4D97-AF65-F5344CB8AC3E}">
        <p14:creationId xmlns:p14="http://schemas.microsoft.com/office/powerpoint/2010/main" val="7102542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0EC820-F06A-4B86-BF0B-B3F6612CAC51}"/>
              </a:ext>
            </a:extLst>
          </p:cNvPr>
          <p:cNvSpPr>
            <a:spLocks noGrp="1"/>
          </p:cNvSpPr>
          <p:nvPr>
            <p:ph type="ctrTitle"/>
          </p:nvPr>
        </p:nvSpPr>
        <p:spPr>
          <a:xfrm>
            <a:off x="1524000" y="1122363"/>
            <a:ext cx="9144000" cy="2387600"/>
          </a:xfrm>
        </p:spPr>
        <p:txBody>
          <a:bodyPr anchor="b"/>
          <a:lstStyle>
            <a:lvl1pPr algn="ctr">
              <a:defRPr sz="6000">
                <a:latin typeface="Gill Sans MT" panose="020B0502020104020203" pitchFamily="34" charset="0"/>
              </a:defRPr>
            </a:lvl1pPr>
          </a:lstStyle>
          <a:p>
            <a:r>
              <a:rPr lang="en-US"/>
              <a:t>Click to edit Master title style</a:t>
            </a:r>
          </a:p>
        </p:txBody>
      </p:sp>
      <p:sp>
        <p:nvSpPr>
          <p:cNvPr id="3" name="Subtitle 2">
            <a:extLst>
              <a:ext uri="{FF2B5EF4-FFF2-40B4-BE49-F238E27FC236}">
                <a16:creationId xmlns:a16="http://schemas.microsoft.com/office/drawing/2014/main" id="{92854DBB-C47C-49E9-9D9C-CA5C80EA2C65}"/>
              </a:ext>
            </a:extLst>
          </p:cNvPr>
          <p:cNvSpPr>
            <a:spLocks noGrp="1"/>
          </p:cNvSpPr>
          <p:nvPr>
            <p:ph type="subTitle" idx="1"/>
          </p:nvPr>
        </p:nvSpPr>
        <p:spPr>
          <a:xfrm>
            <a:off x="1524000" y="3602038"/>
            <a:ext cx="9144000" cy="1655762"/>
          </a:xfrm>
        </p:spPr>
        <p:txBody>
          <a:bodyPr/>
          <a:lstStyle>
            <a:lvl1pPr marL="0" indent="0" algn="ctr">
              <a:buNone/>
              <a:defRPr sz="2400">
                <a:latin typeface="Gill Sans MT" panose="020B0502020104020203"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5" name="Footer Placeholder 4">
            <a:extLst>
              <a:ext uri="{FF2B5EF4-FFF2-40B4-BE49-F238E27FC236}">
                <a16:creationId xmlns:a16="http://schemas.microsoft.com/office/drawing/2014/main" id="{6F20DD88-B242-467D-BEB5-FB8F7EF95166}"/>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6" name="Slide Number Placeholder 5">
            <a:extLst>
              <a:ext uri="{FF2B5EF4-FFF2-40B4-BE49-F238E27FC236}">
                <a16:creationId xmlns:a16="http://schemas.microsoft.com/office/drawing/2014/main" id="{90B69A8C-3893-4697-8DCE-E8D296031AFE}"/>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9" name="Rectangle 8">
            <a:extLst>
              <a:ext uri="{FF2B5EF4-FFF2-40B4-BE49-F238E27FC236}">
                <a16:creationId xmlns:a16="http://schemas.microsoft.com/office/drawing/2014/main" id="{75924B38-6344-1101-CED8-B9C1500E80E7}"/>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78D29A5D-1308-E10C-202B-3DEF0CAECB9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91556605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a:extLst>
              <a:ext uri="{FF2B5EF4-FFF2-40B4-BE49-F238E27FC236}">
                <a16:creationId xmlns:a16="http://schemas.microsoft.com/office/drawing/2014/main" id="{1E54ED30-B69B-4F0A-B2A1-AEF6DCC0ACE7}"/>
              </a:ext>
            </a:extLst>
          </p:cNvPr>
          <p:cNvSpPr>
            <a:spLocks noGrp="1"/>
          </p:cNvSpPr>
          <p:nvPr>
            <p:ph type="body" orient="vert" idx="1"/>
          </p:nvPr>
        </p:nvSpPr>
        <p:spPr/>
        <p:txBody>
          <a:bodyPr vert="eaVert"/>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AF5A1C9C-5BCD-4DA9-AEAC-A9DF46619BBB}"/>
              </a:ext>
            </a:extLst>
          </p:cNvPr>
          <p:cNvSpPr>
            <a:spLocks noGrp="1"/>
          </p:cNvSpPr>
          <p:nvPr>
            <p:ph type="ftr" sz="quarter" idx="11"/>
          </p:nvPr>
        </p:nvSpPr>
        <p:spPr/>
        <p:txBody>
          <a:bodyPr/>
          <a:lstStyle/>
          <a:p>
            <a:r>
              <a:rPr lang="en-US"/>
              <a:t>CS-314: Quantum Computing</a:t>
            </a:r>
            <a:endParaRPr lang="en-US" dirty="0"/>
          </a:p>
        </p:txBody>
      </p:sp>
      <p:sp>
        <p:nvSpPr>
          <p:cNvPr id="6" name="Slide Number Placeholder 5">
            <a:extLst>
              <a:ext uri="{FF2B5EF4-FFF2-40B4-BE49-F238E27FC236}">
                <a16:creationId xmlns:a16="http://schemas.microsoft.com/office/drawing/2014/main" id="{D7765505-CACA-43A9-9065-9CB6A657A899}"/>
              </a:ext>
            </a:extLst>
          </p:cNvPr>
          <p:cNvSpPr>
            <a:spLocks noGrp="1"/>
          </p:cNvSpPr>
          <p:nvPr>
            <p:ph type="sldNum" sz="quarter" idx="12"/>
          </p:nvPr>
        </p:nvSpPr>
        <p:spPr/>
        <p:txBody>
          <a:bodyPr/>
          <a:lstStyle/>
          <a:p>
            <a:fld id="{69121A1F-7885-4E65-AB38-5CCB274F4EF5}" type="slidenum">
              <a:rPr lang="en-US" smtClean="0"/>
              <a:t>‹#›</a:t>
            </a:fld>
            <a:endParaRPr lang="en-US"/>
          </a:p>
        </p:txBody>
      </p:sp>
      <p:sp>
        <p:nvSpPr>
          <p:cNvPr id="7" name="Title 1">
            <a:extLst>
              <a:ext uri="{FF2B5EF4-FFF2-40B4-BE49-F238E27FC236}">
                <a16:creationId xmlns:a16="http://schemas.microsoft.com/office/drawing/2014/main" id="{F76A8C93-9DFB-40D7-BBC9-8ABC8B906360}"/>
              </a:ext>
            </a:extLst>
          </p:cNvPr>
          <p:cNvSpPr>
            <a:spLocks noGrp="1"/>
          </p:cNvSpPr>
          <p:nvPr>
            <p:ph type="title" hasCustomPrompt="1"/>
          </p:nvPr>
        </p:nvSpPr>
        <p:spPr>
          <a:xfrm>
            <a:off x="-13063" y="425378"/>
            <a:ext cx="12192000" cy="1205057"/>
          </a:xfrm>
          <a:solidFill>
            <a:srgbClr val="FFFFCC"/>
          </a:solidFill>
        </p:spPr>
        <p:txBody>
          <a:bodyPr/>
          <a:lstStyle>
            <a:lvl1pPr>
              <a:defRPr>
                <a:latin typeface="Gill Sans MT" panose="020B0502020104020203" pitchFamily="34" charset="0"/>
              </a:defRPr>
            </a:lvl1pPr>
          </a:lstStyle>
          <a:p>
            <a:r>
              <a:rPr lang="en-US"/>
              <a:t>	Click to edit Master title style</a:t>
            </a:r>
          </a:p>
        </p:txBody>
      </p:sp>
      <p:sp>
        <p:nvSpPr>
          <p:cNvPr id="9" name="Rectangle 8">
            <a:extLst>
              <a:ext uri="{FF2B5EF4-FFF2-40B4-BE49-F238E27FC236}">
                <a16:creationId xmlns:a16="http://schemas.microsoft.com/office/drawing/2014/main" id="{A609C756-9073-F325-5EB0-5206EFDFD988}"/>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8E80842B-CD63-C3F6-F359-880E7D73A9DE}"/>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8023169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5BE4F7F-D510-4E3E-ADF8-0BBCAFBEF032}"/>
              </a:ext>
            </a:extLst>
          </p:cNvPr>
          <p:cNvSpPr>
            <a:spLocks noGrp="1"/>
          </p:cNvSpPr>
          <p:nvPr>
            <p:ph type="title" orient="vert"/>
          </p:nvPr>
        </p:nvSpPr>
        <p:spPr>
          <a:xfrm>
            <a:off x="8724900" y="365125"/>
            <a:ext cx="2628900" cy="5811838"/>
          </a:xfrm>
        </p:spPr>
        <p:txBody>
          <a:bodyPr vert="eaVert"/>
          <a:lstStyle>
            <a:lvl1pPr>
              <a:defRPr>
                <a:latin typeface="Gill Sans MT" panose="020B0502020104020203" pitchFamily="34" charset="0"/>
              </a:defRPr>
            </a:lvl1pPr>
          </a:lstStyle>
          <a:p>
            <a:r>
              <a:rPr lang="en-US"/>
              <a:t>Click to edit Master title style</a:t>
            </a:r>
          </a:p>
        </p:txBody>
      </p:sp>
      <p:sp>
        <p:nvSpPr>
          <p:cNvPr id="3" name="Vertical Text Placeholder 2">
            <a:extLst>
              <a:ext uri="{FF2B5EF4-FFF2-40B4-BE49-F238E27FC236}">
                <a16:creationId xmlns:a16="http://schemas.microsoft.com/office/drawing/2014/main" id="{EC616348-6040-4EC7-84FA-ACD6AE03CBE5}"/>
              </a:ext>
            </a:extLst>
          </p:cNvPr>
          <p:cNvSpPr>
            <a:spLocks noGrp="1"/>
          </p:cNvSpPr>
          <p:nvPr>
            <p:ph type="body" orient="vert" idx="1"/>
          </p:nvPr>
        </p:nvSpPr>
        <p:spPr>
          <a:xfrm>
            <a:off x="838200" y="365125"/>
            <a:ext cx="7734300" cy="5811838"/>
          </a:xfrm>
        </p:spPr>
        <p:txBody>
          <a:bodyPr vert="eaVert"/>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2CF69F16-A748-4C8D-A3E5-A464C5269840}"/>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6" name="Slide Number Placeholder 5">
            <a:extLst>
              <a:ext uri="{FF2B5EF4-FFF2-40B4-BE49-F238E27FC236}">
                <a16:creationId xmlns:a16="http://schemas.microsoft.com/office/drawing/2014/main" id="{61B61486-9E05-4F23-A92B-A1B7ABF54722}"/>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9" name="Rectangle 8">
            <a:extLst>
              <a:ext uri="{FF2B5EF4-FFF2-40B4-BE49-F238E27FC236}">
                <a16:creationId xmlns:a16="http://schemas.microsoft.com/office/drawing/2014/main" id="{3C69A90D-1D2D-54EC-460B-80A244499CF5}"/>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3377A213-4704-FD9B-256C-40AB15D0AD3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292415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A5013-5E51-49C0-BC22-8E93E632C4A9}"/>
              </a:ext>
            </a:extLst>
          </p:cNvPr>
          <p:cNvSpPr>
            <a:spLocks noGrp="1"/>
          </p:cNvSpPr>
          <p:nvPr>
            <p:ph type="title" hasCustomPrompt="1"/>
          </p:nvPr>
        </p:nvSpPr>
        <p:spPr>
          <a:xfrm>
            <a:off x="-2381" y="410368"/>
            <a:ext cx="12192000" cy="1325563"/>
          </a:xfrm>
          <a:solidFill>
            <a:srgbClr val="FFFFCC"/>
          </a:solidFill>
        </p:spPr>
        <p:txBody>
          <a:bodyPr/>
          <a:lstStyle>
            <a:lvl1pPr>
              <a:defRPr>
                <a:latin typeface="Gill Sans MT" panose="020B0502020104020203" pitchFamily="34" charset="0"/>
              </a:defRPr>
            </a:lvl1pPr>
          </a:lstStyle>
          <a:p>
            <a:r>
              <a:rPr lang="en-US" dirty="0"/>
              <a:t>	Click to edit Master title style</a:t>
            </a:r>
          </a:p>
        </p:txBody>
      </p:sp>
      <p:sp>
        <p:nvSpPr>
          <p:cNvPr id="3" name="Content Placeholder 2">
            <a:extLst>
              <a:ext uri="{FF2B5EF4-FFF2-40B4-BE49-F238E27FC236}">
                <a16:creationId xmlns:a16="http://schemas.microsoft.com/office/drawing/2014/main" id="{079E4D83-D539-4263-B106-C711256BE91F}"/>
              </a:ext>
            </a:extLst>
          </p:cNvPr>
          <p:cNvSpPr>
            <a:spLocks noGrp="1"/>
          </p:cNvSpPr>
          <p:nvPr>
            <p:ph idx="1"/>
          </p:nvPr>
        </p:nvSpPr>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98894F8B-ED69-49D9-B6CD-CC002E9B2845}"/>
              </a:ext>
            </a:extLst>
          </p:cNvPr>
          <p:cNvSpPr>
            <a:spLocks noGrp="1"/>
          </p:cNvSpPr>
          <p:nvPr>
            <p:ph type="ftr" sz="quarter" idx="11"/>
          </p:nvPr>
        </p:nvSpPr>
        <p:spPr/>
        <p:txBody>
          <a:bodyPr/>
          <a:lstStyle/>
          <a:p>
            <a:r>
              <a:rPr lang="en-US"/>
              <a:t>CS-314: Quantum Computing</a:t>
            </a:r>
            <a:endParaRPr lang="en-US" dirty="0"/>
          </a:p>
        </p:txBody>
      </p:sp>
      <p:sp>
        <p:nvSpPr>
          <p:cNvPr id="9" name="Slide Number Placeholder 8">
            <a:extLst>
              <a:ext uri="{FF2B5EF4-FFF2-40B4-BE49-F238E27FC236}">
                <a16:creationId xmlns:a16="http://schemas.microsoft.com/office/drawing/2014/main" id="{A92B2E41-6AC9-4EA2-B3F7-D0541296F2D7}"/>
              </a:ext>
            </a:extLst>
          </p:cNvPr>
          <p:cNvSpPr>
            <a:spLocks noGrp="1"/>
          </p:cNvSpPr>
          <p:nvPr>
            <p:ph type="sldNum" sz="quarter" idx="12"/>
          </p:nvPr>
        </p:nvSpPr>
        <p:spPr/>
        <p:txBody>
          <a:bodyPr/>
          <a:lstStyle/>
          <a:p>
            <a:fld id="{69121A1F-7885-4E65-AB38-5CCB274F4EF5}" type="slidenum">
              <a:rPr lang="en-US" smtClean="0"/>
              <a:t>‹#›</a:t>
            </a:fld>
            <a:endParaRPr lang="en-US"/>
          </a:p>
        </p:txBody>
      </p:sp>
      <p:sp>
        <p:nvSpPr>
          <p:cNvPr id="12" name="Rectangle 11">
            <a:extLst>
              <a:ext uri="{FF2B5EF4-FFF2-40B4-BE49-F238E27FC236}">
                <a16:creationId xmlns:a16="http://schemas.microsoft.com/office/drawing/2014/main" id="{9D9705D3-83C8-16A9-3AE4-F96B6A26C65F}"/>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218AF1FB-19E1-0DAE-FD18-DC60EDFAACB3}"/>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0818456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920FEA-A9EE-4984-A777-E95860841FA1}"/>
              </a:ext>
            </a:extLst>
          </p:cNvPr>
          <p:cNvSpPr>
            <a:spLocks noGrp="1"/>
          </p:cNvSpPr>
          <p:nvPr>
            <p:ph type="title"/>
          </p:nvPr>
        </p:nvSpPr>
        <p:spPr>
          <a:xfrm>
            <a:off x="831850" y="1709738"/>
            <a:ext cx="10515600" cy="2852737"/>
          </a:xfrm>
        </p:spPr>
        <p:txBody>
          <a:bodyPr anchor="b"/>
          <a:lstStyle>
            <a:lvl1pPr>
              <a:defRPr sz="6000">
                <a:latin typeface="Gill Sans MT" panose="020B0502020104020203" pitchFamily="34" charset="0"/>
              </a:defRPr>
            </a:lvl1pPr>
          </a:lstStyle>
          <a:p>
            <a:r>
              <a:rPr lang="en-US"/>
              <a:t>Click to edit Master title style</a:t>
            </a:r>
          </a:p>
        </p:txBody>
      </p:sp>
      <p:sp>
        <p:nvSpPr>
          <p:cNvPr id="3" name="Text Placeholder 2">
            <a:extLst>
              <a:ext uri="{FF2B5EF4-FFF2-40B4-BE49-F238E27FC236}">
                <a16:creationId xmlns:a16="http://schemas.microsoft.com/office/drawing/2014/main" id="{9315FA1F-94A1-45CE-84C6-23F77E0C32B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latin typeface="Gill Sans MT" panose="020B0502020104020203"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5" name="Footer Placeholder 4">
            <a:extLst>
              <a:ext uri="{FF2B5EF4-FFF2-40B4-BE49-F238E27FC236}">
                <a16:creationId xmlns:a16="http://schemas.microsoft.com/office/drawing/2014/main" id="{702D99CA-D285-4F1A-9EF3-9FF6A7537CFB}"/>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6" name="Slide Number Placeholder 5">
            <a:extLst>
              <a:ext uri="{FF2B5EF4-FFF2-40B4-BE49-F238E27FC236}">
                <a16:creationId xmlns:a16="http://schemas.microsoft.com/office/drawing/2014/main" id="{41DF42B6-DC9F-4E20-85F3-748AB2CFC400}"/>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9" name="Rectangle 8">
            <a:extLst>
              <a:ext uri="{FF2B5EF4-FFF2-40B4-BE49-F238E27FC236}">
                <a16:creationId xmlns:a16="http://schemas.microsoft.com/office/drawing/2014/main" id="{9FB8D539-AF05-6879-DBE7-958561F71780}"/>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C923BFEB-A61A-BC44-0BF0-D7A0547C8C3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885622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EA21E5E-0811-4F8F-B2BD-F0EA8FE0DD64}"/>
              </a:ext>
            </a:extLst>
          </p:cNvPr>
          <p:cNvSpPr>
            <a:spLocks noGrp="1"/>
          </p:cNvSpPr>
          <p:nvPr>
            <p:ph sz="half" idx="1"/>
          </p:nvPr>
        </p:nvSpPr>
        <p:spPr>
          <a:xfrm>
            <a:off x="838200" y="1825625"/>
            <a:ext cx="5181600" cy="4351338"/>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AF19ED3-0C43-4509-8413-12035F8852C3}"/>
              </a:ext>
            </a:extLst>
          </p:cNvPr>
          <p:cNvSpPr>
            <a:spLocks noGrp="1"/>
          </p:cNvSpPr>
          <p:nvPr>
            <p:ph sz="half" idx="2"/>
          </p:nvPr>
        </p:nvSpPr>
        <p:spPr>
          <a:xfrm>
            <a:off x="6172200" y="1825625"/>
            <a:ext cx="5181600" cy="4351338"/>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a:extLst>
              <a:ext uri="{FF2B5EF4-FFF2-40B4-BE49-F238E27FC236}">
                <a16:creationId xmlns:a16="http://schemas.microsoft.com/office/drawing/2014/main" id="{7D211BA6-FC26-4989-AC9B-C616261475B2}"/>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7" name="Slide Number Placeholder 6">
            <a:extLst>
              <a:ext uri="{FF2B5EF4-FFF2-40B4-BE49-F238E27FC236}">
                <a16:creationId xmlns:a16="http://schemas.microsoft.com/office/drawing/2014/main" id="{266FBF8E-11D8-47C3-B42E-CB9685CAC7A1}"/>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9" name="Title 1">
            <a:extLst>
              <a:ext uri="{FF2B5EF4-FFF2-40B4-BE49-F238E27FC236}">
                <a16:creationId xmlns:a16="http://schemas.microsoft.com/office/drawing/2014/main" id="{4F29262B-DCE4-453C-AC44-46A76531AD79}"/>
              </a:ext>
            </a:extLst>
          </p:cNvPr>
          <p:cNvSpPr>
            <a:spLocks noGrp="1"/>
          </p:cNvSpPr>
          <p:nvPr>
            <p:ph type="title" hasCustomPrompt="1"/>
          </p:nvPr>
        </p:nvSpPr>
        <p:spPr>
          <a:xfrm>
            <a:off x="-13063" y="425378"/>
            <a:ext cx="12192000" cy="1205057"/>
          </a:xfrm>
          <a:solidFill>
            <a:srgbClr val="FFFFCC"/>
          </a:solidFill>
        </p:spPr>
        <p:txBody>
          <a:bodyPr/>
          <a:lstStyle>
            <a:lvl1pPr>
              <a:defRPr>
                <a:latin typeface="Gill Sans MT" panose="020B0502020104020203" pitchFamily="34" charset="0"/>
              </a:defRPr>
            </a:lvl1pPr>
          </a:lstStyle>
          <a:p>
            <a:r>
              <a:rPr lang="en-US"/>
              <a:t>	Click to edit Master title style</a:t>
            </a:r>
          </a:p>
        </p:txBody>
      </p:sp>
      <p:sp>
        <p:nvSpPr>
          <p:cNvPr id="10" name="Rectangle 9">
            <a:extLst>
              <a:ext uri="{FF2B5EF4-FFF2-40B4-BE49-F238E27FC236}">
                <a16:creationId xmlns:a16="http://schemas.microsoft.com/office/drawing/2014/main" id="{E7FFAA2E-80D3-7C42-DC59-98E39C2D21B7}"/>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D2F00280-50F5-5F70-653E-910E8D8B6E4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20718803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bg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271E841-4E40-4E94-9C41-48CA6FFFA4B3}"/>
              </a:ext>
            </a:extLst>
          </p:cNvPr>
          <p:cNvSpPr>
            <a:spLocks noGrp="1"/>
          </p:cNvSpPr>
          <p:nvPr>
            <p:ph type="body" idx="1"/>
          </p:nvPr>
        </p:nvSpPr>
        <p:spPr>
          <a:xfrm>
            <a:off x="839788" y="1681163"/>
            <a:ext cx="5157787" cy="823912"/>
          </a:xfrm>
        </p:spPr>
        <p:txBody>
          <a:bodyPr anchor="b"/>
          <a:lstStyle>
            <a:lvl1pPr marL="0" indent="0">
              <a:buNone/>
              <a:defRPr sz="2400" b="1">
                <a:latin typeface="Gill Sans MT" panose="020B05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AC33963-8E17-4AED-BD0A-6C7EDF769FAD}"/>
              </a:ext>
            </a:extLst>
          </p:cNvPr>
          <p:cNvSpPr>
            <a:spLocks noGrp="1"/>
          </p:cNvSpPr>
          <p:nvPr>
            <p:ph sz="half" idx="2"/>
          </p:nvPr>
        </p:nvSpPr>
        <p:spPr>
          <a:xfrm>
            <a:off x="839788" y="2505075"/>
            <a:ext cx="5157787" cy="3684588"/>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069669F-0CC8-486E-A29E-8F810DC054EB}"/>
              </a:ext>
            </a:extLst>
          </p:cNvPr>
          <p:cNvSpPr>
            <a:spLocks noGrp="1"/>
          </p:cNvSpPr>
          <p:nvPr>
            <p:ph type="body" sz="quarter" idx="3"/>
          </p:nvPr>
        </p:nvSpPr>
        <p:spPr>
          <a:xfrm>
            <a:off x="6172200" y="1681163"/>
            <a:ext cx="5183188" cy="823912"/>
          </a:xfrm>
        </p:spPr>
        <p:txBody>
          <a:bodyPr anchor="b"/>
          <a:lstStyle>
            <a:lvl1pPr marL="0" indent="0">
              <a:buNone/>
              <a:defRPr sz="2400" b="1">
                <a:latin typeface="Gill Sans MT" panose="020B0502020104020203"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9D48C6F-C450-4648-9828-249C92913098}"/>
              </a:ext>
            </a:extLst>
          </p:cNvPr>
          <p:cNvSpPr>
            <a:spLocks noGrp="1"/>
          </p:cNvSpPr>
          <p:nvPr>
            <p:ph sz="quarter" idx="4"/>
          </p:nvPr>
        </p:nvSpPr>
        <p:spPr>
          <a:xfrm>
            <a:off x="6172200" y="2505075"/>
            <a:ext cx="5183188" cy="3684588"/>
          </a:xfrm>
        </p:spPr>
        <p:txBody>
          <a:bodyPr/>
          <a:lstStyle>
            <a:lvl1pPr>
              <a:defRPr>
                <a:latin typeface="Gill Sans MT" panose="020B0502020104020203" pitchFamily="34" charset="0"/>
              </a:defRPr>
            </a:lvl1pPr>
            <a:lvl2pPr>
              <a:defRPr>
                <a:latin typeface="Gill Sans MT" panose="020B0502020104020203" pitchFamily="34" charset="0"/>
              </a:defRPr>
            </a:lvl2pPr>
            <a:lvl3pPr>
              <a:defRPr>
                <a:latin typeface="Gill Sans MT" panose="020B0502020104020203" pitchFamily="34" charset="0"/>
              </a:defRPr>
            </a:lvl3pPr>
            <a:lvl4pPr>
              <a:defRPr>
                <a:latin typeface="Gill Sans MT" panose="020B0502020104020203" pitchFamily="34" charset="0"/>
              </a:defRPr>
            </a:lvl4pPr>
            <a:lvl5pPr>
              <a:defRPr>
                <a:latin typeface="Gill Sans MT" panose="020B0502020104020203"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Footer Placeholder 7">
            <a:extLst>
              <a:ext uri="{FF2B5EF4-FFF2-40B4-BE49-F238E27FC236}">
                <a16:creationId xmlns:a16="http://schemas.microsoft.com/office/drawing/2014/main" id="{067D1B2B-27A1-4F00-A12E-45D62A00C717}"/>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9" name="Slide Number Placeholder 8">
            <a:extLst>
              <a:ext uri="{FF2B5EF4-FFF2-40B4-BE49-F238E27FC236}">
                <a16:creationId xmlns:a16="http://schemas.microsoft.com/office/drawing/2014/main" id="{F817AE76-9D91-4D7D-9245-EF3809963FCB}"/>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10" name="Title 1">
            <a:extLst>
              <a:ext uri="{FF2B5EF4-FFF2-40B4-BE49-F238E27FC236}">
                <a16:creationId xmlns:a16="http://schemas.microsoft.com/office/drawing/2014/main" id="{25BDD155-2A18-4842-8FBF-76C05561C5F2}"/>
              </a:ext>
            </a:extLst>
          </p:cNvPr>
          <p:cNvSpPr>
            <a:spLocks noGrp="1"/>
          </p:cNvSpPr>
          <p:nvPr>
            <p:ph type="title" hasCustomPrompt="1"/>
          </p:nvPr>
        </p:nvSpPr>
        <p:spPr>
          <a:xfrm>
            <a:off x="-13063" y="425378"/>
            <a:ext cx="12192000" cy="1205057"/>
          </a:xfrm>
          <a:solidFill>
            <a:srgbClr val="FFFFCC"/>
          </a:solidFill>
        </p:spPr>
        <p:txBody>
          <a:bodyPr/>
          <a:lstStyle>
            <a:lvl1pPr>
              <a:defRPr>
                <a:latin typeface="Gill Sans MT" panose="020B0502020104020203" pitchFamily="34" charset="0"/>
              </a:defRPr>
            </a:lvl1pPr>
          </a:lstStyle>
          <a:p>
            <a:r>
              <a:rPr lang="en-US"/>
              <a:t>	Click to edit Master title style</a:t>
            </a:r>
          </a:p>
        </p:txBody>
      </p:sp>
      <p:sp>
        <p:nvSpPr>
          <p:cNvPr id="12" name="Rectangle 11">
            <a:extLst>
              <a:ext uri="{FF2B5EF4-FFF2-40B4-BE49-F238E27FC236}">
                <a16:creationId xmlns:a16="http://schemas.microsoft.com/office/drawing/2014/main" id="{138EFABF-4B26-80A9-1902-8F1C022B8FBD}"/>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E0DFECC7-AF09-1B48-F3CE-2C13C10202BC}"/>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41566219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4DE2322-36E5-40B2-B77C-3FEDCE71F99D}"/>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5" name="Slide Number Placeholder 4">
            <a:extLst>
              <a:ext uri="{FF2B5EF4-FFF2-40B4-BE49-F238E27FC236}">
                <a16:creationId xmlns:a16="http://schemas.microsoft.com/office/drawing/2014/main" id="{4C5CF9BB-D046-456C-9FE7-4EF522F8FFDC}"/>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6" name="Title 1">
            <a:extLst>
              <a:ext uri="{FF2B5EF4-FFF2-40B4-BE49-F238E27FC236}">
                <a16:creationId xmlns:a16="http://schemas.microsoft.com/office/drawing/2014/main" id="{515D108B-C064-4DBF-88BA-3195AD637315}"/>
              </a:ext>
            </a:extLst>
          </p:cNvPr>
          <p:cNvSpPr>
            <a:spLocks noGrp="1"/>
          </p:cNvSpPr>
          <p:nvPr>
            <p:ph type="title" hasCustomPrompt="1"/>
          </p:nvPr>
        </p:nvSpPr>
        <p:spPr>
          <a:xfrm>
            <a:off x="-13063" y="425378"/>
            <a:ext cx="12192000" cy="1205057"/>
          </a:xfrm>
          <a:solidFill>
            <a:srgbClr val="FFFFCC"/>
          </a:solidFill>
        </p:spPr>
        <p:txBody>
          <a:bodyPr/>
          <a:lstStyle>
            <a:lvl1pPr>
              <a:defRPr>
                <a:latin typeface="Gill Sans MT" panose="020B0502020104020203" pitchFamily="34" charset="0"/>
              </a:defRPr>
            </a:lvl1pPr>
          </a:lstStyle>
          <a:p>
            <a:r>
              <a:rPr lang="en-US"/>
              <a:t>	Click to edit Master title style</a:t>
            </a:r>
          </a:p>
        </p:txBody>
      </p:sp>
      <p:sp>
        <p:nvSpPr>
          <p:cNvPr id="8" name="Rectangle 7">
            <a:extLst>
              <a:ext uri="{FF2B5EF4-FFF2-40B4-BE49-F238E27FC236}">
                <a16:creationId xmlns:a16="http://schemas.microsoft.com/office/drawing/2014/main" id="{78C7005D-A76C-B48A-033D-BD4761CD5221}"/>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a:extLst>
              <a:ext uri="{FF2B5EF4-FFF2-40B4-BE49-F238E27FC236}">
                <a16:creationId xmlns:a16="http://schemas.microsoft.com/office/drawing/2014/main" id="{08B081A7-AD93-2EB6-E24F-3D292432696D}"/>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7592559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63AC6141-32E6-4033-A96E-2767E51ED897}"/>
              </a:ext>
            </a:extLst>
          </p:cNvPr>
          <p:cNvSpPr>
            <a:spLocks noGrp="1"/>
          </p:cNvSpPr>
          <p:nvPr>
            <p:ph type="ftr" sz="quarter" idx="11"/>
          </p:nvPr>
        </p:nvSpPr>
        <p:spPr/>
        <p:txBody>
          <a:bodyPr/>
          <a:lstStyle/>
          <a:p>
            <a:r>
              <a:rPr lang="en-US"/>
              <a:t>CS-314: Quantum Computing</a:t>
            </a:r>
            <a:endParaRPr lang="en-US" dirty="0"/>
          </a:p>
        </p:txBody>
      </p:sp>
      <p:sp>
        <p:nvSpPr>
          <p:cNvPr id="4" name="Slide Number Placeholder 3">
            <a:extLst>
              <a:ext uri="{FF2B5EF4-FFF2-40B4-BE49-F238E27FC236}">
                <a16:creationId xmlns:a16="http://schemas.microsoft.com/office/drawing/2014/main" id="{1211312C-54FA-4E5C-A078-885B17401D78}"/>
              </a:ext>
            </a:extLst>
          </p:cNvPr>
          <p:cNvSpPr>
            <a:spLocks noGrp="1"/>
          </p:cNvSpPr>
          <p:nvPr>
            <p:ph type="sldNum" sz="quarter" idx="12"/>
          </p:nvPr>
        </p:nvSpPr>
        <p:spPr/>
        <p:txBody>
          <a:bodyPr/>
          <a:lstStyle/>
          <a:p>
            <a:fld id="{69121A1F-7885-4E65-AB38-5CCB274F4EF5}" type="slidenum">
              <a:rPr lang="en-US" smtClean="0"/>
              <a:t>‹#›</a:t>
            </a:fld>
            <a:endParaRPr lang="en-US"/>
          </a:p>
        </p:txBody>
      </p:sp>
      <p:sp>
        <p:nvSpPr>
          <p:cNvPr id="7" name="Rectangle 6">
            <a:extLst>
              <a:ext uri="{FF2B5EF4-FFF2-40B4-BE49-F238E27FC236}">
                <a16:creationId xmlns:a16="http://schemas.microsoft.com/office/drawing/2014/main" id="{0CC24A72-8058-B3A9-85FC-3D15768C0226}"/>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DB6028F2-BBFF-021F-3D35-1EF63AF80812}"/>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607375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AF386-C2A1-4165-AA90-A143B880E275}"/>
              </a:ext>
            </a:extLst>
          </p:cNvPr>
          <p:cNvSpPr>
            <a:spLocks noGrp="1"/>
          </p:cNvSpPr>
          <p:nvPr>
            <p:ph type="title"/>
          </p:nvPr>
        </p:nvSpPr>
        <p:spPr>
          <a:xfrm>
            <a:off x="839788" y="457200"/>
            <a:ext cx="3932237" cy="1600200"/>
          </a:xfrm>
        </p:spPr>
        <p:txBody>
          <a:bodyPr anchor="b"/>
          <a:lstStyle>
            <a:lvl1pPr>
              <a:defRPr sz="3200">
                <a:latin typeface="Gill Sans MT" panose="020B0502020104020203" pitchFamily="34" charset="0"/>
              </a:defRPr>
            </a:lvl1pPr>
          </a:lstStyle>
          <a:p>
            <a:r>
              <a:rPr lang="en-US"/>
              <a:t>Click to edit Master title style</a:t>
            </a:r>
          </a:p>
        </p:txBody>
      </p:sp>
      <p:sp>
        <p:nvSpPr>
          <p:cNvPr id="3" name="Content Placeholder 2">
            <a:extLst>
              <a:ext uri="{FF2B5EF4-FFF2-40B4-BE49-F238E27FC236}">
                <a16:creationId xmlns:a16="http://schemas.microsoft.com/office/drawing/2014/main" id="{A155B62E-7997-4D6A-894F-CBFA127EA6F4}"/>
              </a:ext>
            </a:extLst>
          </p:cNvPr>
          <p:cNvSpPr>
            <a:spLocks noGrp="1"/>
          </p:cNvSpPr>
          <p:nvPr>
            <p:ph idx="1"/>
          </p:nvPr>
        </p:nvSpPr>
        <p:spPr>
          <a:xfrm>
            <a:off x="5183188" y="987425"/>
            <a:ext cx="6172200" cy="4873625"/>
          </a:xfrm>
        </p:spPr>
        <p:txBody>
          <a:bodyPr/>
          <a:lstStyle>
            <a:lvl1pPr>
              <a:defRPr sz="3200">
                <a:latin typeface="Gill Sans MT" panose="020B0502020104020203" pitchFamily="34" charset="0"/>
              </a:defRPr>
            </a:lvl1pPr>
            <a:lvl2pPr>
              <a:defRPr sz="2800">
                <a:latin typeface="Gill Sans MT" panose="020B0502020104020203" pitchFamily="34" charset="0"/>
              </a:defRPr>
            </a:lvl2pPr>
            <a:lvl3pPr>
              <a:defRPr sz="2400">
                <a:latin typeface="Gill Sans MT" panose="020B0502020104020203" pitchFamily="34" charset="0"/>
              </a:defRPr>
            </a:lvl3pPr>
            <a:lvl4pPr>
              <a:defRPr sz="2000">
                <a:latin typeface="Gill Sans MT" panose="020B0502020104020203" pitchFamily="34" charset="0"/>
              </a:defRPr>
            </a:lvl4pPr>
            <a:lvl5pPr>
              <a:defRPr sz="2000">
                <a:latin typeface="Gill Sans MT" panose="020B0502020104020203" pitchFamily="34" charset="0"/>
              </a:defRPr>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37E69036-BD0D-405E-ABE5-3182D7948360}"/>
              </a:ext>
            </a:extLst>
          </p:cNvPr>
          <p:cNvSpPr>
            <a:spLocks noGrp="1"/>
          </p:cNvSpPr>
          <p:nvPr>
            <p:ph type="body" sz="half" idx="2"/>
          </p:nvPr>
        </p:nvSpPr>
        <p:spPr>
          <a:xfrm>
            <a:off x="839788" y="2057400"/>
            <a:ext cx="3932237" cy="3811588"/>
          </a:xfrm>
        </p:spPr>
        <p:txBody>
          <a:bodyPr/>
          <a:lstStyle>
            <a:lvl1pPr marL="0" indent="0">
              <a:buNone/>
              <a:defRPr sz="1600">
                <a:latin typeface="Gill Sans MT" panose="020B05020201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C6781FBA-E5AB-4AE8-AD85-5CEC95094234}"/>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7" name="Slide Number Placeholder 6">
            <a:extLst>
              <a:ext uri="{FF2B5EF4-FFF2-40B4-BE49-F238E27FC236}">
                <a16:creationId xmlns:a16="http://schemas.microsoft.com/office/drawing/2014/main" id="{930195D8-F0EB-4DED-84FF-85995992FAA8}"/>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10" name="Rectangle 9">
            <a:extLst>
              <a:ext uri="{FF2B5EF4-FFF2-40B4-BE49-F238E27FC236}">
                <a16:creationId xmlns:a16="http://schemas.microsoft.com/office/drawing/2014/main" id="{49CB8084-E2C0-B052-D570-30CCC80650D2}"/>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07D89BFB-2DDC-58C5-D56B-835ECD4851A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5239607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6EEA1B-D3EA-4191-B9A2-C992A45E7971}"/>
              </a:ext>
            </a:extLst>
          </p:cNvPr>
          <p:cNvSpPr>
            <a:spLocks noGrp="1"/>
          </p:cNvSpPr>
          <p:nvPr>
            <p:ph type="title"/>
          </p:nvPr>
        </p:nvSpPr>
        <p:spPr>
          <a:xfrm>
            <a:off x="839788" y="457200"/>
            <a:ext cx="3932237" cy="1600200"/>
          </a:xfrm>
        </p:spPr>
        <p:txBody>
          <a:bodyPr anchor="b"/>
          <a:lstStyle>
            <a:lvl1pPr>
              <a:defRPr sz="3200">
                <a:latin typeface="Gill Sans MT" panose="020B0502020104020203" pitchFamily="34" charset="0"/>
              </a:defRPr>
            </a:lvl1pPr>
          </a:lstStyle>
          <a:p>
            <a:r>
              <a:rPr lang="en-US"/>
              <a:t>Click to edit Master title style</a:t>
            </a:r>
          </a:p>
        </p:txBody>
      </p:sp>
      <p:sp>
        <p:nvSpPr>
          <p:cNvPr id="3" name="Picture Placeholder 2">
            <a:extLst>
              <a:ext uri="{FF2B5EF4-FFF2-40B4-BE49-F238E27FC236}">
                <a16:creationId xmlns:a16="http://schemas.microsoft.com/office/drawing/2014/main" id="{86E61EAE-65C4-4E5D-9671-81BC47EE3C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A9A2D6-4D6D-46D5-A4DA-2F27FD63A4A0}"/>
              </a:ext>
            </a:extLst>
          </p:cNvPr>
          <p:cNvSpPr>
            <a:spLocks noGrp="1"/>
          </p:cNvSpPr>
          <p:nvPr>
            <p:ph type="body" sz="half" idx="2"/>
          </p:nvPr>
        </p:nvSpPr>
        <p:spPr>
          <a:xfrm>
            <a:off x="839788" y="2057400"/>
            <a:ext cx="3932237" cy="3811588"/>
          </a:xfrm>
        </p:spPr>
        <p:txBody>
          <a:bodyPr/>
          <a:lstStyle>
            <a:lvl1pPr marL="0" indent="0">
              <a:buNone/>
              <a:defRPr sz="1600">
                <a:latin typeface="Gill Sans MT" panose="020B0502020104020203" pitchFamily="34" charset="0"/>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6" name="Footer Placeholder 5">
            <a:extLst>
              <a:ext uri="{FF2B5EF4-FFF2-40B4-BE49-F238E27FC236}">
                <a16:creationId xmlns:a16="http://schemas.microsoft.com/office/drawing/2014/main" id="{60ADD90B-51A9-4BB5-8E85-28B0FF6D0FFA}"/>
              </a:ext>
            </a:extLst>
          </p:cNvPr>
          <p:cNvSpPr>
            <a:spLocks noGrp="1"/>
          </p:cNvSpPr>
          <p:nvPr>
            <p:ph type="ftr" sz="quarter" idx="11"/>
          </p:nvPr>
        </p:nvSpPr>
        <p:spPr/>
        <p:txBody>
          <a:bodyPr/>
          <a:lstStyle>
            <a:lvl1pPr>
              <a:defRPr>
                <a:latin typeface="Gill Sans MT" panose="020B0502020104020203" pitchFamily="34" charset="0"/>
              </a:defRPr>
            </a:lvl1pPr>
          </a:lstStyle>
          <a:p>
            <a:r>
              <a:rPr lang="en-US"/>
              <a:t>CS-314: Quantum Computing</a:t>
            </a:r>
            <a:endParaRPr lang="en-US" dirty="0"/>
          </a:p>
        </p:txBody>
      </p:sp>
      <p:sp>
        <p:nvSpPr>
          <p:cNvPr id="7" name="Slide Number Placeholder 6">
            <a:extLst>
              <a:ext uri="{FF2B5EF4-FFF2-40B4-BE49-F238E27FC236}">
                <a16:creationId xmlns:a16="http://schemas.microsoft.com/office/drawing/2014/main" id="{3BE05A6B-C7C7-40DC-AD0A-81C8E82E1D10}"/>
              </a:ext>
            </a:extLst>
          </p:cNvPr>
          <p:cNvSpPr>
            <a:spLocks noGrp="1"/>
          </p:cNvSpPr>
          <p:nvPr>
            <p:ph type="sldNum" sz="quarter" idx="12"/>
          </p:nvPr>
        </p:nvSpPr>
        <p:spPr/>
        <p:txBody>
          <a:bodyPr/>
          <a:lstStyle>
            <a:lvl1pPr>
              <a:defRPr>
                <a:latin typeface="Gill Sans MT" panose="020B0502020104020203" pitchFamily="34" charset="0"/>
              </a:defRPr>
            </a:lvl1pPr>
          </a:lstStyle>
          <a:p>
            <a:fld id="{69121A1F-7885-4E65-AB38-5CCB274F4EF5}" type="slidenum">
              <a:rPr lang="en-US" smtClean="0"/>
              <a:pPr/>
              <a:t>‹#›</a:t>
            </a:fld>
            <a:endParaRPr lang="en-US"/>
          </a:p>
        </p:txBody>
      </p:sp>
      <p:sp>
        <p:nvSpPr>
          <p:cNvPr id="10" name="Rectangle 9">
            <a:extLst>
              <a:ext uri="{FF2B5EF4-FFF2-40B4-BE49-F238E27FC236}">
                <a16:creationId xmlns:a16="http://schemas.microsoft.com/office/drawing/2014/main" id="{B99A52A7-B87F-6F5D-9D3D-0E043AC9BCEC}"/>
              </a:ext>
            </a:extLst>
          </p:cNvPr>
          <p:cNvSpPr/>
          <p:nvPr userDrawn="1"/>
        </p:nvSpPr>
        <p:spPr>
          <a:xfrm>
            <a:off x="0" y="0"/>
            <a:ext cx="12192000" cy="410817"/>
          </a:xfrm>
          <a:prstGeom prst="rect">
            <a:avLst/>
          </a:prstGeom>
          <a:solidFill>
            <a:schemeClr val="accent1"/>
          </a:solidFill>
          <a:ln>
            <a:solidFill>
              <a:srgbClr val="3F174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AB47219D-390B-2454-591A-C0C352CC48C6}"/>
              </a:ext>
            </a:extLst>
          </p:cNvPr>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1" t="4545" r="68780" b="3335"/>
          <a:stretch/>
        </p:blipFill>
        <p:spPr bwMode="auto">
          <a:xfrm>
            <a:off x="7937" y="4125"/>
            <a:ext cx="368300" cy="401168"/>
          </a:xfrm>
          <a:prstGeom prst="rect">
            <a:avLst/>
          </a:prstGeom>
          <a:solidFill>
            <a:schemeClr val="accent1"/>
          </a:solid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752493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78F7C8-354E-4F2A-8234-DE180760CD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A0D10E1-2BF3-41D1-8698-8FAD6110C2C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97198958-B1D7-4842-BAFF-2191942688F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t>CS-314: Quantum Computing</a:t>
            </a:r>
            <a:endParaRPr lang="en-US" dirty="0"/>
          </a:p>
        </p:txBody>
      </p:sp>
      <p:sp>
        <p:nvSpPr>
          <p:cNvPr id="6" name="Slide Number Placeholder 5">
            <a:extLst>
              <a:ext uri="{FF2B5EF4-FFF2-40B4-BE49-F238E27FC236}">
                <a16:creationId xmlns:a16="http://schemas.microsoft.com/office/drawing/2014/main" id="{E5FBA6A7-670D-4A8E-A302-1B47C3B952C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9121A1F-7885-4E65-AB38-5CCB274F4EF5}" type="slidenum">
              <a:rPr lang="en-US" smtClean="0"/>
              <a:t>‹#›</a:t>
            </a:fld>
            <a:endParaRPr lang="en-US"/>
          </a:p>
        </p:txBody>
      </p:sp>
    </p:spTree>
    <p:extLst>
      <p:ext uri="{BB962C8B-B14F-4D97-AF65-F5344CB8AC3E}">
        <p14:creationId xmlns:p14="http://schemas.microsoft.com/office/powerpoint/2010/main" val="149108223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hyperlink" Target="mailto:faisal.alvi@sse.habib.edu.pk"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hyperlink" Target="https://youtu.be/90za6mazNps?si=uv73uNkfTJCu_CaX"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 Id="rId4" Type="http://schemas.openxmlformats.org/officeDocument/2006/relationships/image" Target="../media/image3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F689-049A-5781-A66E-033ED88C0F4B}"/>
              </a:ext>
            </a:extLst>
          </p:cNvPr>
          <p:cNvSpPr>
            <a:spLocks noGrp="1"/>
          </p:cNvSpPr>
          <p:nvPr>
            <p:ph type="ctrTitle"/>
          </p:nvPr>
        </p:nvSpPr>
        <p:spPr>
          <a:xfrm>
            <a:off x="310551" y="1122363"/>
            <a:ext cx="11714922" cy="2387600"/>
          </a:xfrm>
        </p:spPr>
        <p:txBody>
          <a:bodyPr>
            <a:normAutofit fontScale="90000"/>
          </a:bodyPr>
          <a:lstStyle/>
          <a:p>
            <a:pPr>
              <a:lnSpc>
                <a:spcPct val="100000"/>
              </a:lnSpc>
            </a:pPr>
            <a:r>
              <a:rPr lang="en-US" sz="2700" dirty="0"/>
              <a:t>CS/PHYS-314/300: Quantum Computing</a:t>
            </a:r>
            <a:br>
              <a:rPr lang="en-US" sz="3600" dirty="0"/>
            </a:br>
            <a:br>
              <a:rPr lang="en-US" sz="3600" dirty="0"/>
            </a:br>
            <a:r>
              <a:rPr lang="en-US" dirty="0"/>
              <a:t>Unit 02: </a:t>
            </a:r>
            <a:br>
              <a:rPr lang="en-US" dirty="0"/>
            </a:br>
            <a:r>
              <a:rPr lang="en-US" dirty="0"/>
              <a:t>Single Qubit Systems</a:t>
            </a:r>
          </a:p>
        </p:txBody>
      </p:sp>
      <p:sp>
        <p:nvSpPr>
          <p:cNvPr id="5" name="Footer Placeholder 4">
            <a:extLst>
              <a:ext uri="{FF2B5EF4-FFF2-40B4-BE49-F238E27FC236}">
                <a16:creationId xmlns:a16="http://schemas.microsoft.com/office/drawing/2014/main" id="{DAAD20C7-F1FC-0FDE-ABA7-47DA4A7A92F0}"/>
              </a:ext>
            </a:extLst>
          </p:cNvPr>
          <p:cNvSpPr>
            <a:spLocks noGrp="1"/>
          </p:cNvSpPr>
          <p:nvPr>
            <p:ph type="ftr" sz="quarter" idx="11"/>
          </p:nvPr>
        </p:nvSpPr>
        <p:spPr/>
        <p:txBody>
          <a:bodyPr/>
          <a:lstStyle/>
          <a:p>
            <a:r>
              <a:rPr lang="en-US"/>
              <a:t>CS-314: Quantum Computing</a:t>
            </a:r>
          </a:p>
        </p:txBody>
      </p:sp>
      <p:sp>
        <p:nvSpPr>
          <p:cNvPr id="6" name="Slide Number Placeholder 5">
            <a:extLst>
              <a:ext uri="{FF2B5EF4-FFF2-40B4-BE49-F238E27FC236}">
                <a16:creationId xmlns:a16="http://schemas.microsoft.com/office/drawing/2014/main" id="{D4DC26B2-ABC0-0DDD-0A2C-573D9B13FA34}"/>
              </a:ext>
            </a:extLst>
          </p:cNvPr>
          <p:cNvSpPr>
            <a:spLocks noGrp="1"/>
          </p:cNvSpPr>
          <p:nvPr>
            <p:ph type="sldNum" sz="quarter" idx="12"/>
          </p:nvPr>
        </p:nvSpPr>
        <p:spPr/>
        <p:txBody>
          <a:bodyPr/>
          <a:lstStyle/>
          <a:p>
            <a:fld id="{69121A1F-7885-4E65-AB38-5CCB274F4EF5}" type="slidenum">
              <a:rPr lang="en-US" smtClean="0"/>
              <a:pPr/>
              <a:t>1</a:t>
            </a:fld>
            <a:endParaRPr lang="en-US"/>
          </a:p>
        </p:txBody>
      </p:sp>
      <p:sp>
        <p:nvSpPr>
          <p:cNvPr id="7" name="TextBox 6">
            <a:extLst>
              <a:ext uri="{FF2B5EF4-FFF2-40B4-BE49-F238E27FC236}">
                <a16:creationId xmlns:a16="http://schemas.microsoft.com/office/drawing/2014/main" id="{A844E332-59FA-A702-3302-E9C13C7D4461}"/>
              </a:ext>
            </a:extLst>
          </p:cNvPr>
          <p:cNvSpPr txBox="1"/>
          <p:nvPr/>
        </p:nvSpPr>
        <p:spPr>
          <a:xfrm>
            <a:off x="477078" y="26504"/>
            <a:ext cx="11714922" cy="369332"/>
          </a:xfrm>
          <a:prstGeom prst="rect">
            <a:avLst/>
          </a:prstGeom>
          <a:noFill/>
        </p:spPr>
        <p:txBody>
          <a:bodyPr wrap="square" rtlCol="0">
            <a:spAutoFit/>
          </a:bodyPr>
          <a:lstStyle/>
          <a:p>
            <a:r>
              <a:rPr lang="en-US">
                <a:solidFill>
                  <a:schemeClr val="bg1"/>
                </a:solidFill>
              </a:rPr>
              <a:t>Habib University – Shaping Futures</a:t>
            </a:r>
          </a:p>
        </p:txBody>
      </p:sp>
      <p:sp>
        <p:nvSpPr>
          <p:cNvPr id="10" name="Subtitle 2">
            <a:extLst>
              <a:ext uri="{FF2B5EF4-FFF2-40B4-BE49-F238E27FC236}">
                <a16:creationId xmlns:a16="http://schemas.microsoft.com/office/drawing/2014/main" id="{829C37EA-5D66-A27C-EB91-FF555785C607}"/>
              </a:ext>
            </a:extLst>
          </p:cNvPr>
          <p:cNvSpPr>
            <a:spLocks noGrp="1"/>
          </p:cNvSpPr>
          <p:nvPr>
            <p:ph type="subTitle" idx="1"/>
          </p:nvPr>
        </p:nvSpPr>
        <p:spPr>
          <a:xfrm>
            <a:off x="1524000" y="3602037"/>
            <a:ext cx="9144000" cy="2603553"/>
          </a:xfrm>
        </p:spPr>
        <p:txBody>
          <a:bodyPr vert="horz" lIns="91440" tIns="45720" rIns="91440" bIns="45720" rtlCol="0" anchor="t">
            <a:normAutofit/>
          </a:bodyPr>
          <a:lstStyle/>
          <a:p>
            <a:r>
              <a:rPr lang="en-US" dirty="0">
                <a:latin typeface="Gill Sans MT"/>
              </a:rPr>
              <a:t>Faisal Alvi</a:t>
            </a:r>
          </a:p>
          <a:p>
            <a:endParaRPr lang="en-US" sz="2000" dirty="0">
              <a:latin typeface="Gill Sans MT"/>
            </a:endParaRPr>
          </a:p>
          <a:p>
            <a:endParaRPr lang="en-US" sz="2000" dirty="0">
              <a:latin typeface="Gill Sans MT"/>
            </a:endParaRPr>
          </a:p>
          <a:p>
            <a:endParaRPr lang="en-US" sz="2000" dirty="0">
              <a:latin typeface="Gill Sans MT"/>
            </a:endParaRPr>
          </a:p>
          <a:p>
            <a:endParaRPr lang="en-US" sz="2000" dirty="0">
              <a:latin typeface="Gill Sans MT"/>
            </a:endParaRPr>
          </a:p>
          <a:p>
            <a:r>
              <a:rPr lang="en-US" sz="1800" dirty="0">
                <a:latin typeface="Gill Sans MT"/>
              </a:rPr>
              <a:t>(For any suggested modifications please email: </a:t>
            </a:r>
            <a:r>
              <a:rPr lang="en-US" sz="1800" dirty="0">
                <a:latin typeface="Consolas" panose="020B0609020204030204" pitchFamily="49" charset="0"/>
                <a:hlinkClick r:id="rId2"/>
              </a:rPr>
              <a:t>faisal.alvi@sse.habib.edu.pk</a:t>
            </a:r>
            <a:r>
              <a:rPr lang="en-US" sz="1800" dirty="0">
                <a:latin typeface="Gill Sans MT"/>
              </a:rPr>
              <a:t>)</a:t>
            </a:r>
          </a:p>
          <a:p>
            <a:endParaRPr lang="en-US" sz="1800" dirty="0"/>
          </a:p>
        </p:txBody>
      </p:sp>
    </p:spTree>
    <p:extLst>
      <p:ext uri="{BB962C8B-B14F-4D97-AF65-F5344CB8AC3E}">
        <p14:creationId xmlns:p14="http://schemas.microsoft.com/office/powerpoint/2010/main" val="13393136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97FC02-4754-69C7-35A6-66DE08EBC593}"/>
              </a:ext>
            </a:extLst>
          </p:cNvPr>
          <p:cNvSpPr>
            <a:spLocks noGrp="1"/>
          </p:cNvSpPr>
          <p:nvPr>
            <p:ph type="title"/>
          </p:nvPr>
        </p:nvSpPr>
        <p:spPr/>
        <p:txBody>
          <a:bodyPr/>
          <a:lstStyle/>
          <a:p>
            <a:r>
              <a:rPr lang="en-US" dirty="0"/>
              <a:t>	What is a qubit – physically?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F4E355E-9380-6408-3156-2D1205809EC0}"/>
                  </a:ext>
                </a:extLst>
              </p:cNvPr>
              <p:cNvSpPr>
                <a:spLocks noGrp="1"/>
              </p:cNvSpPr>
              <p:nvPr>
                <p:ph idx="1"/>
              </p:nvPr>
            </p:nvSpPr>
            <p:spPr>
              <a:xfrm>
                <a:off x="838200" y="1825625"/>
                <a:ext cx="6281791" cy="4351338"/>
              </a:xfrm>
            </p:spPr>
            <p:txBody>
              <a:bodyPr>
                <a:normAutofit/>
              </a:bodyPr>
              <a:lstStyle/>
              <a:p>
                <a:pPr>
                  <a:lnSpc>
                    <a:spcPct val="100000"/>
                  </a:lnSpc>
                  <a:spcBef>
                    <a:spcPts val="600"/>
                  </a:spcBef>
                  <a:spcAft>
                    <a:spcPts val="600"/>
                  </a:spcAft>
                </a:pPr>
                <a:r>
                  <a:rPr lang="en-US" sz="2600" dirty="0">
                    <a:hlinkClick r:id="rId2"/>
                  </a:rPr>
                  <a:t>https://youtu.be/90za6mazNps?si=uv73uNkfTJCu_CaX</a:t>
                </a:r>
                <a:endParaRPr lang="en-US" sz="2600" dirty="0"/>
              </a:p>
              <a:p>
                <a:pPr>
                  <a:lnSpc>
                    <a:spcPct val="100000"/>
                  </a:lnSpc>
                  <a:spcBef>
                    <a:spcPts val="600"/>
                  </a:spcBef>
                  <a:spcAft>
                    <a:spcPts val="600"/>
                  </a:spcAft>
                </a:pPr>
                <a:r>
                  <a:rPr lang="en-US" sz="2600" dirty="0"/>
                  <a:t>Several technologies in place to physically realize a qubit.</a:t>
                </a:r>
              </a:p>
              <a:p>
                <a:pPr>
                  <a:lnSpc>
                    <a:spcPct val="100000"/>
                  </a:lnSpc>
                  <a:spcBef>
                    <a:spcPts val="600"/>
                  </a:spcBef>
                  <a:spcAft>
                    <a:spcPts val="600"/>
                  </a:spcAft>
                </a:pPr>
                <a:r>
                  <a:rPr lang="en-US" sz="2600" dirty="0"/>
                  <a:t>In case of electrons: </a:t>
                </a:r>
                <a14:m>
                  <m:oMath xmlns:m="http://schemas.openxmlformats.org/officeDocument/2006/math">
                    <m:r>
                      <a:rPr lang="en-US" sz="2600" smtClean="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b="0" i="0" smtClean="0">
                        <a:latin typeface="Cambria Math" panose="02040503050406030204" pitchFamily="18" charset="0"/>
                      </a:rPr>
                      <m:t> </m:t>
                    </m:r>
                  </m:oMath>
                </a14:m>
                <a:r>
                  <a:rPr lang="en-US" sz="2600" dirty="0">
                    <a:sym typeface="Symbol" panose="05050102010706020507" pitchFamily="18" charset="2"/>
                  </a:rPr>
                  <a:t>represents the ground state, while</a:t>
                </a:r>
                <a14:m>
                  <m:oMath xmlns:m="http://schemas.openxmlformats.org/officeDocument/2006/math">
                    <m:r>
                      <a:rPr lang="en-US" sz="2600" b="0" i="0" smtClean="0">
                        <a:latin typeface="Cambria Math" panose="02040503050406030204" pitchFamily="18" charset="0"/>
                      </a:rPr>
                      <m:t> </m:t>
                    </m:r>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oMath>
                </a14:m>
                <a:r>
                  <a:rPr lang="en-US" sz="2600" dirty="0"/>
                  <a:t> may represent the excited state. </a:t>
                </a:r>
              </a:p>
              <a:p>
                <a:pPr>
                  <a:lnSpc>
                    <a:spcPct val="100000"/>
                  </a:lnSpc>
                  <a:spcBef>
                    <a:spcPts val="600"/>
                  </a:spcBef>
                  <a:spcAft>
                    <a:spcPts val="600"/>
                  </a:spcAft>
                </a:pPr>
                <a:r>
                  <a:rPr lang="en-US" sz="2600" dirty="0"/>
                  <a:t>An electron can be an infinite number of superpositions of these two states.</a:t>
                </a:r>
              </a:p>
            </p:txBody>
          </p:sp>
        </mc:Choice>
        <mc:Fallback xmlns="">
          <p:sp>
            <p:nvSpPr>
              <p:cNvPr id="3" name="Content Placeholder 2">
                <a:extLst>
                  <a:ext uri="{FF2B5EF4-FFF2-40B4-BE49-F238E27FC236}">
                    <a16:creationId xmlns:a16="http://schemas.microsoft.com/office/drawing/2014/main" id="{0F4E355E-9380-6408-3156-2D1205809EC0}"/>
                  </a:ext>
                </a:extLst>
              </p:cNvPr>
              <p:cNvSpPr>
                <a:spLocks noGrp="1" noRot="1" noChangeAspect="1" noMove="1" noResize="1" noEditPoints="1" noAdjustHandles="1" noChangeArrowheads="1" noChangeShapeType="1" noTextEdit="1"/>
              </p:cNvSpPr>
              <p:nvPr>
                <p:ph idx="1"/>
              </p:nvPr>
            </p:nvSpPr>
            <p:spPr>
              <a:xfrm>
                <a:off x="838200" y="1825625"/>
                <a:ext cx="6281791" cy="4351338"/>
              </a:xfrm>
              <a:blipFill>
                <a:blip r:embed="rId3"/>
                <a:stretch>
                  <a:fillRect l="-1553" t="-1261" r="-1456"/>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80CA018-3D33-AD89-0B39-B7A81965C5FA}"/>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BACFCAA2-A3F9-1419-FB0D-25D3CC46947E}"/>
              </a:ext>
            </a:extLst>
          </p:cNvPr>
          <p:cNvSpPr>
            <a:spLocks noGrp="1"/>
          </p:cNvSpPr>
          <p:nvPr>
            <p:ph type="sldNum" sz="quarter" idx="12"/>
          </p:nvPr>
        </p:nvSpPr>
        <p:spPr/>
        <p:txBody>
          <a:bodyPr/>
          <a:lstStyle/>
          <a:p>
            <a:fld id="{69121A1F-7885-4E65-AB38-5CCB274F4EF5}" type="slidenum">
              <a:rPr lang="en-US" smtClean="0"/>
              <a:t>10</a:t>
            </a:fld>
            <a:endParaRPr lang="en-US"/>
          </a:p>
        </p:txBody>
      </p:sp>
      <p:pic>
        <p:nvPicPr>
          <p:cNvPr id="7" name="Picture 6">
            <a:extLst>
              <a:ext uri="{FF2B5EF4-FFF2-40B4-BE49-F238E27FC236}">
                <a16:creationId xmlns:a16="http://schemas.microsoft.com/office/drawing/2014/main" id="{BDA99A0E-06A3-4857-1909-129C79F61658}"/>
              </a:ext>
            </a:extLst>
          </p:cNvPr>
          <p:cNvPicPr>
            <a:picLocks noChangeAspect="1"/>
          </p:cNvPicPr>
          <p:nvPr/>
        </p:nvPicPr>
        <p:blipFill>
          <a:blip r:embed="rId4"/>
          <a:stretch>
            <a:fillRect/>
          </a:stretch>
        </p:blipFill>
        <p:spPr>
          <a:xfrm>
            <a:off x="6954523" y="2649875"/>
            <a:ext cx="5096703" cy="3261306"/>
          </a:xfrm>
          <a:prstGeom prst="rect">
            <a:avLst/>
          </a:prstGeom>
        </p:spPr>
      </p:pic>
    </p:spTree>
    <p:extLst>
      <p:ext uri="{BB962C8B-B14F-4D97-AF65-F5344CB8AC3E}">
        <p14:creationId xmlns:p14="http://schemas.microsoft.com/office/powerpoint/2010/main" val="1872174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53" presetClass="entr" presetSubtype="16"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anim calcmode="lin" valueType="num">
                                      <p:cBhvr>
                                        <p:cTn id="23" dur="500" fill="hold"/>
                                        <p:tgtEl>
                                          <p:spTgt spid="7"/>
                                        </p:tgtEl>
                                        <p:attrNameLst>
                                          <p:attrName>ppt_w</p:attrName>
                                        </p:attrNameLst>
                                      </p:cBhvr>
                                      <p:tavLst>
                                        <p:tav tm="0">
                                          <p:val>
                                            <p:fltVal val="0"/>
                                          </p:val>
                                        </p:tav>
                                        <p:tav tm="100000">
                                          <p:val>
                                            <p:strVal val="#ppt_w"/>
                                          </p:val>
                                        </p:tav>
                                      </p:tavLst>
                                    </p:anim>
                                    <p:anim calcmode="lin" valueType="num">
                                      <p:cBhvr>
                                        <p:cTn id="24" dur="500" fill="hold"/>
                                        <p:tgtEl>
                                          <p:spTgt spid="7"/>
                                        </p:tgtEl>
                                        <p:attrNameLst>
                                          <p:attrName>ppt_h</p:attrName>
                                        </p:attrNameLst>
                                      </p:cBhvr>
                                      <p:tavLst>
                                        <p:tav tm="0">
                                          <p:val>
                                            <p:fltVal val="0"/>
                                          </p:val>
                                        </p:tav>
                                        <p:tav tm="100000">
                                          <p:val>
                                            <p:strVal val="#ppt_h"/>
                                          </p:val>
                                        </p:tav>
                                      </p:tavLst>
                                    </p:anim>
                                    <p:animEffect transition="in" filter="fade">
                                      <p:cBhvr>
                                        <p:cTn id="2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8FF90B-EE5E-8FDD-2025-2961E90E21D3}"/>
              </a:ext>
            </a:extLst>
          </p:cNvPr>
          <p:cNvSpPr>
            <a:spLocks noGrp="1"/>
          </p:cNvSpPr>
          <p:nvPr>
            <p:ph type="title"/>
          </p:nvPr>
        </p:nvSpPr>
        <p:spPr/>
        <p:txBody>
          <a:bodyPr/>
          <a:lstStyle/>
          <a:p>
            <a:r>
              <a:rPr lang="en-US" dirty="0"/>
              <a:t>	Dual of a Qubit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5CFFE8B-610B-EB94-623F-F300E8925E02}"/>
                  </a:ext>
                </a:extLst>
              </p:cNvPr>
              <p:cNvSpPr>
                <a:spLocks noGrp="1"/>
              </p:cNvSpPr>
              <p:nvPr>
                <p:ph idx="1"/>
              </p:nvPr>
            </p:nvSpPr>
            <p:spPr/>
            <p:txBody>
              <a:bodyPr>
                <a:normAutofit/>
              </a:bodyPr>
              <a:lstStyle/>
              <a:p>
                <a:pPr>
                  <a:lnSpc>
                    <a:spcPct val="100000"/>
                  </a:lnSpc>
                  <a:spcBef>
                    <a:spcPts val="600"/>
                  </a:spcBef>
                  <a:spcAft>
                    <a:spcPts val="600"/>
                  </a:spcAft>
                </a:pPr>
                <a:r>
                  <a:rPr lang="en-US" sz="2600" dirty="0"/>
                  <a:t>Similar to the classical information model, the dual vector of a qubit </a:t>
                </a:r>
                <a14:m>
                  <m:oMath xmlns:m="http://schemas.openxmlformats.org/officeDocument/2006/math">
                    <m:r>
                      <a:rPr lang="en-US" sz="2600" b="0" i="0" smtClean="0">
                        <a:latin typeface="Cambria Math" panose="02040503050406030204" pitchFamily="18" charset="0"/>
                      </a:rPr>
                      <m:t>|</m:t>
                    </m:r>
                    <m:d>
                      <m:dPr>
                        <m:begChr m:val=""/>
                        <m:endChr m:val="⟩"/>
                        <m:ctrlPr>
                          <a:rPr lang="en-US" sz="2600" i="1" smtClean="0">
                            <a:latin typeface="Cambria Math" panose="02040503050406030204" pitchFamily="18" charset="0"/>
                          </a:rPr>
                        </m:ctrlPr>
                      </m:dPr>
                      <m:e>
                        <m:r>
                          <a:rPr lang="en-US" sz="2600" i="0" smtClean="0">
                            <a:latin typeface="Cambria Math" panose="02040503050406030204" pitchFamily="18" charset="0"/>
                            <a:sym typeface="Symbol" panose="05050102010706020507" pitchFamily="18" charset="2"/>
                          </a:rPr>
                          <m:t></m:t>
                        </m:r>
                      </m:e>
                    </m:d>
                  </m:oMath>
                </a14:m>
                <a:r>
                  <a:rPr lang="en-US" sz="2600" dirty="0"/>
                  <a:t> = </a:t>
                </a:r>
                <a:r>
                  <a:rPr lang="en-US" sz="2600" dirty="0">
                    <a:sym typeface="Symbol" panose="05050102010706020507" pitchFamily="18" charset="2"/>
                  </a:rPr>
                  <a:t></a:t>
                </a:r>
                <a14:m>
                  <m:oMath xmlns:m="http://schemas.openxmlformats.org/officeDocument/2006/math">
                    <m:r>
                      <a:rPr lang="en-US" sz="2600" b="0" i="1" smtClean="0">
                        <a:latin typeface="Cambria Math" panose="02040503050406030204" pitchFamily="18" charset="0"/>
                      </a:rPr>
                      <m:t> </m:t>
                    </m:r>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b="0" i="0" smtClean="0">
                        <a:latin typeface="Cambria Math" panose="02040503050406030204" pitchFamily="18" charset="0"/>
                      </a:rPr>
                      <m:t>+</m:t>
                    </m:r>
                  </m:oMath>
                </a14:m>
                <a:r>
                  <a:rPr lang="en-US" sz="2600" dirty="0">
                    <a:sym typeface="Symbol" panose="05050102010706020507" pitchFamily="18" charset="2"/>
                  </a:rPr>
                  <a:t></a:t>
                </a:r>
                <a14:m>
                  <m:oMath xmlns:m="http://schemas.openxmlformats.org/officeDocument/2006/math">
                    <m:r>
                      <a:rPr lang="en-US" sz="2600" b="0" i="0" smtClean="0">
                        <a:latin typeface="Cambria Math" panose="02040503050406030204" pitchFamily="18" charset="0"/>
                      </a:rPr>
                      <m:t> </m:t>
                    </m:r>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oMath>
                </a14:m>
                <a:r>
                  <a:rPr lang="en-US" sz="2600" dirty="0"/>
                  <a:t> is represented by </a:t>
                </a:r>
                <a14:m>
                  <m:oMath xmlns:m="http://schemas.openxmlformats.org/officeDocument/2006/math">
                    <m:d>
                      <m:dPr>
                        <m:begChr m:val="⟨"/>
                        <m:endChr m:val=""/>
                        <m:ctrlPr>
                          <a:rPr lang="en-US" sz="2600" i="1">
                            <a:latin typeface="Cambria Math" panose="02040503050406030204" pitchFamily="18" charset="0"/>
                          </a:rPr>
                        </m:ctrlPr>
                      </m:dPr>
                      <m:e>
                        <m:r>
                          <a:rPr lang="en-US" sz="2600" i="1">
                            <a:latin typeface="Cambria Math" panose="02040503050406030204" pitchFamily="18" charset="0"/>
                            <a:sym typeface="Symbol" panose="05050102010706020507" pitchFamily="18" charset="2"/>
                          </a:rPr>
                          <m:t></m:t>
                        </m:r>
                      </m:e>
                    </m:d>
                    <m:r>
                      <a:rPr lang="en-US" sz="2600" i="1">
                        <a:latin typeface="Cambria Math" panose="02040503050406030204" pitchFamily="18" charset="0"/>
                      </a:rPr>
                      <m:t>|</m:t>
                    </m:r>
                  </m:oMath>
                </a14:m>
                <a:r>
                  <a:rPr lang="en-US" sz="2600" dirty="0"/>
                  <a:t>.</a:t>
                </a:r>
              </a:p>
              <a:p>
                <a:pPr>
                  <a:lnSpc>
                    <a:spcPct val="100000"/>
                  </a:lnSpc>
                  <a:spcBef>
                    <a:spcPts val="600"/>
                  </a:spcBef>
                  <a:spcAft>
                    <a:spcPts val="600"/>
                  </a:spcAft>
                </a:pPr>
                <a:r>
                  <a:rPr lang="en-US" sz="2600" dirty="0"/>
                  <a:t>Note that to find that dual, use the complex conjugate of the coefficients </a:t>
                </a:r>
                <a:r>
                  <a:rPr lang="en-US" sz="2600" dirty="0">
                    <a:sym typeface="Symbol" panose="05050102010706020507" pitchFamily="18" charset="2"/>
                  </a:rPr>
                  <a:t> and .</a:t>
                </a:r>
              </a:p>
              <a:p>
                <a:pPr>
                  <a:lnSpc>
                    <a:spcPct val="100000"/>
                  </a:lnSpc>
                  <a:spcBef>
                    <a:spcPts val="600"/>
                  </a:spcBef>
                  <a:spcAft>
                    <a:spcPts val="600"/>
                  </a:spcAft>
                </a:pPr>
                <a:r>
                  <a:rPr lang="en-US" sz="2600" dirty="0">
                    <a:sym typeface="Symbol" panose="05050102010706020507" pitchFamily="18" charset="2"/>
                  </a:rPr>
                  <a:t>For example, if </a:t>
                </a:r>
                <a14:m>
                  <m:oMath xmlns:m="http://schemas.openxmlformats.org/officeDocument/2006/math">
                    <m:r>
                      <a:rPr lang="en-US" sz="2600" b="0" i="0" smtClean="0">
                        <a:latin typeface="Cambria Math" panose="02040503050406030204" pitchFamily="18" charset="0"/>
                      </a:rPr>
                      <m:t>|</m:t>
                    </m:r>
                    <m:d>
                      <m:dPr>
                        <m:begChr m:val=""/>
                        <m:endChr m:val="⟩"/>
                        <m:ctrlPr>
                          <a:rPr lang="en-US" sz="2600" i="1" smtClean="0">
                            <a:latin typeface="Cambria Math" panose="02040503050406030204" pitchFamily="18" charset="0"/>
                          </a:rPr>
                        </m:ctrlPr>
                      </m:dPr>
                      <m:e>
                        <m:r>
                          <a:rPr lang="en-US" sz="2600" i="0" smtClean="0">
                            <a:latin typeface="Cambria Math" panose="02040503050406030204" pitchFamily="18" charset="0"/>
                            <a:sym typeface="Symbol" panose="05050102010706020507" pitchFamily="18" charset="2"/>
                          </a:rPr>
                          <m:t></m:t>
                        </m:r>
                      </m:e>
                    </m:d>
                  </m:oMath>
                </a14:m>
                <a:r>
                  <a:rPr lang="en-US" sz="2600" dirty="0"/>
                  <a:t> = </a:t>
                </a:r>
              </a:p>
              <a:p>
                <a:pPr>
                  <a:lnSpc>
                    <a:spcPct val="100000"/>
                  </a:lnSpc>
                  <a:spcBef>
                    <a:spcPts val="600"/>
                  </a:spcBef>
                  <a:spcAft>
                    <a:spcPts val="600"/>
                  </a:spcAft>
                </a:pPr>
                <a:endParaRPr lang="en-US" sz="2600" dirty="0"/>
              </a:p>
              <a:p>
                <a:pPr>
                  <a:lnSpc>
                    <a:spcPct val="100000"/>
                  </a:lnSpc>
                  <a:spcBef>
                    <a:spcPts val="600"/>
                  </a:spcBef>
                  <a:spcAft>
                    <a:spcPts val="600"/>
                  </a:spcAft>
                </a:pPr>
                <a:r>
                  <a:rPr lang="en-US" sz="2600" dirty="0"/>
                  <a:t>Then </a:t>
                </a:r>
              </a:p>
            </p:txBody>
          </p:sp>
        </mc:Choice>
        <mc:Fallback xmlns="">
          <p:sp>
            <p:nvSpPr>
              <p:cNvPr id="3" name="Content Placeholder 2">
                <a:extLst>
                  <a:ext uri="{FF2B5EF4-FFF2-40B4-BE49-F238E27FC236}">
                    <a16:creationId xmlns:a16="http://schemas.microsoft.com/office/drawing/2014/main" id="{85CFFE8B-610B-EB94-623F-F300E8925E02}"/>
                  </a:ext>
                </a:extLst>
              </p:cNvPr>
              <p:cNvSpPr>
                <a:spLocks noGrp="1" noRot="1" noChangeAspect="1" noMove="1" noResize="1" noEditPoints="1" noAdjustHandles="1" noChangeArrowheads="1" noChangeShapeType="1" noTextEdit="1"/>
              </p:cNvSpPr>
              <p:nvPr>
                <p:ph idx="1"/>
              </p:nvPr>
            </p:nvSpPr>
            <p:spPr>
              <a:blipFill>
                <a:blip r:embed="rId2"/>
                <a:stretch>
                  <a:fillRect l="-928" t="-1261" r="-348"/>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CE506A9A-0D88-8B37-8AF7-55F8061ADBC3}"/>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0A2C25D9-3D89-C41E-55DF-85F8B2CB53F1}"/>
              </a:ext>
            </a:extLst>
          </p:cNvPr>
          <p:cNvSpPr>
            <a:spLocks noGrp="1"/>
          </p:cNvSpPr>
          <p:nvPr>
            <p:ph type="sldNum" sz="quarter" idx="12"/>
          </p:nvPr>
        </p:nvSpPr>
        <p:spPr/>
        <p:txBody>
          <a:bodyPr/>
          <a:lstStyle/>
          <a:p>
            <a:fld id="{69121A1F-7885-4E65-AB38-5CCB274F4EF5}" type="slidenum">
              <a:rPr lang="en-US" smtClean="0"/>
              <a:t>11</a:t>
            </a:fld>
            <a:endParaRPr lang="en-US"/>
          </a:p>
        </p:txBody>
      </p:sp>
      <p:pic>
        <p:nvPicPr>
          <p:cNvPr id="7" name="Picture 6">
            <a:extLst>
              <a:ext uri="{FF2B5EF4-FFF2-40B4-BE49-F238E27FC236}">
                <a16:creationId xmlns:a16="http://schemas.microsoft.com/office/drawing/2014/main" id="{CCFF374E-301A-FA9C-D80C-FE9A73B005EB}"/>
              </a:ext>
            </a:extLst>
          </p:cNvPr>
          <p:cNvPicPr>
            <a:picLocks noChangeAspect="1"/>
          </p:cNvPicPr>
          <p:nvPr/>
        </p:nvPicPr>
        <p:blipFill>
          <a:blip r:embed="rId3"/>
          <a:stretch>
            <a:fillRect/>
          </a:stretch>
        </p:blipFill>
        <p:spPr>
          <a:xfrm>
            <a:off x="3915310" y="3418726"/>
            <a:ext cx="3153310" cy="1117518"/>
          </a:xfrm>
          <a:prstGeom prst="rect">
            <a:avLst/>
          </a:prstGeom>
        </p:spPr>
      </p:pic>
      <p:pic>
        <p:nvPicPr>
          <p:cNvPr id="9" name="Picture 8">
            <a:extLst>
              <a:ext uri="{FF2B5EF4-FFF2-40B4-BE49-F238E27FC236}">
                <a16:creationId xmlns:a16="http://schemas.microsoft.com/office/drawing/2014/main" id="{297C3E9E-A9C8-AB12-E17A-AC4F9FC54E7E}"/>
              </a:ext>
            </a:extLst>
          </p:cNvPr>
          <p:cNvPicPr>
            <a:picLocks noChangeAspect="1"/>
          </p:cNvPicPr>
          <p:nvPr/>
        </p:nvPicPr>
        <p:blipFill>
          <a:blip r:embed="rId4"/>
          <a:stretch>
            <a:fillRect/>
          </a:stretch>
        </p:blipFill>
        <p:spPr>
          <a:xfrm>
            <a:off x="1979478" y="4685853"/>
            <a:ext cx="4780917" cy="832305"/>
          </a:xfrm>
          <a:prstGeom prst="rect">
            <a:avLst/>
          </a:prstGeom>
        </p:spPr>
      </p:pic>
    </p:spTree>
    <p:extLst>
      <p:ext uri="{BB962C8B-B14F-4D97-AF65-F5344CB8AC3E}">
        <p14:creationId xmlns:p14="http://schemas.microsoft.com/office/powerpoint/2010/main" val="8597713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53" presetClass="entr" presetSubtype="16" fill="hold" nodeType="clickEffect">
                                  <p:stCondLst>
                                    <p:cond delay="0"/>
                                  </p:stCondLst>
                                  <p:childTnLst>
                                    <p:set>
                                      <p:cBhvr>
                                        <p:cTn id="29" dur="1" fill="hold">
                                          <p:stCondLst>
                                            <p:cond delay="0"/>
                                          </p:stCondLst>
                                        </p:cTn>
                                        <p:tgtEl>
                                          <p:spTgt spid="9"/>
                                        </p:tgtEl>
                                        <p:attrNameLst>
                                          <p:attrName>style.visibility</p:attrName>
                                        </p:attrNameLst>
                                      </p:cBhvr>
                                      <p:to>
                                        <p:strVal val="visible"/>
                                      </p:to>
                                    </p:set>
                                    <p:anim calcmode="lin" valueType="num">
                                      <p:cBhvr>
                                        <p:cTn id="30" dur="500" fill="hold"/>
                                        <p:tgtEl>
                                          <p:spTgt spid="9"/>
                                        </p:tgtEl>
                                        <p:attrNameLst>
                                          <p:attrName>ppt_w</p:attrName>
                                        </p:attrNameLst>
                                      </p:cBhvr>
                                      <p:tavLst>
                                        <p:tav tm="0">
                                          <p:val>
                                            <p:fltVal val="0"/>
                                          </p:val>
                                        </p:tav>
                                        <p:tav tm="100000">
                                          <p:val>
                                            <p:strVal val="#ppt_w"/>
                                          </p:val>
                                        </p:tav>
                                      </p:tavLst>
                                    </p:anim>
                                    <p:anim calcmode="lin" valueType="num">
                                      <p:cBhvr>
                                        <p:cTn id="31" dur="500" fill="hold"/>
                                        <p:tgtEl>
                                          <p:spTgt spid="9"/>
                                        </p:tgtEl>
                                        <p:attrNameLst>
                                          <p:attrName>ppt_h</p:attrName>
                                        </p:attrNameLst>
                                      </p:cBhvr>
                                      <p:tavLst>
                                        <p:tav tm="0">
                                          <p:val>
                                            <p:fltVal val="0"/>
                                          </p:val>
                                        </p:tav>
                                        <p:tav tm="100000">
                                          <p:val>
                                            <p:strVal val="#ppt_h"/>
                                          </p:val>
                                        </p:tav>
                                      </p:tavLst>
                                    </p:anim>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FC870-E8FE-1A53-C08F-C6DCD89C8C52}"/>
              </a:ext>
            </a:extLst>
          </p:cNvPr>
          <p:cNvSpPr>
            <a:spLocks noGrp="1"/>
          </p:cNvSpPr>
          <p:nvPr>
            <p:ph type="title"/>
          </p:nvPr>
        </p:nvSpPr>
        <p:spPr/>
        <p:txBody>
          <a:bodyPr/>
          <a:lstStyle/>
          <a:p>
            <a:r>
              <a:rPr lang="en-US" dirty="0"/>
              <a:t>	Some Class Exercises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AE9D5461-AB3D-A6A9-6D81-22E819EF1161}"/>
                  </a:ext>
                </a:extLst>
              </p:cNvPr>
              <p:cNvSpPr>
                <a:spLocks noGrp="1"/>
              </p:cNvSpPr>
              <p:nvPr>
                <p:ph idx="1"/>
              </p:nvPr>
            </p:nvSpPr>
            <p:spPr/>
            <p:txBody>
              <a:bodyPr/>
              <a:lstStyle/>
              <a:p>
                <a:r>
                  <a:rPr lang="en-US" dirty="0"/>
                  <a:t>Similar to the classical states, in case of qubits we have </a:t>
                </a:r>
                <a14:m>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0</m:t>
                        </m:r>
                      </m:e>
                      <m:e>
                        <m:r>
                          <a:rPr lang="en-US" sz="2800" b="0" i="1" smtClean="0">
                            <a:latin typeface="Cambria Math" panose="02040503050406030204" pitchFamily="18" charset="0"/>
                          </a:rPr>
                          <m:t>0</m:t>
                        </m:r>
                      </m:e>
                    </m:d>
                  </m:oMath>
                </a14:m>
                <a:r>
                  <a:rPr lang="en-US" dirty="0"/>
                  <a:t> = 1,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0</m:t>
                        </m:r>
                      </m:e>
                      <m:e>
                        <m:r>
                          <a:rPr lang="en-US" i="1">
                            <a:latin typeface="Cambria Math" panose="02040503050406030204" pitchFamily="18" charset="0"/>
                          </a:rPr>
                          <m:t>1</m:t>
                        </m:r>
                      </m:e>
                    </m:d>
                  </m:oMath>
                </a14:m>
                <a:r>
                  <a:rPr lang="en-US" dirty="0"/>
                  <a:t> </a:t>
                </a:r>
                <a:r>
                  <a:rPr lang="en-US"/>
                  <a:t>= 0,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e>
                      <m:e>
                        <m:r>
                          <a:rPr lang="en-US" i="1">
                            <a:latin typeface="Cambria Math" panose="02040503050406030204" pitchFamily="18" charset="0"/>
                          </a:rPr>
                          <m:t>0</m:t>
                        </m:r>
                      </m:e>
                    </m:d>
                  </m:oMath>
                </a14:m>
                <a:r>
                  <a:rPr lang="en-US" dirty="0"/>
                  <a:t> = 0,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e>
                      <m:e>
                        <m:r>
                          <a:rPr lang="en-US" i="1">
                            <a:latin typeface="Cambria Math" panose="02040503050406030204" pitchFamily="18" charset="0"/>
                          </a:rPr>
                          <m:t>1</m:t>
                        </m:r>
                      </m:e>
                    </m:d>
                    <m:r>
                      <a:rPr lang="en-US" b="0" i="1" smtClean="0">
                        <a:latin typeface="Cambria Math" panose="02040503050406030204" pitchFamily="18" charset="0"/>
                      </a:rPr>
                      <m:t>=</m:t>
                    </m:r>
                  </m:oMath>
                </a14:m>
                <a:r>
                  <a:rPr lang="en-US" dirty="0"/>
                  <a:t>1.</a:t>
                </a:r>
              </a:p>
              <a:p>
                <a:endParaRPr lang="en-US" dirty="0"/>
              </a:p>
              <a:p>
                <a:r>
                  <a:rPr lang="en-US" dirty="0"/>
                  <a:t>If </a:t>
                </a:r>
                <a14:m>
                  <m:oMath xmlns:m="http://schemas.openxmlformats.org/officeDocument/2006/math">
                    <m:r>
                      <a:rPr lang="en-US" sz="2800" b="0" i="0" smtClean="0">
                        <a:latin typeface="Cambria Math" panose="02040503050406030204" pitchFamily="18" charset="0"/>
                      </a:rPr>
                      <m:t>|</m:t>
                    </m:r>
                    <m:d>
                      <m:dPr>
                        <m:begChr m:val=""/>
                        <m:endChr m:val="⟩"/>
                        <m:ctrlPr>
                          <a:rPr lang="en-US" sz="2800" i="1" smtClean="0">
                            <a:latin typeface="Cambria Math" panose="02040503050406030204" pitchFamily="18" charset="0"/>
                          </a:rPr>
                        </m:ctrlPr>
                      </m:dPr>
                      <m:e>
                        <m:r>
                          <a:rPr lang="en-US" sz="2800" i="0" smtClean="0">
                            <a:latin typeface="Cambria Math" panose="02040503050406030204" pitchFamily="18" charset="0"/>
                            <a:sym typeface="Symbol" panose="05050102010706020507" pitchFamily="18" charset="2"/>
                          </a:rPr>
                          <m:t></m:t>
                        </m:r>
                      </m:e>
                    </m:d>
                  </m:oMath>
                </a14:m>
                <a:r>
                  <a:rPr lang="en-US" sz="2800" dirty="0"/>
                  <a:t> = </a:t>
                </a:r>
              </a:p>
              <a:p>
                <a:pPr marL="0" indent="0">
                  <a:buNone/>
                </a:pPr>
                <a:endParaRPr lang="en-US" dirty="0"/>
              </a:p>
              <a:p>
                <a:pPr marL="0" indent="0">
                  <a:buNone/>
                </a:pPr>
                <a:r>
                  <a:rPr lang="en-US" dirty="0"/>
                  <a:t>  find </a:t>
                </a:r>
                <a14:m>
                  <m:oMath xmlns:m="http://schemas.openxmlformats.org/officeDocument/2006/math">
                    <m:d>
                      <m:dPr>
                        <m:begChr m:val="⟨"/>
                        <m:endChr m:val="⟩"/>
                        <m:ctrlPr>
                          <a:rPr lang="en-US" sz="2800" i="1" smtClean="0">
                            <a:latin typeface="Cambria Math" panose="02040503050406030204" pitchFamily="18" charset="0"/>
                          </a:rPr>
                        </m:ctrlPr>
                      </m:dPr>
                      <m:e>
                        <m:r>
                          <a:rPr lang="en-US" sz="2800" b="0" i="1" smtClean="0">
                            <a:latin typeface="Cambria Math" panose="02040503050406030204" pitchFamily="18" charset="0"/>
                          </a:rPr>
                          <m:t>0</m:t>
                        </m:r>
                      </m:e>
                      <m:e>
                        <m:r>
                          <a:rPr lang="en-US" i="1">
                            <a:latin typeface="Cambria Math" panose="02040503050406030204" pitchFamily="18" charset="0"/>
                            <a:sym typeface="Symbol" panose="05050102010706020507" pitchFamily="18" charset="2"/>
                          </a:rPr>
                          <m:t></m:t>
                        </m:r>
                      </m:e>
                    </m:d>
                  </m:oMath>
                </a14:m>
                <a:r>
                  <a:rPr lang="en-US" dirty="0"/>
                  <a:t>, </a:t>
                </a:r>
                <a14:m>
                  <m:oMath xmlns:m="http://schemas.openxmlformats.org/officeDocument/2006/math">
                    <m:d>
                      <m:dPr>
                        <m:begChr m:val="⟨"/>
                        <m:endChr m:val="⟩"/>
                        <m:ctrlPr>
                          <a:rPr lang="en-US" i="1">
                            <a:latin typeface="Cambria Math" panose="02040503050406030204" pitchFamily="18" charset="0"/>
                          </a:rPr>
                        </m:ctrlPr>
                      </m:dPr>
                      <m:e>
                        <m:r>
                          <a:rPr lang="en-US" b="0" i="1" smtClean="0">
                            <a:latin typeface="Cambria Math" panose="02040503050406030204" pitchFamily="18" charset="0"/>
                          </a:rPr>
                          <m:t>1</m:t>
                        </m:r>
                      </m:e>
                      <m:e>
                        <m:r>
                          <a:rPr lang="en-US" i="1">
                            <a:latin typeface="Cambria Math" panose="02040503050406030204" pitchFamily="18" charset="0"/>
                            <a:sym typeface="Symbol" panose="05050102010706020507" pitchFamily="18" charset="2"/>
                          </a:rPr>
                          <m:t></m:t>
                        </m:r>
                      </m:e>
                    </m:d>
                  </m:oMath>
                </a14:m>
                <a:r>
                  <a:rPr lang="en-US" dirty="0"/>
                  <a:t> and </a:t>
                </a:r>
                <a14:m>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e>
                        <m:r>
                          <a:rPr lang="en-US" i="1">
                            <a:latin typeface="Cambria Math" panose="02040503050406030204" pitchFamily="18" charset="0"/>
                            <a:sym typeface="Symbol" panose="05050102010706020507" pitchFamily="18" charset="2"/>
                          </a:rPr>
                          <m:t></m:t>
                        </m:r>
                      </m:e>
                    </m:d>
                    <m:r>
                      <a:rPr lang="en-US" b="0" i="1" smtClean="0">
                        <a:latin typeface="Cambria Math" panose="02040503050406030204" pitchFamily="18" charset="0"/>
                        <a:sym typeface="Symbol" panose="05050102010706020507" pitchFamily="18" charset="2"/>
                      </a:rPr>
                      <m:t>.</m:t>
                    </m:r>
                  </m:oMath>
                </a14:m>
                <a:endParaRPr lang="en-US" b="0" dirty="0">
                  <a:sym typeface="Symbol" panose="05050102010706020507" pitchFamily="18" charset="2"/>
                </a:endParaRPr>
              </a:p>
              <a:p>
                <a:pPr marL="0" indent="0">
                  <a:buNone/>
                </a:pPr>
                <a:endParaRPr lang="en-US" dirty="0"/>
              </a:p>
              <a:p>
                <a:r>
                  <a:rPr lang="en-US" dirty="0"/>
                  <a:t>Does your result satisfy </a:t>
                </a:r>
                <a14:m>
                  <m:oMath xmlns:m="http://schemas.openxmlformats.org/officeDocument/2006/math">
                    <m:d>
                      <m:dPr>
                        <m:begChr m:val="⟨"/>
                        <m:endChr m:val="⟩"/>
                        <m:ctrlPr>
                          <a:rPr lang="en-US" i="1" smtClean="0">
                            <a:latin typeface="Cambria Math" panose="02040503050406030204" pitchFamily="18" charset="0"/>
                          </a:rPr>
                        </m:ctrlPr>
                      </m:dPr>
                      <m:e>
                        <m:r>
                          <a:rPr lang="en-US" i="1">
                            <a:latin typeface="Cambria Math" panose="02040503050406030204" pitchFamily="18" charset="0"/>
                            <a:sym typeface="Symbol" panose="05050102010706020507" pitchFamily="18" charset="2"/>
                          </a:rPr>
                          <m:t></m:t>
                        </m:r>
                      </m:e>
                      <m:e>
                        <m:r>
                          <a:rPr lang="en-US" i="1">
                            <a:latin typeface="Cambria Math" panose="02040503050406030204" pitchFamily="18" charset="0"/>
                            <a:sym typeface="Symbol" panose="05050102010706020507" pitchFamily="18" charset="2"/>
                          </a:rPr>
                          <m:t></m:t>
                        </m:r>
                      </m:e>
                    </m:d>
                  </m:oMath>
                </a14:m>
                <a:r>
                  <a:rPr lang="en-US" dirty="0"/>
                  <a:t> = 1?</a:t>
                </a:r>
              </a:p>
            </p:txBody>
          </p:sp>
        </mc:Choice>
        <mc:Fallback>
          <p:sp>
            <p:nvSpPr>
              <p:cNvPr id="3" name="Content Placeholder 2">
                <a:extLst>
                  <a:ext uri="{FF2B5EF4-FFF2-40B4-BE49-F238E27FC236}">
                    <a16:creationId xmlns:a16="http://schemas.microsoft.com/office/drawing/2014/main" id="{AE9D5461-AB3D-A6A9-6D81-22E819EF116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69AF3C10-9E9A-7341-DA59-E39B407AFF00}"/>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22E88B62-CA8D-E33A-D362-A89FA201E9AE}"/>
              </a:ext>
            </a:extLst>
          </p:cNvPr>
          <p:cNvSpPr>
            <a:spLocks noGrp="1"/>
          </p:cNvSpPr>
          <p:nvPr>
            <p:ph type="sldNum" sz="quarter" idx="12"/>
          </p:nvPr>
        </p:nvSpPr>
        <p:spPr/>
        <p:txBody>
          <a:bodyPr/>
          <a:lstStyle/>
          <a:p>
            <a:fld id="{69121A1F-7885-4E65-AB38-5CCB274F4EF5}" type="slidenum">
              <a:rPr lang="en-US" smtClean="0"/>
              <a:t>12</a:t>
            </a:fld>
            <a:endParaRPr lang="en-US"/>
          </a:p>
        </p:txBody>
      </p:sp>
      <p:pic>
        <p:nvPicPr>
          <p:cNvPr id="6" name="Picture 5">
            <a:extLst>
              <a:ext uri="{FF2B5EF4-FFF2-40B4-BE49-F238E27FC236}">
                <a16:creationId xmlns:a16="http://schemas.microsoft.com/office/drawing/2014/main" id="{A9B100D8-DE10-C792-3323-161E5A7900ED}"/>
              </a:ext>
            </a:extLst>
          </p:cNvPr>
          <p:cNvPicPr>
            <a:picLocks noChangeAspect="1"/>
          </p:cNvPicPr>
          <p:nvPr/>
        </p:nvPicPr>
        <p:blipFill>
          <a:blip r:embed="rId3"/>
          <a:stretch>
            <a:fillRect/>
          </a:stretch>
        </p:blipFill>
        <p:spPr>
          <a:xfrm>
            <a:off x="2271445" y="2923828"/>
            <a:ext cx="3040294" cy="1077466"/>
          </a:xfrm>
          <a:prstGeom prst="rect">
            <a:avLst/>
          </a:prstGeom>
        </p:spPr>
      </p:pic>
    </p:spTree>
    <p:extLst>
      <p:ext uri="{BB962C8B-B14F-4D97-AF65-F5344CB8AC3E}">
        <p14:creationId xmlns:p14="http://schemas.microsoft.com/office/powerpoint/2010/main" val="3017976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3127F7-4574-39B5-16DE-D39F4382A377}"/>
              </a:ext>
            </a:extLst>
          </p:cNvPr>
          <p:cNvSpPr>
            <a:spLocks noGrp="1"/>
          </p:cNvSpPr>
          <p:nvPr>
            <p:ph type="title"/>
          </p:nvPr>
        </p:nvSpPr>
        <p:spPr/>
        <p:txBody>
          <a:bodyPr/>
          <a:lstStyle/>
          <a:p>
            <a:r>
              <a:rPr lang="en-US" dirty="0"/>
              <a:t>	Special Quantum States (or Qubits)</a:t>
            </a:r>
          </a:p>
        </p:txBody>
      </p:sp>
      <p:sp>
        <p:nvSpPr>
          <p:cNvPr id="3" name="Content Placeholder 2">
            <a:extLst>
              <a:ext uri="{FF2B5EF4-FFF2-40B4-BE49-F238E27FC236}">
                <a16:creationId xmlns:a16="http://schemas.microsoft.com/office/drawing/2014/main" id="{FBCE291E-855D-30D1-C2E7-25BBF5563910}"/>
              </a:ext>
            </a:extLst>
          </p:cNvPr>
          <p:cNvSpPr>
            <a:spLocks noGrp="1"/>
          </p:cNvSpPr>
          <p:nvPr>
            <p:ph idx="1"/>
          </p:nvPr>
        </p:nvSpPr>
        <p:spPr/>
        <p:txBody>
          <a:bodyPr/>
          <a:lstStyle/>
          <a:p>
            <a:r>
              <a:rPr lang="en-US" dirty="0"/>
              <a:t>The following states are special states and encountered frequently in quantum computing:</a:t>
            </a:r>
          </a:p>
          <a:p>
            <a:endParaRPr lang="en-US" dirty="0"/>
          </a:p>
        </p:txBody>
      </p:sp>
      <p:sp>
        <p:nvSpPr>
          <p:cNvPr id="4" name="Footer Placeholder 3">
            <a:extLst>
              <a:ext uri="{FF2B5EF4-FFF2-40B4-BE49-F238E27FC236}">
                <a16:creationId xmlns:a16="http://schemas.microsoft.com/office/drawing/2014/main" id="{9FE45F2C-E15D-A557-151D-34C7866FFCDF}"/>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C3B331C3-CF0E-CCB3-9E77-6C931EC4FA51}"/>
              </a:ext>
            </a:extLst>
          </p:cNvPr>
          <p:cNvSpPr>
            <a:spLocks noGrp="1"/>
          </p:cNvSpPr>
          <p:nvPr>
            <p:ph type="sldNum" sz="quarter" idx="12"/>
          </p:nvPr>
        </p:nvSpPr>
        <p:spPr/>
        <p:txBody>
          <a:bodyPr/>
          <a:lstStyle/>
          <a:p>
            <a:fld id="{69121A1F-7885-4E65-AB38-5CCB274F4EF5}" type="slidenum">
              <a:rPr lang="en-US" smtClean="0"/>
              <a:t>13</a:t>
            </a:fld>
            <a:endParaRPr lang="en-US"/>
          </a:p>
        </p:txBody>
      </p:sp>
      <p:pic>
        <p:nvPicPr>
          <p:cNvPr id="7" name="Picture 6">
            <a:extLst>
              <a:ext uri="{FF2B5EF4-FFF2-40B4-BE49-F238E27FC236}">
                <a16:creationId xmlns:a16="http://schemas.microsoft.com/office/drawing/2014/main" id="{2AECCE1D-291B-6FE1-F0B5-9C1504E1D4F9}"/>
              </a:ext>
            </a:extLst>
          </p:cNvPr>
          <p:cNvPicPr>
            <a:picLocks noChangeAspect="1"/>
          </p:cNvPicPr>
          <p:nvPr/>
        </p:nvPicPr>
        <p:blipFill>
          <a:blip r:embed="rId2"/>
          <a:stretch>
            <a:fillRect/>
          </a:stretch>
        </p:blipFill>
        <p:spPr>
          <a:xfrm>
            <a:off x="3783545" y="3019457"/>
            <a:ext cx="3801778" cy="2672426"/>
          </a:xfrm>
          <a:prstGeom prst="rect">
            <a:avLst/>
          </a:prstGeom>
        </p:spPr>
      </p:pic>
    </p:spTree>
    <p:extLst>
      <p:ext uri="{BB962C8B-B14F-4D97-AF65-F5344CB8AC3E}">
        <p14:creationId xmlns:p14="http://schemas.microsoft.com/office/powerpoint/2010/main" val="26845881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CE100525-ACAD-01B2-AE14-68135B426CCD}"/>
                  </a:ext>
                </a:extLst>
              </p:cNvPr>
              <p:cNvSpPr>
                <a:spLocks noGrp="1"/>
              </p:cNvSpPr>
              <p:nvPr>
                <p:ph type="title"/>
              </p:nvPr>
            </p:nvSpPr>
            <p:spPr/>
            <p:txBody>
              <a:bodyPr/>
              <a:lstStyle/>
              <a:p>
                <a:r>
                  <a:rPr lang="en-US" dirty="0"/>
                  <a:t>	Measurement of |</a:t>
                </a:r>
                <a14:m>
                  <m:oMath xmlns:m="http://schemas.openxmlformats.org/officeDocument/2006/math">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r>
                  <a:rPr lang="en-US" dirty="0"/>
                  <a:t> and </a:t>
                </a:r>
                <a14:m>
                  <m:oMath xmlns:m="http://schemas.openxmlformats.org/officeDocument/2006/math">
                    <m:r>
                      <a:rPr lang="en-US">
                        <a:latin typeface="Cambria Math" panose="02040503050406030204" pitchFamily="18" charset="0"/>
                      </a:rPr>
                      <m:t>|</m:t>
                    </m:r>
                    <m:d>
                      <m:dPr>
                        <m:begChr m:val=""/>
                        <m:endChr m:val="⟩"/>
                        <m:ctrlPr>
                          <a:rPr lang="en-US" i="1" smtClean="0">
                            <a:latin typeface="Cambria Math" panose="02040503050406030204" pitchFamily="18" charset="0"/>
                          </a:rPr>
                        </m:ctrlPr>
                      </m:dPr>
                      <m:e>
                        <m:r>
                          <a:rPr lang="en-US" b="0" i="1" smtClean="0">
                            <a:latin typeface="Cambria Math" panose="02040503050406030204" pitchFamily="18" charset="0"/>
                          </a:rPr>
                          <m:t>−</m:t>
                        </m:r>
                      </m:e>
                    </m:d>
                  </m:oMath>
                </a14:m>
                <a:endParaRPr lang="en-US" dirty="0"/>
              </a:p>
            </p:txBody>
          </p:sp>
        </mc:Choice>
        <mc:Fallback xmlns="">
          <p:sp>
            <p:nvSpPr>
              <p:cNvPr id="2" name="Title 1">
                <a:extLst>
                  <a:ext uri="{FF2B5EF4-FFF2-40B4-BE49-F238E27FC236}">
                    <a16:creationId xmlns:a16="http://schemas.microsoft.com/office/drawing/2014/main" id="{CE100525-ACAD-01B2-AE14-68135B426CCD}"/>
                  </a:ext>
                </a:extLst>
              </p:cNvPr>
              <p:cNvSpPr>
                <a:spLocks noGrp="1" noRot="1" noChangeAspect="1" noMove="1" noResize="1" noEditPoints="1" noAdjustHandles="1" noChangeArrowheads="1" noChangeShapeType="1" noTextEdit="1"/>
              </p:cNvSpPr>
              <p:nvPr>
                <p:ph type="title"/>
              </p:nvPr>
            </p:nvSpPr>
            <p:spPr>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5FE3B9F-0B01-B7B3-22FE-D2B426001324}"/>
                  </a:ext>
                </a:extLst>
              </p:cNvPr>
              <p:cNvSpPr>
                <a:spLocks noGrp="1"/>
              </p:cNvSpPr>
              <p:nvPr>
                <p:ph idx="1"/>
              </p:nvPr>
            </p:nvSpPr>
            <p:spPr/>
            <p:txBody>
              <a:bodyPr>
                <a:normAutofit/>
              </a:bodyPr>
              <a:lstStyle/>
              <a:p>
                <a:r>
                  <a:rPr lang="en-US" sz="2600" dirty="0"/>
                  <a:t>As mentioned previously, if a quantum state is measured, each classical state of the system results with probability equal to the absolute value squared of the entry in the quantum state vector corresponding to that classical state. </a:t>
                </a:r>
              </a:p>
              <a:p>
                <a:r>
                  <a:rPr lang="en-US" sz="2600" dirty="0"/>
                  <a:t>This is known as the Born rule in quantum mechanics. </a:t>
                </a:r>
              </a:p>
              <a:p>
                <a:r>
                  <a:rPr lang="en-US" sz="2600" dirty="0"/>
                  <a:t>For the |</a:t>
                </a:r>
                <a14:m>
                  <m:oMath xmlns:m="http://schemas.openxmlformats.org/officeDocument/2006/math">
                    <m:d>
                      <m:dPr>
                        <m:begChr m:val=""/>
                        <m:endChr m:val="⟩"/>
                        <m:ctrlPr>
                          <a:rPr lang="en-US" sz="2600" i="1" smtClean="0">
                            <a:latin typeface="Cambria Math" panose="02040503050406030204" pitchFamily="18" charset="0"/>
                          </a:rPr>
                        </m:ctrlPr>
                      </m:dPr>
                      <m:e>
                        <m:r>
                          <a:rPr lang="en-US" sz="2600" b="0" i="1" smtClean="0">
                            <a:latin typeface="Cambria Math" panose="02040503050406030204" pitchFamily="18" charset="0"/>
                          </a:rPr>
                          <m:t>+</m:t>
                        </m:r>
                      </m:e>
                    </m:d>
                  </m:oMath>
                </a14:m>
                <a:r>
                  <a:rPr lang="en-US" sz="2600" dirty="0"/>
                  <a:t> = (1/</a:t>
                </a:r>
                <a14:m>
                  <m:oMath xmlns:m="http://schemas.openxmlformats.org/officeDocument/2006/math">
                    <m:rad>
                      <m:radPr>
                        <m:degHide m:val="on"/>
                        <m:ctrlPr>
                          <a:rPr lang="en-US" sz="2600" i="1" smtClean="0">
                            <a:latin typeface="Cambria Math" panose="02040503050406030204" pitchFamily="18" charset="0"/>
                          </a:rPr>
                        </m:ctrlPr>
                      </m:radPr>
                      <m:deg/>
                      <m:e>
                        <m:r>
                          <a:rPr lang="en-US" sz="2600" b="0" i="1" smtClean="0">
                            <a:latin typeface="Cambria Math" panose="02040503050406030204" pitchFamily="18" charset="0"/>
                          </a:rPr>
                          <m:t>2</m:t>
                        </m:r>
                      </m:e>
                    </m:rad>
                  </m:oMath>
                </a14:m>
                <a:r>
                  <a:rPr lang="en-US" sz="2600" dirty="0"/>
                  <a:t>) |</a:t>
                </a:r>
                <a14:m>
                  <m:oMath xmlns:m="http://schemas.openxmlformats.org/officeDocument/2006/math">
                    <m:d>
                      <m:dPr>
                        <m:begChr m:val=""/>
                        <m:endChr m:val="⟩"/>
                        <m:ctrlPr>
                          <a:rPr lang="en-US" sz="2600" i="1">
                            <a:latin typeface="Cambria Math" panose="02040503050406030204" pitchFamily="18" charset="0"/>
                          </a:rPr>
                        </m:ctrlPr>
                      </m:dPr>
                      <m:e>
                        <m:r>
                          <a:rPr lang="en-US" sz="2600" b="0" i="1" smtClean="0">
                            <a:latin typeface="Cambria Math" panose="02040503050406030204" pitchFamily="18" charset="0"/>
                          </a:rPr>
                          <m:t>0</m:t>
                        </m:r>
                      </m:e>
                    </m:d>
                  </m:oMath>
                </a14:m>
                <a:r>
                  <a:rPr lang="en-US" sz="2600" dirty="0"/>
                  <a:t> + (1/</a:t>
                </a:r>
                <a14:m>
                  <m:oMath xmlns:m="http://schemas.openxmlformats.org/officeDocument/2006/math">
                    <m:rad>
                      <m:radPr>
                        <m:degHide m:val="on"/>
                        <m:ctrlPr>
                          <a:rPr lang="en-US" sz="2600" i="1">
                            <a:latin typeface="Cambria Math" panose="02040503050406030204" pitchFamily="18" charset="0"/>
                          </a:rPr>
                        </m:ctrlPr>
                      </m:radPr>
                      <m:deg/>
                      <m:e>
                        <m:r>
                          <a:rPr lang="en-US" sz="2600" i="1">
                            <a:latin typeface="Cambria Math" panose="02040503050406030204" pitchFamily="18" charset="0"/>
                          </a:rPr>
                          <m:t>2</m:t>
                        </m:r>
                      </m:e>
                    </m:rad>
                  </m:oMath>
                </a14:m>
                <a:r>
                  <a:rPr lang="en-US" sz="2600" dirty="0"/>
                  <a:t>) |</a:t>
                </a:r>
                <a14:m>
                  <m:oMath xmlns:m="http://schemas.openxmlformats.org/officeDocument/2006/math">
                    <m:d>
                      <m:dPr>
                        <m:begChr m:val=""/>
                        <m:endChr m:val="⟩"/>
                        <m:ctrlPr>
                          <a:rPr lang="en-US" sz="2600" i="1">
                            <a:latin typeface="Cambria Math" panose="02040503050406030204" pitchFamily="18" charset="0"/>
                          </a:rPr>
                        </m:ctrlPr>
                      </m:dPr>
                      <m:e>
                        <m:r>
                          <a:rPr lang="en-US" sz="2600" b="0" i="1" smtClean="0">
                            <a:latin typeface="Cambria Math" panose="02040503050406030204" pitchFamily="18" charset="0"/>
                          </a:rPr>
                          <m:t>1</m:t>
                        </m:r>
                      </m:e>
                    </m:d>
                    <m:r>
                      <a:rPr lang="en-US" sz="2600" b="0" i="0" smtClean="0">
                        <a:latin typeface="Cambria Math" panose="02040503050406030204" pitchFamily="18" charset="0"/>
                      </a:rPr>
                      <m:t>, </m:t>
                    </m:r>
                  </m:oMath>
                </a14:m>
                <a:endParaRPr lang="en-US" sz="2600" dirty="0"/>
              </a:p>
            </p:txBody>
          </p:sp>
        </mc:Choice>
        <mc:Fallback xmlns="">
          <p:sp>
            <p:nvSpPr>
              <p:cNvPr id="3" name="Content Placeholder 2">
                <a:extLst>
                  <a:ext uri="{FF2B5EF4-FFF2-40B4-BE49-F238E27FC236}">
                    <a16:creationId xmlns:a16="http://schemas.microsoft.com/office/drawing/2014/main" id="{45FE3B9F-0B01-B7B3-22FE-D2B426001324}"/>
                  </a:ext>
                </a:extLst>
              </p:cNvPr>
              <p:cNvSpPr>
                <a:spLocks noGrp="1" noRot="1" noChangeAspect="1" noMove="1" noResize="1" noEditPoints="1" noAdjustHandles="1" noChangeArrowheads="1" noChangeShapeType="1" noTextEdit="1"/>
              </p:cNvSpPr>
              <p:nvPr>
                <p:ph idx="1"/>
              </p:nvPr>
            </p:nvSpPr>
            <p:spPr>
              <a:blipFill>
                <a:blip r:embed="rId3"/>
                <a:stretch>
                  <a:fillRect l="-928" t="-21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04495D0-56BE-8EB4-5038-59E78C44D598}"/>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8B42B408-F64E-E443-A675-385CC0B67C09}"/>
              </a:ext>
            </a:extLst>
          </p:cNvPr>
          <p:cNvSpPr>
            <a:spLocks noGrp="1"/>
          </p:cNvSpPr>
          <p:nvPr>
            <p:ph type="sldNum" sz="quarter" idx="12"/>
          </p:nvPr>
        </p:nvSpPr>
        <p:spPr/>
        <p:txBody>
          <a:bodyPr/>
          <a:lstStyle/>
          <a:p>
            <a:fld id="{69121A1F-7885-4E65-AB38-5CCB274F4EF5}" type="slidenum">
              <a:rPr lang="en-US" smtClean="0"/>
              <a:t>14</a:t>
            </a:fld>
            <a:endParaRPr lang="en-US"/>
          </a:p>
        </p:txBody>
      </p:sp>
      <p:pic>
        <p:nvPicPr>
          <p:cNvPr id="7" name="Picture 6">
            <a:extLst>
              <a:ext uri="{FF2B5EF4-FFF2-40B4-BE49-F238E27FC236}">
                <a16:creationId xmlns:a16="http://schemas.microsoft.com/office/drawing/2014/main" id="{212D4F6B-8862-FC65-AE37-CB50A19C557A}"/>
              </a:ext>
            </a:extLst>
          </p:cNvPr>
          <p:cNvPicPr>
            <a:picLocks noChangeAspect="1"/>
          </p:cNvPicPr>
          <p:nvPr/>
        </p:nvPicPr>
        <p:blipFill>
          <a:blip r:embed="rId4"/>
          <a:stretch>
            <a:fillRect/>
          </a:stretch>
        </p:blipFill>
        <p:spPr>
          <a:xfrm>
            <a:off x="3103522" y="4354614"/>
            <a:ext cx="5401705" cy="1719608"/>
          </a:xfrm>
          <a:prstGeom prst="rect">
            <a:avLst/>
          </a:prstGeom>
        </p:spPr>
      </p:pic>
    </p:spTree>
    <p:extLst>
      <p:ext uri="{BB962C8B-B14F-4D97-AF65-F5344CB8AC3E}">
        <p14:creationId xmlns:p14="http://schemas.microsoft.com/office/powerpoint/2010/main" val="1849643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F46260-D024-D9A4-C5FB-8EFF9DC94531}"/>
              </a:ext>
            </a:extLst>
          </p:cNvPr>
          <p:cNvSpPr>
            <a:spLocks noGrp="1"/>
          </p:cNvSpPr>
          <p:nvPr>
            <p:ph type="title"/>
          </p:nvPr>
        </p:nvSpPr>
        <p:spPr/>
        <p:txBody>
          <a:bodyPr/>
          <a:lstStyle/>
          <a:p>
            <a:r>
              <a:rPr lang="en-US" dirty="0"/>
              <a:t>	Unitary Operations</a:t>
            </a:r>
          </a:p>
        </p:txBody>
      </p:sp>
      <p:sp>
        <p:nvSpPr>
          <p:cNvPr id="3" name="Content Placeholder 2">
            <a:extLst>
              <a:ext uri="{FF2B5EF4-FFF2-40B4-BE49-F238E27FC236}">
                <a16:creationId xmlns:a16="http://schemas.microsoft.com/office/drawing/2014/main" id="{AF7AC15C-387F-BBBF-755B-EBEB0A4736DC}"/>
              </a:ext>
            </a:extLst>
          </p:cNvPr>
          <p:cNvSpPr>
            <a:spLocks noGrp="1"/>
          </p:cNvSpPr>
          <p:nvPr>
            <p:ph idx="1"/>
          </p:nvPr>
        </p:nvSpPr>
        <p:spPr>
          <a:xfrm>
            <a:off x="835819" y="1870471"/>
            <a:ext cx="10515600" cy="4351338"/>
          </a:xfrm>
        </p:spPr>
        <p:txBody>
          <a:bodyPr/>
          <a:lstStyle/>
          <a:p>
            <a:r>
              <a:rPr lang="en-US" dirty="0"/>
              <a:t>Similar to the classical case, some types of operations can be applied on a quantum state.</a:t>
            </a:r>
          </a:p>
          <a:p>
            <a:r>
              <a:rPr lang="en-US" dirty="0"/>
              <a:t>These operations must be </a:t>
            </a:r>
            <a:r>
              <a:rPr lang="en-US" i="1" dirty="0"/>
              <a:t>unitary </a:t>
            </a:r>
            <a:r>
              <a:rPr lang="en-US" dirty="0"/>
              <a:t>operations.</a:t>
            </a:r>
          </a:p>
          <a:p>
            <a:r>
              <a:rPr lang="en-US" dirty="0"/>
              <a:t>A square matrix </a:t>
            </a:r>
            <a:r>
              <a:rPr lang="en-US" i="1" dirty="0"/>
              <a:t>U</a:t>
            </a:r>
            <a:r>
              <a:rPr lang="en-US" dirty="0"/>
              <a:t> with complex number entries is called a unitary matrix if it satisfies the following condition:</a:t>
            </a:r>
          </a:p>
          <a:p>
            <a:endParaRPr lang="en-US" dirty="0"/>
          </a:p>
          <a:p>
            <a:endParaRPr lang="en-US" dirty="0"/>
          </a:p>
          <a:p>
            <a:r>
              <a:rPr lang="en-US" dirty="0"/>
              <a:t>Here </a:t>
            </a:r>
            <a:r>
              <a:rPr lang="en-US" i="1" dirty="0"/>
              <a:t>U</a:t>
            </a:r>
            <a:r>
              <a:rPr lang="en-US" baseline="30000" dirty="0">
                <a:cs typeface="Times New Roman" panose="02020603050405020304" pitchFamily="18" charset="0"/>
              </a:rPr>
              <a:t>†</a:t>
            </a:r>
            <a:r>
              <a:rPr lang="en-US" baseline="-25000" dirty="0">
                <a:cs typeface="Times New Roman" panose="02020603050405020304" pitchFamily="18" charset="0"/>
              </a:rPr>
              <a:t> </a:t>
            </a:r>
            <a:r>
              <a:rPr lang="en-US" dirty="0">
                <a:cs typeface="Times New Roman" panose="02020603050405020304" pitchFamily="18" charset="0"/>
              </a:rPr>
              <a:t>is the conjugate transpose of </a:t>
            </a:r>
            <a:r>
              <a:rPr lang="en-US" i="1" dirty="0">
                <a:cs typeface="Times New Roman" panose="02020603050405020304" pitchFamily="18" charset="0"/>
              </a:rPr>
              <a:t>U</a:t>
            </a:r>
            <a:r>
              <a:rPr lang="en-US" dirty="0">
                <a:cs typeface="Times New Roman" panose="02020603050405020304" pitchFamily="18" charset="0"/>
              </a:rPr>
              <a:t>, while </a:t>
            </a:r>
            <a:r>
              <a:rPr lang="en-US" b="1" dirty="0">
                <a:latin typeface="Times New Roman" panose="02020603050405020304" pitchFamily="18" charset="0"/>
                <a:cs typeface="Times New Roman" panose="02020603050405020304" pitchFamily="18" charset="0"/>
              </a:rPr>
              <a:t>1</a:t>
            </a:r>
            <a:r>
              <a:rPr lang="en-US" dirty="0">
                <a:cs typeface="Times New Roman" panose="02020603050405020304" pitchFamily="18" charset="0"/>
              </a:rPr>
              <a:t> is the identity matrix.</a:t>
            </a:r>
            <a:endParaRPr lang="en-US" dirty="0"/>
          </a:p>
        </p:txBody>
      </p:sp>
      <p:sp>
        <p:nvSpPr>
          <p:cNvPr id="4" name="Footer Placeholder 3">
            <a:extLst>
              <a:ext uri="{FF2B5EF4-FFF2-40B4-BE49-F238E27FC236}">
                <a16:creationId xmlns:a16="http://schemas.microsoft.com/office/drawing/2014/main" id="{7D96DBCA-8BDF-C8BB-BBAF-7B6F65CB16CE}"/>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1078263E-0977-A3E7-3308-9F9394759637}"/>
              </a:ext>
            </a:extLst>
          </p:cNvPr>
          <p:cNvSpPr>
            <a:spLocks noGrp="1"/>
          </p:cNvSpPr>
          <p:nvPr>
            <p:ph type="sldNum" sz="quarter" idx="12"/>
          </p:nvPr>
        </p:nvSpPr>
        <p:spPr/>
        <p:txBody>
          <a:bodyPr/>
          <a:lstStyle/>
          <a:p>
            <a:fld id="{69121A1F-7885-4E65-AB38-5CCB274F4EF5}" type="slidenum">
              <a:rPr lang="en-US" smtClean="0"/>
              <a:t>15</a:t>
            </a:fld>
            <a:endParaRPr lang="en-US"/>
          </a:p>
        </p:txBody>
      </p:sp>
      <p:pic>
        <p:nvPicPr>
          <p:cNvPr id="7" name="Picture 6">
            <a:extLst>
              <a:ext uri="{FF2B5EF4-FFF2-40B4-BE49-F238E27FC236}">
                <a16:creationId xmlns:a16="http://schemas.microsoft.com/office/drawing/2014/main" id="{31C17604-A3D7-D155-749F-068F20B8B365}"/>
              </a:ext>
            </a:extLst>
          </p:cNvPr>
          <p:cNvPicPr>
            <a:picLocks noChangeAspect="1"/>
          </p:cNvPicPr>
          <p:nvPr/>
        </p:nvPicPr>
        <p:blipFill>
          <a:blip r:embed="rId2"/>
          <a:stretch>
            <a:fillRect/>
          </a:stretch>
        </p:blipFill>
        <p:spPr>
          <a:xfrm>
            <a:off x="5518707" y="4150853"/>
            <a:ext cx="1457446" cy="975126"/>
          </a:xfrm>
          <a:prstGeom prst="rect">
            <a:avLst/>
          </a:prstGeom>
        </p:spPr>
      </p:pic>
    </p:spTree>
    <p:extLst>
      <p:ext uri="{BB962C8B-B14F-4D97-AF65-F5344CB8AC3E}">
        <p14:creationId xmlns:p14="http://schemas.microsoft.com/office/powerpoint/2010/main" val="3683129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AA514-537C-B3A4-7746-F9F0251C56D8}"/>
              </a:ext>
            </a:extLst>
          </p:cNvPr>
          <p:cNvSpPr>
            <a:spLocks noGrp="1"/>
          </p:cNvSpPr>
          <p:nvPr>
            <p:ph type="title"/>
          </p:nvPr>
        </p:nvSpPr>
        <p:spPr/>
        <p:txBody>
          <a:bodyPr/>
          <a:lstStyle/>
          <a:p>
            <a:r>
              <a:rPr lang="en-US" dirty="0"/>
              <a:t>	Unitary Matrices</a:t>
            </a:r>
          </a:p>
        </p:txBody>
      </p:sp>
      <p:sp>
        <p:nvSpPr>
          <p:cNvPr id="3" name="Content Placeholder 2">
            <a:extLst>
              <a:ext uri="{FF2B5EF4-FFF2-40B4-BE49-F238E27FC236}">
                <a16:creationId xmlns:a16="http://schemas.microsoft.com/office/drawing/2014/main" id="{55B472FD-D939-D295-8F55-FA438AE2A0DF}"/>
              </a:ext>
            </a:extLst>
          </p:cNvPr>
          <p:cNvSpPr>
            <a:spLocks noGrp="1"/>
          </p:cNvSpPr>
          <p:nvPr>
            <p:ph idx="1"/>
          </p:nvPr>
        </p:nvSpPr>
        <p:spPr/>
        <p:txBody>
          <a:bodyPr/>
          <a:lstStyle/>
          <a:p>
            <a:r>
              <a:rPr lang="en-US" dirty="0"/>
              <a:t>Some other properties of unitary matrices:</a:t>
            </a:r>
          </a:p>
          <a:p>
            <a:r>
              <a:rPr lang="en-US" dirty="0"/>
              <a:t>If </a:t>
            </a:r>
            <a:r>
              <a:rPr lang="en-US" i="1" dirty="0"/>
              <a:t>U</a:t>
            </a:r>
            <a:r>
              <a:rPr lang="en-US" dirty="0"/>
              <a:t> is a unitary matrix, then </a:t>
            </a:r>
          </a:p>
          <a:p>
            <a:endParaRPr lang="en-US" dirty="0"/>
          </a:p>
          <a:p>
            <a:endParaRPr lang="en-US" dirty="0"/>
          </a:p>
          <a:p>
            <a:r>
              <a:rPr lang="en-US" dirty="0"/>
              <a:t>Furthermore, </a:t>
            </a:r>
          </a:p>
        </p:txBody>
      </p:sp>
      <p:sp>
        <p:nvSpPr>
          <p:cNvPr id="4" name="Footer Placeholder 3">
            <a:extLst>
              <a:ext uri="{FF2B5EF4-FFF2-40B4-BE49-F238E27FC236}">
                <a16:creationId xmlns:a16="http://schemas.microsoft.com/office/drawing/2014/main" id="{2409FA46-7B2C-0F7D-3D22-DE5F8E2BE029}"/>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550D4F6B-C2AD-B3C3-ACE2-089C0F24900A}"/>
              </a:ext>
            </a:extLst>
          </p:cNvPr>
          <p:cNvSpPr>
            <a:spLocks noGrp="1"/>
          </p:cNvSpPr>
          <p:nvPr>
            <p:ph type="sldNum" sz="quarter" idx="12"/>
          </p:nvPr>
        </p:nvSpPr>
        <p:spPr/>
        <p:txBody>
          <a:bodyPr/>
          <a:lstStyle/>
          <a:p>
            <a:fld id="{69121A1F-7885-4E65-AB38-5CCB274F4EF5}" type="slidenum">
              <a:rPr lang="en-US" smtClean="0"/>
              <a:t>16</a:t>
            </a:fld>
            <a:endParaRPr lang="en-US"/>
          </a:p>
        </p:txBody>
      </p:sp>
      <p:pic>
        <p:nvPicPr>
          <p:cNvPr id="7" name="Picture 6">
            <a:extLst>
              <a:ext uri="{FF2B5EF4-FFF2-40B4-BE49-F238E27FC236}">
                <a16:creationId xmlns:a16="http://schemas.microsoft.com/office/drawing/2014/main" id="{4D86CA4C-A078-5989-F823-D4FA442FDDBF}"/>
              </a:ext>
            </a:extLst>
          </p:cNvPr>
          <p:cNvPicPr>
            <a:picLocks noChangeAspect="1"/>
          </p:cNvPicPr>
          <p:nvPr/>
        </p:nvPicPr>
        <p:blipFill>
          <a:blip r:embed="rId2"/>
          <a:stretch>
            <a:fillRect/>
          </a:stretch>
        </p:blipFill>
        <p:spPr>
          <a:xfrm>
            <a:off x="5037453" y="2968367"/>
            <a:ext cx="1661297" cy="586341"/>
          </a:xfrm>
          <a:prstGeom prst="rect">
            <a:avLst/>
          </a:prstGeom>
        </p:spPr>
      </p:pic>
      <p:pic>
        <p:nvPicPr>
          <p:cNvPr id="9" name="Picture 8">
            <a:extLst>
              <a:ext uri="{FF2B5EF4-FFF2-40B4-BE49-F238E27FC236}">
                <a16:creationId xmlns:a16="http://schemas.microsoft.com/office/drawing/2014/main" id="{7AD62DB9-445F-0BB2-84BB-389616905B88}"/>
              </a:ext>
            </a:extLst>
          </p:cNvPr>
          <p:cNvPicPr>
            <a:picLocks noChangeAspect="1"/>
          </p:cNvPicPr>
          <p:nvPr/>
        </p:nvPicPr>
        <p:blipFill>
          <a:blip r:embed="rId3"/>
          <a:stretch>
            <a:fillRect/>
          </a:stretch>
        </p:blipFill>
        <p:spPr>
          <a:xfrm>
            <a:off x="5010055" y="4468543"/>
            <a:ext cx="1979694" cy="697969"/>
          </a:xfrm>
          <a:prstGeom prst="rect">
            <a:avLst/>
          </a:prstGeom>
        </p:spPr>
      </p:pic>
    </p:spTree>
    <p:extLst>
      <p:ext uri="{BB962C8B-B14F-4D97-AF65-F5344CB8AC3E}">
        <p14:creationId xmlns:p14="http://schemas.microsoft.com/office/powerpoint/2010/main" val="1971180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DB877-507A-F9C3-F3DA-7222CB694CBB}"/>
              </a:ext>
            </a:extLst>
          </p:cNvPr>
          <p:cNvSpPr>
            <a:spLocks noGrp="1"/>
          </p:cNvSpPr>
          <p:nvPr>
            <p:ph type="title"/>
          </p:nvPr>
        </p:nvSpPr>
        <p:spPr>
          <a:xfrm>
            <a:off x="0" y="410368"/>
            <a:ext cx="12192000" cy="1325563"/>
          </a:xfrm>
        </p:spPr>
        <p:txBody>
          <a:bodyPr/>
          <a:lstStyle/>
          <a:p>
            <a:r>
              <a:rPr lang="en-US" dirty="0"/>
              <a:t>	Unitary matrices represent valid operations</a:t>
            </a:r>
          </a:p>
        </p:txBody>
      </p:sp>
      <p:sp>
        <p:nvSpPr>
          <p:cNvPr id="3" name="Content Placeholder 2">
            <a:extLst>
              <a:ext uri="{FF2B5EF4-FFF2-40B4-BE49-F238E27FC236}">
                <a16:creationId xmlns:a16="http://schemas.microsoft.com/office/drawing/2014/main" id="{2B084354-2574-CB2C-00B5-A130015033FB}"/>
              </a:ext>
            </a:extLst>
          </p:cNvPr>
          <p:cNvSpPr>
            <a:spLocks noGrp="1"/>
          </p:cNvSpPr>
          <p:nvPr>
            <p:ph idx="1"/>
          </p:nvPr>
        </p:nvSpPr>
        <p:spPr/>
        <p:txBody>
          <a:bodyPr>
            <a:normAutofit/>
          </a:bodyPr>
          <a:lstStyle/>
          <a:p>
            <a:pPr>
              <a:lnSpc>
                <a:spcPct val="100000"/>
              </a:lnSpc>
            </a:pPr>
            <a:r>
              <a:rPr lang="en-US" dirty="0"/>
              <a:t>The condition that </a:t>
            </a:r>
            <a:r>
              <a:rPr lang="en-US" i="1" dirty="0"/>
              <a:t>U</a:t>
            </a:r>
            <a:r>
              <a:rPr lang="en-US" dirty="0"/>
              <a:t> is unitary is equivalent to the condition that multiplication by </a:t>
            </a:r>
            <a:r>
              <a:rPr lang="en-US" i="1" dirty="0"/>
              <a:t>U</a:t>
            </a:r>
            <a:r>
              <a:rPr lang="en-US" dirty="0"/>
              <a:t> does not change the Euclidean norm of any vector.</a:t>
            </a:r>
          </a:p>
          <a:p>
            <a:pPr>
              <a:lnSpc>
                <a:spcPct val="100000"/>
              </a:lnSpc>
            </a:pPr>
            <a:r>
              <a:rPr lang="en-US" dirty="0"/>
              <a:t> That is, an </a:t>
            </a:r>
            <a:r>
              <a:rPr lang="en-US" i="1" dirty="0"/>
              <a:t>n</a:t>
            </a:r>
            <a:r>
              <a:rPr lang="en-US" dirty="0"/>
              <a:t> x </a:t>
            </a:r>
            <a:r>
              <a:rPr lang="en-US" i="1" dirty="0"/>
              <a:t>n</a:t>
            </a:r>
            <a:r>
              <a:rPr lang="en-US" dirty="0"/>
              <a:t> matrix is unitary </a:t>
            </a:r>
            <a:r>
              <a:rPr lang="en-US" dirty="0" err="1"/>
              <a:t>iff</a:t>
            </a:r>
            <a:r>
              <a:rPr lang="en-US" dirty="0"/>
              <a:t> for every </a:t>
            </a:r>
            <a:r>
              <a:rPr lang="en-US" i="1" dirty="0"/>
              <a:t>n</a:t>
            </a:r>
            <a:r>
              <a:rPr lang="en-US" dirty="0"/>
              <a:t>-dimensional column vector with complex number entries,  </a:t>
            </a:r>
          </a:p>
          <a:p>
            <a:pPr>
              <a:lnSpc>
                <a:spcPct val="100000"/>
              </a:lnSpc>
            </a:pPr>
            <a:endParaRPr lang="en-US" dirty="0"/>
          </a:p>
          <a:p>
            <a:pPr>
              <a:lnSpc>
                <a:spcPct val="100000"/>
              </a:lnSpc>
            </a:pPr>
            <a:endParaRPr lang="en-US" dirty="0"/>
          </a:p>
          <a:p>
            <a:pPr>
              <a:lnSpc>
                <a:spcPct val="100000"/>
              </a:lnSpc>
            </a:pPr>
            <a:r>
              <a:rPr lang="en-US" dirty="0"/>
              <a:t>Thus, multiplying a unitary matrix to a quantum state vector results in another quantum state vector.</a:t>
            </a:r>
          </a:p>
        </p:txBody>
      </p:sp>
      <p:sp>
        <p:nvSpPr>
          <p:cNvPr id="4" name="Footer Placeholder 3">
            <a:extLst>
              <a:ext uri="{FF2B5EF4-FFF2-40B4-BE49-F238E27FC236}">
                <a16:creationId xmlns:a16="http://schemas.microsoft.com/office/drawing/2014/main" id="{1A44CCD2-5337-7BD9-C8AF-5313C4291AD1}"/>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D178725F-A057-71B0-4E68-D26612C61A35}"/>
              </a:ext>
            </a:extLst>
          </p:cNvPr>
          <p:cNvSpPr>
            <a:spLocks noGrp="1"/>
          </p:cNvSpPr>
          <p:nvPr>
            <p:ph type="sldNum" sz="quarter" idx="12"/>
          </p:nvPr>
        </p:nvSpPr>
        <p:spPr/>
        <p:txBody>
          <a:bodyPr/>
          <a:lstStyle/>
          <a:p>
            <a:fld id="{69121A1F-7885-4E65-AB38-5CCB274F4EF5}" type="slidenum">
              <a:rPr lang="en-US" smtClean="0"/>
              <a:t>17</a:t>
            </a:fld>
            <a:endParaRPr lang="en-US"/>
          </a:p>
        </p:txBody>
      </p:sp>
      <p:pic>
        <p:nvPicPr>
          <p:cNvPr id="7" name="Picture 6">
            <a:extLst>
              <a:ext uri="{FF2B5EF4-FFF2-40B4-BE49-F238E27FC236}">
                <a16:creationId xmlns:a16="http://schemas.microsoft.com/office/drawing/2014/main" id="{18121517-D434-0B5A-25CC-3B3E71711BAE}"/>
              </a:ext>
            </a:extLst>
          </p:cNvPr>
          <p:cNvPicPr>
            <a:picLocks noChangeAspect="1"/>
          </p:cNvPicPr>
          <p:nvPr/>
        </p:nvPicPr>
        <p:blipFill rotWithShape="1">
          <a:blip r:embed="rId2"/>
          <a:srcRect t="14438"/>
          <a:stretch/>
        </p:blipFill>
        <p:spPr>
          <a:xfrm>
            <a:off x="4850482" y="4050207"/>
            <a:ext cx="2931716" cy="593711"/>
          </a:xfrm>
          <a:prstGeom prst="rect">
            <a:avLst/>
          </a:prstGeom>
        </p:spPr>
      </p:pic>
    </p:spTree>
    <p:extLst>
      <p:ext uri="{BB962C8B-B14F-4D97-AF65-F5344CB8AC3E}">
        <p14:creationId xmlns:p14="http://schemas.microsoft.com/office/powerpoint/2010/main" val="2780807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anim calcmode="lin" valueType="num">
                                      <p:cBhvr>
                                        <p:cTn id="15" dur="500" fill="hold"/>
                                        <p:tgtEl>
                                          <p:spTgt spid="7"/>
                                        </p:tgtEl>
                                        <p:attrNameLst>
                                          <p:attrName>ppt_w</p:attrName>
                                        </p:attrNameLst>
                                      </p:cBhvr>
                                      <p:tavLst>
                                        <p:tav tm="0">
                                          <p:val>
                                            <p:fltVal val="0"/>
                                          </p:val>
                                        </p:tav>
                                        <p:tav tm="100000">
                                          <p:val>
                                            <p:strVal val="#ppt_w"/>
                                          </p:val>
                                        </p:tav>
                                      </p:tavLst>
                                    </p:anim>
                                    <p:anim calcmode="lin" valueType="num">
                                      <p:cBhvr>
                                        <p:cTn id="16" dur="500" fill="hold"/>
                                        <p:tgtEl>
                                          <p:spTgt spid="7"/>
                                        </p:tgtEl>
                                        <p:attrNameLst>
                                          <p:attrName>ppt_h</p:attrName>
                                        </p:attrNameLst>
                                      </p:cBhvr>
                                      <p:tavLst>
                                        <p:tav tm="0">
                                          <p:val>
                                            <p:fltVal val="0"/>
                                          </p:val>
                                        </p:tav>
                                        <p:tav tm="100000">
                                          <p:val>
                                            <p:strVal val="#ppt_h"/>
                                          </p:val>
                                        </p:tav>
                                      </p:tavLst>
                                    </p:anim>
                                    <p:animEffect transition="in" filter="fade">
                                      <p:cBhvr>
                                        <p:cTn id="17" dur="500"/>
                                        <p:tgtEl>
                                          <p:spTgt spid="7"/>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4FE3-E212-08ED-9A33-7D3737479E78}"/>
              </a:ext>
            </a:extLst>
          </p:cNvPr>
          <p:cNvSpPr>
            <a:spLocks noGrp="1"/>
          </p:cNvSpPr>
          <p:nvPr>
            <p:ph type="title"/>
          </p:nvPr>
        </p:nvSpPr>
        <p:spPr/>
        <p:txBody>
          <a:bodyPr/>
          <a:lstStyle/>
          <a:p>
            <a:r>
              <a:rPr lang="en-US" dirty="0"/>
              <a:t>	Quick Quiz</a:t>
            </a:r>
          </a:p>
        </p:txBody>
      </p:sp>
      <p:pic>
        <p:nvPicPr>
          <p:cNvPr id="7" name="Content Placeholder 6">
            <a:extLst>
              <a:ext uri="{FF2B5EF4-FFF2-40B4-BE49-F238E27FC236}">
                <a16:creationId xmlns:a16="http://schemas.microsoft.com/office/drawing/2014/main" id="{AC3AA9A5-5677-7B3B-A2AA-A6C91A62A2C6}"/>
              </a:ext>
            </a:extLst>
          </p:cNvPr>
          <p:cNvPicPr>
            <a:picLocks noGrp="1" noChangeAspect="1"/>
          </p:cNvPicPr>
          <p:nvPr>
            <p:ph idx="1"/>
          </p:nvPr>
        </p:nvPicPr>
        <p:blipFill>
          <a:blip r:embed="rId2"/>
          <a:stretch>
            <a:fillRect/>
          </a:stretch>
        </p:blipFill>
        <p:spPr>
          <a:xfrm>
            <a:off x="2500560" y="1871192"/>
            <a:ext cx="7190880" cy="4485158"/>
          </a:xfrm>
        </p:spPr>
      </p:pic>
      <p:sp>
        <p:nvSpPr>
          <p:cNvPr id="4" name="Footer Placeholder 3">
            <a:extLst>
              <a:ext uri="{FF2B5EF4-FFF2-40B4-BE49-F238E27FC236}">
                <a16:creationId xmlns:a16="http://schemas.microsoft.com/office/drawing/2014/main" id="{4B1E3A5B-F1EA-B20C-426E-2B7596D85DF9}"/>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05C8D075-ABF1-E040-E141-15AE3EA10D88}"/>
              </a:ext>
            </a:extLst>
          </p:cNvPr>
          <p:cNvSpPr>
            <a:spLocks noGrp="1"/>
          </p:cNvSpPr>
          <p:nvPr>
            <p:ph type="sldNum" sz="quarter" idx="12"/>
          </p:nvPr>
        </p:nvSpPr>
        <p:spPr/>
        <p:txBody>
          <a:bodyPr/>
          <a:lstStyle/>
          <a:p>
            <a:fld id="{69121A1F-7885-4E65-AB38-5CCB274F4EF5}" type="slidenum">
              <a:rPr lang="en-US" smtClean="0"/>
              <a:t>18</a:t>
            </a:fld>
            <a:endParaRPr lang="en-US"/>
          </a:p>
        </p:txBody>
      </p:sp>
    </p:spTree>
    <p:extLst>
      <p:ext uri="{BB962C8B-B14F-4D97-AF65-F5344CB8AC3E}">
        <p14:creationId xmlns:p14="http://schemas.microsoft.com/office/powerpoint/2010/main" val="4039128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4BEAC7-45D6-60EB-9773-4E60FA006674}"/>
              </a:ext>
            </a:extLst>
          </p:cNvPr>
          <p:cNvSpPr>
            <a:spLocks noGrp="1"/>
          </p:cNvSpPr>
          <p:nvPr>
            <p:ph type="title"/>
          </p:nvPr>
        </p:nvSpPr>
        <p:spPr/>
        <p:txBody>
          <a:bodyPr/>
          <a:lstStyle/>
          <a:p>
            <a:r>
              <a:rPr lang="en-US" dirty="0"/>
              <a:t>	Some well know unitary matrices</a:t>
            </a:r>
          </a:p>
        </p:txBody>
      </p:sp>
      <p:sp>
        <p:nvSpPr>
          <p:cNvPr id="3" name="Content Placeholder 2">
            <a:extLst>
              <a:ext uri="{FF2B5EF4-FFF2-40B4-BE49-F238E27FC236}">
                <a16:creationId xmlns:a16="http://schemas.microsoft.com/office/drawing/2014/main" id="{D19C4466-B556-7703-6E36-79E4A31E72B7}"/>
              </a:ext>
            </a:extLst>
          </p:cNvPr>
          <p:cNvSpPr>
            <a:spLocks noGrp="1"/>
          </p:cNvSpPr>
          <p:nvPr>
            <p:ph idx="1"/>
          </p:nvPr>
        </p:nvSpPr>
        <p:spPr/>
        <p:txBody>
          <a:bodyPr/>
          <a:lstStyle/>
          <a:p>
            <a:pPr marL="514350" indent="-514350">
              <a:buFont typeface="+mj-lt"/>
              <a:buAutoNum type="arabicPeriod"/>
            </a:pPr>
            <a:r>
              <a:rPr lang="en-US" dirty="0"/>
              <a:t>Pauli Operations: The four well known Pauli matrices are:</a:t>
            </a:r>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endParaRPr lang="en-US" dirty="0"/>
          </a:p>
          <a:p>
            <a:pPr marL="514350" indent="-514350">
              <a:buFont typeface="+mj-lt"/>
              <a:buAutoNum type="arabicPeriod"/>
            </a:pPr>
            <a:r>
              <a:rPr lang="en-US" dirty="0"/>
              <a:t>Hadamard Operation:		3. Phase Operation:</a:t>
            </a:r>
          </a:p>
        </p:txBody>
      </p:sp>
      <p:sp>
        <p:nvSpPr>
          <p:cNvPr id="4" name="Footer Placeholder 3">
            <a:extLst>
              <a:ext uri="{FF2B5EF4-FFF2-40B4-BE49-F238E27FC236}">
                <a16:creationId xmlns:a16="http://schemas.microsoft.com/office/drawing/2014/main" id="{684CD40E-54E6-49AD-5B8D-8C99DDFEF88A}"/>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D7257323-C785-6C82-EAE9-46E835964BAA}"/>
              </a:ext>
            </a:extLst>
          </p:cNvPr>
          <p:cNvSpPr>
            <a:spLocks noGrp="1"/>
          </p:cNvSpPr>
          <p:nvPr>
            <p:ph type="sldNum" sz="quarter" idx="12"/>
          </p:nvPr>
        </p:nvSpPr>
        <p:spPr/>
        <p:txBody>
          <a:bodyPr/>
          <a:lstStyle/>
          <a:p>
            <a:fld id="{69121A1F-7885-4E65-AB38-5CCB274F4EF5}" type="slidenum">
              <a:rPr lang="en-US" smtClean="0"/>
              <a:t>19</a:t>
            </a:fld>
            <a:endParaRPr lang="en-US"/>
          </a:p>
        </p:txBody>
      </p:sp>
      <p:pic>
        <p:nvPicPr>
          <p:cNvPr id="6" name="Content Placeholder 6">
            <a:extLst>
              <a:ext uri="{FF2B5EF4-FFF2-40B4-BE49-F238E27FC236}">
                <a16:creationId xmlns:a16="http://schemas.microsoft.com/office/drawing/2014/main" id="{C08D076F-1856-CEEE-AA2B-B7A1A7491D73}"/>
              </a:ext>
            </a:extLst>
          </p:cNvPr>
          <p:cNvPicPr>
            <a:picLocks noChangeAspect="1"/>
          </p:cNvPicPr>
          <p:nvPr/>
        </p:nvPicPr>
        <p:blipFill rotWithShape="1">
          <a:blip r:embed="rId2"/>
          <a:srcRect l="13274" t="30860"/>
          <a:stretch/>
        </p:blipFill>
        <p:spPr>
          <a:xfrm>
            <a:off x="1328604" y="2301410"/>
            <a:ext cx="9534791" cy="1127590"/>
          </a:xfrm>
          <a:prstGeom prst="rect">
            <a:avLst/>
          </a:prstGeom>
        </p:spPr>
      </p:pic>
      <p:pic>
        <p:nvPicPr>
          <p:cNvPr id="8" name="Picture 7">
            <a:extLst>
              <a:ext uri="{FF2B5EF4-FFF2-40B4-BE49-F238E27FC236}">
                <a16:creationId xmlns:a16="http://schemas.microsoft.com/office/drawing/2014/main" id="{A224D962-5829-5E4F-3705-9ECFFC422E50}"/>
              </a:ext>
            </a:extLst>
          </p:cNvPr>
          <p:cNvPicPr>
            <a:picLocks noChangeAspect="1"/>
          </p:cNvPicPr>
          <p:nvPr/>
        </p:nvPicPr>
        <p:blipFill>
          <a:blip r:embed="rId3"/>
          <a:stretch>
            <a:fillRect/>
          </a:stretch>
        </p:blipFill>
        <p:spPr>
          <a:xfrm>
            <a:off x="2033529" y="4394802"/>
            <a:ext cx="2969985" cy="1545852"/>
          </a:xfrm>
          <a:prstGeom prst="rect">
            <a:avLst/>
          </a:prstGeom>
        </p:spPr>
      </p:pic>
      <p:pic>
        <p:nvPicPr>
          <p:cNvPr id="10" name="Picture 9">
            <a:extLst>
              <a:ext uri="{FF2B5EF4-FFF2-40B4-BE49-F238E27FC236}">
                <a16:creationId xmlns:a16="http://schemas.microsoft.com/office/drawing/2014/main" id="{FAA797D0-CED0-7D2C-37C4-BBCA215FCACD}"/>
              </a:ext>
            </a:extLst>
          </p:cNvPr>
          <p:cNvPicPr>
            <a:picLocks noChangeAspect="1"/>
          </p:cNvPicPr>
          <p:nvPr/>
        </p:nvPicPr>
        <p:blipFill>
          <a:blip r:embed="rId4"/>
          <a:stretch>
            <a:fillRect/>
          </a:stretch>
        </p:blipFill>
        <p:spPr>
          <a:xfrm>
            <a:off x="7491651" y="4520392"/>
            <a:ext cx="2457892" cy="1127590"/>
          </a:xfrm>
          <a:prstGeom prst="rect">
            <a:avLst/>
          </a:prstGeom>
        </p:spPr>
      </p:pic>
    </p:spTree>
    <p:extLst>
      <p:ext uri="{BB962C8B-B14F-4D97-AF65-F5344CB8AC3E}">
        <p14:creationId xmlns:p14="http://schemas.microsoft.com/office/powerpoint/2010/main" val="30955800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anim calcmode="lin" valueType="num">
                                      <p:cBhvr>
                                        <p:cTn id="15" dur="500" fill="hold"/>
                                        <p:tgtEl>
                                          <p:spTgt spid="6"/>
                                        </p:tgtEl>
                                        <p:attrNameLst>
                                          <p:attrName>ppt_w</p:attrName>
                                        </p:attrNameLst>
                                      </p:cBhvr>
                                      <p:tavLst>
                                        <p:tav tm="0">
                                          <p:val>
                                            <p:fltVal val="0"/>
                                          </p:val>
                                        </p:tav>
                                        <p:tav tm="100000">
                                          <p:val>
                                            <p:strVal val="#ppt_w"/>
                                          </p:val>
                                        </p:tav>
                                      </p:tavLst>
                                    </p:anim>
                                    <p:anim calcmode="lin" valueType="num">
                                      <p:cBhvr>
                                        <p:cTn id="16" dur="500" fill="hold"/>
                                        <p:tgtEl>
                                          <p:spTgt spid="6"/>
                                        </p:tgtEl>
                                        <p:attrNameLst>
                                          <p:attrName>ppt_h</p:attrName>
                                        </p:attrNameLst>
                                      </p:cBhvr>
                                      <p:tavLst>
                                        <p:tav tm="0">
                                          <p:val>
                                            <p:fltVal val="0"/>
                                          </p:val>
                                        </p:tav>
                                        <p:tav tm="100000">
                                          <p:val>
                                            <p:strVal val="#ppt_h"/>
                                          </p:val>
                                        </p:tav>
                                      </p:tavLst>
                                    </p:anim>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childTnLst>
                          </p:cTn>
                        </p:par>
                      </p:childTnLst>
                    </p:cTn>
                  </p:par>
                  <p:par>
                    <p:cTn id="25" fill="hold">
                      <p:stCondLst>
                        <p:cond delay="indefinite"/>
                      </p:stCondLst>
                      <p:childTnLst>
                        <p:par>
                          <p:cTn id="26" fill="hold">
                            <p:stCondLst>
                              <p:cond delay="0"/>
                            </p:stCondLst>
                            <p:childTnLst>
                              <p:par>
                                <p:cTn id="27" presetID="53" presetClass="entr" presetSubtype="16" fill="hold" nodeType="clickEffect">
                                  <p:stCondLst>
                                    <p:cond delay="0"/>
                                  </p:stCondLst>
                                  <p:childTnLst>
                                    <p:set>
                                      <p:cBhvr>
                                        <p:cTn id="28" dur="1" fill="hold">
                                          <p:stCondLst>
                                            <p:cond delay="0"/>
                                          </p:stCondLst>
                                        </p:cTn>
                                        <p:tgtEl>
                                          <p:spTgt spid="10"/>
                                        </p:tgtEl>
                                        <p:attrNameLst>
                                          <p:attrName>style.visibility</p:attrName>
                                        </p:attrNameLst>
                                      </p:cBhvr>
                                      <p:to>
                                        <p:strVal val="visible"/>
                                      </p:to>
                                    </p:set>
                                    <p:anim calcmode="lin" valueType="num">
                                      <p:cBhvr>
                                        <p:cTn id="29" dur="500" fill="hold"/>
                                        <p:tgtEl>
                                          <p:spTgt spid="10"/>
                                        </p:tgtEl>
                                        <p:attrNameLst>
                                          <p:attrName>ppt_w</p:attrName>
                                        </p:attrNameLst>
                                      </p:cBhvr>
                                      <p:tavLst>
                                        <p:tav tm="0">
                                          <p:val>
                                            <p:fltVal val="0"/>
                                          </p:val>
                                        </p:tav>
                                        <p:tav tm="100000">
                                          <p:val>
                                            <p:strVal val="#ppt_w"/>
                                          </p:val>
                                        </p:tav>
                                      </p:tavLst>
                                    </p:anim>
                                    <p:anim calcmode="lin" valueType="num">
                                      <p:cBhvr>
                                        <p:cTn id="30" dur="500" fill="hold"/>
                                        <p:tgtEl>
                                          <p:spTgt spid="10"/>
                                        </p:tgtEl>
                                        <p:attrNameLst>
                                          <p:attrName>ppt_h</p:attrName>
                                        </p:attrNameLst>
                                      </p:cBhvr>
                                      <p:tavLst>
                                        <p:tav tm="0">
                                          <p:val>
                                            <p:fltVal val="0"/>
                                          </p:val>
                                        </p:tav>
                                        <p:tav tm="100000">
                                          <p:val>
                                            <p:strVal val="#ppt_h"/>
                                          </p:val>
                                        </p:tav>
                                      </p:tavLst>
                                    </p:anim>
                                    <p:animEffect transition="in" filter="fade">
                                      <p:cBhvr>
                                        <p:cTn id="3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F3E23-B2FF-967B-635C-715BE842BED6}"/>
              </a:ext>
            </a:extLst>
          </p:cNvPr>
          <p:cNvSpPr>
            <a:spLocks noGrp="1"/>
          </p:cNvSpPr>
          <p:nvPr>
            <p:ph type="title"/>
          </p:nvPr>
        </p:nvSpPr>
        <p:spPr/>
        <p:txBody>
          <a:bodyPr/>
          <a:lstStyle/>
          <a:p>
            <a:r>
              <a:rPr lang="en-US" dirty="0"/>
              <a:t>	Unit Outline</a:t>
            </a:r>
          </a:p>
        </p:txBody>
      </p:sp>
      <p:sp>
        <p:nvSpPr>
          <p:cNvPr id="3" name="Content Placeholder 2">
            <a:extLst>
              <a:ext uri="{FF2B5EF4-FFF2-40B4-BE49-F238E27FC236}">
                <a16:creationId xmlns:a16="http://schemas.microsoft.com/office/drawing/2014/main" id="{3E088074-EB1B-1FEF-394D-487B31B954C1}"/>
              </a:ext>
            </a:extLst>
          </p:cNvPr>
          <p:cNvSpPr>
            <a:spLocks noGrp="1"/>
          </p:cNvSpPr>
          <p:nvPr>
            <p:ph idx="1"/>
          </p:nvPr>
        </p:nvSpPr>
        <p:spPr>
          <a:xfrm>
            <a:off x="756008" y="1825625"/>
            <a:ext cx="10597792" cy="4351338"/>
          </a:xfrm>
        </p:spPr>
        <p:txBody>
          <a:bodyPr>
            <a:noAutofit/>
          </a:bodyPr>
          <a:lstStyle/>
          <a:p>
            <a:pPr marL="514350" indent="-514350">
              <a:lnSpc>
                <a:spcPct val="100000"/>
              </a:lnSpc>
              <a:spcAft>
                <a:spcPts val="1200"/>
              </a:spcAft>
              <a:buAutoNum type="arabicPeriod"/>
            </a:pPr>
            <a:r>
              <a:rPr lang="en-US" sz="2400" dirty="0"/>
              <a:t>Introduction to Quantum Information</a:t>
            </a:r>
          </a:p>
          <a:p>
            <a:pPr marL="514350" indent="-514350">
              <a:lnSpc>
                <a:spcPct val="100000"/>
              </a:lnSpc>
              <a:spcAft>
                <a:spcPts val="1200"/>
              </a:spcAft>
              <a:buAutoNum type="arabicPeriod"/>
            </a:pPr>
            <a:r>
              <a:rPr lang="en-US" sz="2400" dirty="0"/>
              <a:t>Qubit</a:t>
            </a:r>
          </a:p>
          <a:p>
            <a:pPr marL="514350" indent="-514350">
              <a:lnSpc>
                <a:spcPct val="100000"/>
              </a:lnSpc>
              <a:spcAft>
                <a:spcPts val="1200"/>
              </a:spcAft>
              <a:buAutoNum type="arabicPeriod"/>
            </a:pPr>
            <a:r>
              <a:rPr lang="en-US" sz="2400" dirty="0"/>
              <a:t>Measuring a Qubit</a:t>
            </a:r>
          </a:p>
          <a:p>
            <a:pPr marL="514350" indent="-514350">
              <a:lnSpc>
                <a:spcPct val="100000"/>
              </a:lnSpc>
              <a:spcAft>
                <a:spcPts val="1200"/>
              </a:spcAft>
              <a:buAutoNum type="arabicPeriod"/>
            </a:pPr>
            <a:r>
              <a:rPr lang="en-US" sz="2400" dirty="0"/>
              <a:t>Unitary Operations</a:t>
            </a:r>
          </a:p>
          <a:p>
            <a:pPr marL="514350" indent="-514350">
              <a:lnSpc>
                <a:spcPct val="100000"/>
              </a:lnSpc>
              <a:spcAft>
                <a:spcPts val="1200"/>
              </a:spcAft>
              <a:buAutoNum type="arabicPeriod"/>
            </a:pPr>
            <a:r>
              <a:rPr lang="en-US" sz="2400" dirty="0"/>
              <a:t>Summary</a:t>
            </a:r>
          </a:p>
          <a:p>
            <a:pPr marL="0" indent="0">
              <a:lnSpc>
                <a:spcPct val="100000"/>
              </a:lnSpc>
              <a:spcAft>
                <a:spcPts val="1200"/>
              </a:spcAft>
              <a:buNone/>
            </a:pPr>
            <a:endParaRPr lang="en-US" sz="1800" dirty="0"/>
          </a:p>
          <a:p>
            <a:pPr marL="0" indent="0">
              <a:lnSpc>
                <a:spcPct val="100000"/>
              </a:lnSpc>
              <a:spcAft>
                <a:spcPts val="1200"/>
              </a:spcAft>
              <a:buNone/>
            </a:pPr>
            <a:r>
              <a:rPr lang="en-US" sz="1800" dirty="0"/>
              <a:t>[Reference] IBM </a:t>
            </a:r>
            <a:r>
              <a:rPr lang="en-US" sz="1800" dirty="0" err="1"/>
              <a:t>Qiskit</a:t>
            </a:r>
            <a:r>
              <a:rPr lang="en-US" sz="1800" dirty="0"/>
              <a:t> Textbook: Single Qubit Systems https://learn.qiskit.org/course/basics/single-systems</a:t>
            </a:r>
          </a:p>
        </p:txBody>
      </p:sp>
      <p:sp>
        <p:nvSpPr>
          <p:cNvPr id="5" name="Footer Placeholder 4">
            <a:extLst>
              <a:ext uri="{FF2B5EF4-FFF2-40B4-BE49-F238E27FC236}">
                <a16:creationId xmlns:a16="http://schemas.microsoft.com/office/drawing/2014/main" id="{5379D961-DA95-BD15-156F-922172148EFD}"/>
              </a:ext>
            </a:extLst>
          </p:cNvPr>
          <p:cNvSpPr>
            <a:spLocks noGrp="1"/>
          </p:cNvSpPr>
          <p:nvPr>
            <p:ph type="ftr" sz="quarter" idx="11"/>
          </p:nvPr>
        </p:nvSpPr>
        <p:spPr/>
        <p:txBody>
          <a:bodyPr/>
          <a:lstStyle/>
          <a:p>
            <a:r>
              <a:rPr lang="en-US"/>
              <a:t>CS-314: Quantum Computing</a:t>
            </a:r>
          </a:p>
        </p:txBody>
      </p:sp>
      <p:sp>
        <p:nvSpPr>
          <p:cNvPr id="6" name="Slide Number Placeholder 5">
            <a:extLst>
              <a:ext uri="{FF2B5EF4-FFF2-40B4-BE49-F238E27FC236}">
                <a16:creationId xmlns:a16="http://schemas.microsoft.com/office/drawing/2014/main" id="{7041D456-772D-AD8C-9483-FAA0876AC8A6}"/>
              </a:ext>
            </a:extLst>
          </p:cNvPr>
          <p:cNvSpPr>
            <a:spLocks noGrp="1"/>
          </p:cNvSpPr>
          <p:nvPr>
            <p:ph type="sldNum" sz="quarter" idx="12"/>
          </p:nvPr>
        </p:nvSpPr>
        <p:spPr/>
        <p:txBody>
          <a:bodyPr/>
          <a:lstStyle/>
          <a:p>
            <a:fld id="{69121A1F-7885-4E65-AB38-5CCB274F4EF5}" type="slidenum">
              <a:rPr lang="en-US" smtClean="0"/>
              <a:t>2</a:t>
            </a:fld>
            <a:endParaRPr lang="en-US"/>
          </a:p>
        </p:txBody>
      </p:sp>
    </p:spTree>
    <p:extLst>
      <p:ext uri="{BB962C8B-B14F-4D97-AF65-F5344CB8AC3E}">
        <p14:creationId xmlns:p14="http://schemas.microsoft.com/office/powerpoint/2010/main" val="3043850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15A5-2F14-50BD-968D-683174ABF2AE}"/>
              </a:ext>
            </a:extLst>
          </p:cNvPr>
          <p:cNvSpPr>
            <a:spLocks noGrp="1"/>
          </p:cNvSpPr>
          <p:nvPr>
            <p:ph type="title"/>
          </p:nvPr>
        </p:nvSpPr>
        <p:spPr/>
        <p:txBody>
          <a:bodyPr/>
          <a:lstStyle/>
          <a:p>
            <a:r>
              <a:rPr lang="en-US" dirty="0"/>
              <a:t>	Class Exercise</a:t>
            </a:r>
          </a:p>
        </p:txBody>
      </p:sp>
      <p:sp>
        <p:nvSpPr>
          <p:cNvPr id="3" name="Content Placeholder 2">
            <a:extLst>
              <a:ext uri="{FF2B5EF4-FFF2-40B4-BE49-F238E27FC236}">
                <a16:creationId xmlns:a16="http://schemas.microsoft.com/office/drawing/2014/main" id="{A889111F-F3A6-883A-6039-E81D3C4295AA}"/>
              </a:ext>
            </a:extLst>
          </p:cNvPr>
          <p:cNvSpPr>
            <a:spLocks noGrp="1"/>
          </p:cNvSpPr>
          <p:nvPr>
            <p:ph idx="1"/>
          </p:nvPr>
        </p:nvSpPr>
        <p:spPr/>
        <p:txBody>
          <a:bodyPr/>
          <a:lstStyle/>
          <a:p>
            <a:r>
              <a:rPr lang="en-US" dirty="0"/>
              <a:t>Verify that each of the operations presented in the previous slide is a unitary operation.</a:t>
            </a:r>
          </a:p>
        </p:txBody>
      </p:sp>
      <p:sp>
        <p:nvSpPr>
          <p:cNvPr id="4" name="Footer Placeholder 3">
            <a:extLst>
              <a:ext uri="{FF2B5EF4-FFF2-40B4-BE49-F238E27FC236}">
                <a16:creationId xmlns:a16="http://schemas.microsoft.com/office/drawing/2014/main" id="{1A306C15-D4CE-C442-583D-337D6CB304FD}"/>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3BECB322-60BD-4BC8-D1BB-184B9EAF2A49}"/>
              </a:ext>
            </a:extLst>
          </p:cNvPr>
          <p:cNvSpPr>
            <a:spLocks noGrp="1"/>
          </p:cNvSpPr>
          <p:nvPr>
            <p:ph type="sldNum" sz="quarter" idx="12"/>
          </p:nvPr>
        </p:nvSpPr>
        <p:spPr/>
        <p:txBody>
          <a:bodyPr/>
          <a:lstStyle/>
          <a:p>
            <a:fld id="{69121A1F-7885-4E65-AB38-5CCB274F4EF5}" type="slidenum">
              <a:rPr lang="en-US" smtClean="0"/>
              <a:t>20</a:t>
            </a:fld>
            <a:endParaRPr lang="en-US"/>
          </a:p>
        </p:txBody>
      </p:sp>
    </p:spTree>
    <p:extLst>
      <p:ext uri="{BB962C8B-B14F-4D97-AF65-F5344CB8AC3E}">
        <p14:creationId xmlns:p14="http://schemas.microsoft.com/office/powerpoint/2010/main" val="363422477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B4996F-6EF6-4DDD-E9F4-40253A1329DE}"/>
              </a:ext>
            </a:extLst>
          </p:cNvPr>
          <p:cNvSpPr>
            <a:spLocks noGrp="1"/>
          </p:cNvSpPr>
          <p:nvPr>
            <p:ph type="title"/>
          </p:nvPr>
        </p:nvSpPr>
        <p:spPr/>
        <p:txBody>
          <a:bodyPr/>
          <a:lstStyle/>
          <a:p>
            <a:r>
              <a:rPr lang="en-US" dirty="0"/>
              <a:t>	Summary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9DCCBF1-B3BC-432B-FF30-2A88A7F82D11}"/>
                  </a:ext>
                </a:extLst>
              </p:cNvPr>
              <p:cNvSpPr>
                <a:spLocks noGrp="1"/>
              </p:cNvSpPr>
              <p:nvPr>
                <p:ph idx="1"/>
              </p:nvPr>
            </p:nvSpPr>
            <p:spPr/>
            <p:txBody>
              <a:bodyPr/>
              <a:lstStyle/>
              <a:p>
                <a:r>
                  <a:rPr lang="en-US" dirty="0"/>
                  <a:t>A qubit is a quantum bit that can be in a superposition (or linear combination) of basis states </a:t>
                </a:r>
                <a14:m>
                  <m:oMath xmlns:m="http://schemas.openxmlformats.org/officeDocument/2006/math">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e>
                    </m:d>
                    <m:r>
                      <a:rPr lang="en-US" b="0" i="0" smtClean="0">
                        <a:latin typeface="Cambria Math" panose="02040503050406030204" pitchFamily="18" charset="0"/>
                      </a:rPr>
                      <m:t> </m:t>
                    </m:r>
                  </m:oMath>
                </a14:m>
                <a:r>
                  <a:rPr lang="en-US" dirty="0">
                    <a:sym typeface="Symbol" panose="05050102010706020507" pitchFamily="18" charset="2"/>
                  </a:rPr>
                  <a:t>and</a:t>
                </a: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a:t>
                </a:r>
              </a:p>
              <a:p>
                <a:r>
                  <a:rPr lang="en-US" dirty="0"/>
                  <a:t>Measuring a qubit </a:t>
                </a:r>
                <a:r>
                  <a:rPr lang="en-US" dirty="0">
                    <a:sym typeface="Symbol" panose="05050102010706020507" pitchFamily="18" charset="2"/>
                  </a:rPr>
                  <a:t></a:t>
                </a:r>
                <a14:m>
                  <m:oMath xmlns:m="http://schemas.openxmlformats.org/officeDocument/2006/math">
                    <m:r>
                      <a:rPr lang="en-US" i="1">
                        <a:latin typeface="Cambria Math" panose="02040503050406030204" pitchFamily="18" charset="0"/>
                      </a:rPr>
                      <m:t> </m:t>
                    </m:r>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e>
                    </m:d>
                    <m:r>
                      <a:rPr lang="en-US">
                        <a:latin typeface="Cambria Math" panose="02040503050406030204" pitchFamily="18" charset="0"/>
                      </a:rPr>
                      <m:t>+</m:t>
                    </m:r>
                  </m:oMath>
                </a14:m>
                <a:r>
                  <a:rPr lang="en-US" dirty="0">
                    <a:sym typeface="Symbol" panose="05050102010706020507" pitchFamily="18" charset="2"/>
                  </a:rPr>
                  <a:t> </a:t>
                </a: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results in </a:t>
                </a:r>
                <a14:m>
                  <m:oMath xmlns:m="http://schemas.openxmlformats.org/officeDocument/2006/math">
                    <m:r>
                      <a:rPr lang="en-US">
                        <a:latin typeface="Cambria Math" panose="02040503050406030204" pitchFamily="18" charset="0"/>
                      </a:rPr>
                      <m:t>|</m:t>
                    </m:r>
                    <m:d>
                      <m:dPr>
                        <m:begChr m:val=""/>
                        <m:endChr m:val="⟩"/>
                        <m:ctrlPr>
                          <a:rPr lang="en-US" i="1">
                            <a:latin typeface="Cambria Math" panose="02040503050406030204" pitchFamily="18" charset="0"/>
                          </a:rPr>
                        </m:ctrlPr>
                      </m:dPr>
                      <m:e>
                        <m:r>
                          <a:rPr lang="en-US" i="1">
                            <a:latin typeface="Cambria Math" panose="02040503050406030204" pitchFamily="18" charset="0"/>
                          </a:rPr>
                          <m:t>0</m:t>
                        </m:r>
                      </m:e>
                    </m:d>
                    <m:r>
                      <a:rPr lang="en-US">
                        <a:latin typeface="Cambria Math" panose="02040503050406030204" pitchFamily="18" charset="0"/>
                      </a:rPr>
                      <m:t> </m:t>
                    </m:r>
                  </m:oMath>
                </a14:m>
                <a:r>
                  <a:rPr lang="en-US" dirty="0">
                    <a:sym typeface="Symbol" panose="05050102010706020507" pitchFamily="18" charset="2"/>
                  </a:rPr>
                  <a:t>with probability </a:t>
                </a:r>
                <a:r>
                  <a:rPr lang="en-US" baseline="30000" dirty="0">
                    <a:sym typeface="Symbol" panose="05050102010706020507" pitchFamily="18" charset="2"/>
                  </a:rPr>
                  <a:t>2</a:t>
                </a:r>
                <a:r>
                  <a:rPr lang="en-US" dirty="0">
                    <a:sym typeface="Symbol" panose="05050102010706020507" pitchFamily="18" charset="2"/>
                  </a:rPr>
                  <a:t> and</a:t>
                </a:r>
                <a14:m>
                  <m:oMath xmlns:m="http://schemas.openxmlformats.org/officeDocument/2006/math">
                    <m:r>
                      <a:rPr lang="en-US">
                        <a:latin typeface="Cambria Math" panose="02040503050406030204" pitchFamily="18" charset="0"/>
                      </a:rPr>
                      <m:t> |</m:t>
                    </m:r>
                    <m:d>
                      <m:dPr>
                        <m:begChr m:val=""/>
                        <m:endChr m:val="⟩"/>
                        <m:ctrlPr>
                          <a:rPr lang="en-US" i="1">
                            <a:latin typeface="Cambria Math" panose="02040503050406030204" pitchFamily="18" charset="0"/>
                          </a:rPr>
                        </m:ctrlPr>
                      </m:dPr>
                      <m:e>
                        <m:r>
                          <a:rPr lang="en-US" i="1">
                            <a:latin typeface="Cambria Math" panose="02040503050406030204" pitchFamily="18" charset="0"/>
                          </a:rPr>
                          <m:t>1</m:t>
                        </m:r>
                      </m:e>
                    </m:d>
                  </m:oMath>
                </a14:m>
                <a:r>
                  <a:rPr lang="en-US" dirty="0"/>
                  <a:t> with probability </a:t>
                </a:r>
                <a:r>
                  <a:rPr lang="en-US" dirty="0">
                    <a:sym typeface="Symbol" panose="05050102010706020507" pitchFamily="18" charset="2"/>
                  </a:rPr>
                  <a:t></a:t>
                </a:r>
                <a:r>
                  <a:rPr lang="en-US" baseline="30000" dirty="0">
                    <a:sym typeface="Symbol" panose="05050102010706020507" pitchFamily="18" charset="2"/>
                  </a:rPr>
                  <a:t>2</a:t>
                </a:r>
                <a:r>
                  <a:rPr lang="en-US" dirty="0"/>
                  <a:t>.</a:t>
                </a:r>
              </a:p>
              <a:p>
                <a:r>
                  <a:rPr lang="en-US" dirty="0"/>
                  <a:t>Furthermore, measurement collapses a qubit to one of the basis states.</a:t>
                </a:r>
              </a:p>
              <a:p>
                <a:r>
                  <a:rPr lang="en-US" dirty="0"/>
                  <a:t>Unitary operations can be applied on qubits. </a:t>
                </a:r>
              </a:p>
              <a:p>
                <a:r>
                  <a:rPr lang="en-US" dirty="0"/>
                  <a:t>A unitary matrix satisfies the property </a:t>
                </a:r>
              </a:p>
              <a:p>
                <a:endParaRPr lang="en-US" dirty="0"/>
              </a:p>
            </p:txBody>
          </p:sp>
        </mc:Choice>
        <mc:Fallback xmlns="">
          <p:sp>
            <p:nvSpPr>
              <p:cNvPr id="3" name="Content Placeholder 2">
                <a:extLst>
                  <a:ext uri="{FF2B5EF4-FFF2-40B4-BE49-F238E27FC236}">
                    <a16:creationId xmlns:a16="http://schemas.microsoft.com/office/drawing/2014/main" id="{79DCCBF1-B3BC-432B-FF30-2A88A7F82D11}"/>
                  </a:ext>
                </a:extLst>
              </p:cNvPr>
              <p:cNvSpPr>
                <a:spLocks noGrp="1" noRot="1" noChangeAspect="1" noMove="1" noResize="1" noEditPoints="1" noAdjustHandles="1" noChangeArrowheads="1" noChangeShapeType="1" noTextEdit="1"/>
              </p:cNvSpPr>
              <p:nvPr>
                <p:ph idx="1"/>
              </p:nvPr>
            </p:nvSpPr>
            <p:spPr>
              <a:blipFill>
                <a:blip r:embed="rId2"/>
                <a:stretch>
                  <a:fillRect l="-1043" t="-23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7A0E5252-BA6D-4D28-2DDE-6B4015F78815}"/>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27918612-82BC-4041-E231-303A91FE71DF}"/>
              </a:ext>
            </a:extLst>
          </p:cNvPr>
          <p:cNvSpPr>
            <a:spLocks noGrp="1"/>
          </p:cNvSpPr>
          <p:nvPr>
            <p:ph type="sldNum" sz="quarter" idx="12"/>
          </p:nvPr>
        </p:nvSpPr>
        <p:spPr/>
        <p:txBody>
          <a:bodyPr/>
          <a:lstStyle/>
          <a:p>
            <a:fld id="{69121A1F-7885-4E65-AB38-5CCB274F4EF5}" type="slidenum">
              <a:rPr lang="en-US" smtClean="0"/>
              <a:t>21</a:t>
            </a:fld>
            <a:endParaRPr lang="en-US"/>
          </a:p>
        </p:txBody>
      </p:sp>
      <p:pic>
        <p:nvPicPr>
          <p:cNvPr id="6" name="Picture 5">
            <a:extLst>
              <a:ext uri="{FF2B5EF4-FFF2-40B4-BE49-F238E27FC236}">
                <a16:creationId xmlns:a16="http://schemas.microsoft.com/office/drawing/2014/main" id="{F8B731DF-0398-9CE9-5CD5-743DE3EBB5D8}"/>
              </a:ext>
            </a:extLst>
          </p:cNvPr>
          <p:cNvPicPr>
            <a:picLocks noChangeAspect="1"/>
          </p:cNvPicPr>
          <p:nvPr/>
        </p:nvPicPr>
        <p:blipFill>
          <a:blip r:embed="rId3"/>
          <a:stretch>
            <a:fillRect/>
          </a:stretch>
        </p:blipFill>
        <p:spPr>
          <a:xfrm>
            <a:off x="6885169" y="4962511"/>
            <a:ext cx="1457446" cy="975126"/>
          </a:xfrm>
          <a:prstGeom prst="rect">
            <a:avLst/>
          </a:prstGeom>
        </p:spPr>
      </p:pic>
    </p:spTree>
    <p:extLst>
      <p:ext uri="{BB962C8B-B14F-4D97-AF65-F5344CB8AC3E}">
        <p14:creationId xmlns:p14="http://schemas.microsoft.com/office/powerpoint/2010/main" val="11978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53" presetClass="entr" presetSubtype="16"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anim calcmode="lin" valueType="num">
                                      <p:cBhvr>
                                        <p:cTn id="27" dur="500" fill="hold"/>
                                        <p:tgtEl>
                                          <p:spTgt spid="6"/>
                                        </p:tgtEl>
                                        <p:attrNameLst>
                                          <p:attrName>ppt_w</p:attrName>
                                        </p:attrNameLst>
                                      </p:cBhvr>
                                      <p:tavLst>
                                        <p:tav tm="0">
                                          <p:val>
                                            <p:fltVal val="0"/>
                                          </p:val>
                                        </p:tav>
                                        <p:tav tm="100000">
                                          <p:val>
                                            <p:strVal val="#ppt_w"/>
                                          </p:val>
                                        </p:tav>
                                      </p:tavLst>
                                    </p:anim>
                                    <p:anim calcmode="lin" valueType="num">
                                      <p:cBhvr>
                                        <p:cTn id="28" dur="500" fill="hold"/>
                                        <p:tgtEl>
                                          <p:spTgt spid="6"/>
                                        </p:tgtEl>
                                        <p:attrNameLst>
                                          <p:attrName>ppt_h</p:attrName>
                                        </p:attrNameLst>
                                      </p:cBhvr>
                                      <p:tavLst>
                                        <p:tav tm="0">
                                          <p:val>
                                            <p:fltVal val="0"/>
                                          </p:val>
                                        </p:tav>
                                        <p:tav tm="100000">
                                          <p:val>
                                            <p:strVal val="#ppt_h"/>
                                          </p:val>
                                        </p:tav>
                                      </p:tavLst>
                                    </p:anim>
                                    <p:animEffect transition="in" filter="fade">
                                      <p:cBhvr>
                                        <p:cTn id="29"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AC85A8-C085-E230-0D07-3FDCA17E6A24}"/>
              </a:ext>
            </a:extLst>
          </p:cNvPr>
          <p:cNvSpPr>
            <a:spLocks noGrp="1"/>
          </p:cNvSpPr>
          <p:nvPr>
            <p:ph type="title"/>
          </p:nvPr>
        </p:nvSpPr>
        <p:spPr/>
        <p:txBody>
          <a:bodyPr/>
          <a:lstStyle/>
          <a:p>
            <a:r>
              <a:rPr lang="en-US" dirty="0"/>
              <a:t>	A Model of Quantum Information</a:t>
            </a:r>
          </a:p>
        </p:txBody>
      </p:sp>
      <p:sp>
        <p:nvSpPr>
          <p:cNvPr id="3" name="Content Placeholder 2">
            <a:extLst>
              <a:ext uri="{FF2B5EF4-FFF2-40B4-BE49-F238E27FC236}">
                <a16:creationId xmlns:a16="http://schemas.microsoft.com/office/drawing/2014/main" id="{217FA010-A35E-F121-9277-461738C7770F}"/>
              </a:ext>
            </a:extLst>
          </p:cNvPr>
          <p:cNvSpPr>
            <a:spLocks noGrp="1"/>
          </p:cNvSpPr>
          <p:nvPr>
            <p:ph idx="1"/>
          </p:nvPr>
        </p:nvSpPr>
        <p:spPr/>
        <p:txBody>
          <a:bodyPr>
            <a:normAutofit/>
          </a:bodyPr>
          <a:lstStyle/>
          <a:p>
            <a:pPr>
              <a:lnSpc>
                <a:spcPct val="100000"/>
              </a:lnSpc>
              <a:spcBef>
                <a:spcPts val="600"/>
              </a:spcBef>
              <a:spcAft>
                <a:spcPts val="600"/>
              </a:spcAft>
            </a:pPr>
            <a:r>
              <a:rPr lang="en-US" sz="2600" dirty="0"/>
              <a:t>The previous unit on Classical Information lay the groundwork for quantum information.</a:t>
            </a:r>
          </a:p>
          <a:p>
            <a:pPr>
              <a:lnSpc>
                <a:spcPct val="100000"/>
              </a:lnSpc>
              <a:spcBef>
                <a:spcPts val="600"/>
              </a:spcBef>
              <a:spcAft>
                <a:spcPts val="600"/>
              </a:spcAft>
            </a:pPr>
            <a:r>
              <a:rPr lang="en-US" sz="2600" dirty="0"/>
              <a:t>Much of the notation utilized previously will be used with subtle differences. </a:t>
            </a:r>
          </a:p>
          <a:p>
            <a:pPr>
              <a:lnSpc>
                <a:spcPct val="100000"/>
              </a:lnSpc>
              <a:spcBef>
                <a:spcPts val="600"/>
              </a:spcBef>
              <a:spcAft>
                <a:spcPts val="600"/>
              </a:spcAft>
            </a:pPr>
            <a:endParaRPr lang="en-US" sz="2600" dirty="0"/>
          </a:p>
          <a:p>
            <a:pPr marL="914400" lvl="2" indent="0">
              <a:lnSpc>
                <a:spcPct val="100000"/>
              </a:lnSpc>
              <a:spcBef>
                <a:spcPts val="600"/>
              </a:spcBef>
              <a:spcAft>
                <a:spcPts val="600"/>
              </a:spcAft>
              <a:buNone/>
            </a:pPr>
            <a:r>
              <a:rPr lang="en-US" sz="1800" dirty="0"/>
              <a:t>								     </a:t>
            </a:r>
          </a:p>
          <a:p>
            <a:pPr marL="914400" lvl="2" indent="0">
              <a:lnSpc>
                <a:spcPct val="100000"/>
              </a:lnSpc>
              <a:spcBef>
                <a:spcPts val="600"/>
              </a:spcBef>
              <a:spcAft>
                <a:spcPts val="600"/>
              </a:spcAft>
              <a:buNone/>
            </a:pPr>
            <a:r>
              <a:rPr lang="en-US" sz="1800" dirty="0"/>
              <a:t>								</a:t>
            </a:r>
          </a:p>
        </p:txBody>
      </p:sp>
      <p:sp>
        <p:nvSpPr>
          <p:cNvPr id="4" name="Footer Placeholder 3">
            <a:extLst>
              <a:ext uri="{FF2B5EF4-FFF2-40B4-BE49-F238E27FC236}">
                <a16:creationId xmlns:a16="http://schemas.microsoft.com/office/drawing/2014/main" id="{F8EB3F1B-1160-8638-95EB-EDD3BBFF4108}"/>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329FE831-8FB4-2541-BBF7-EAC5A52B6BFE}"/>
              </a:ext>
            </a:extLst>
          </p:cNvPr>
          <p:cNvSpPr>
            <a:spLocks noGrp="1"/>
          </p:cNvSpPr>
          <p:nvPr>
            <p:ph type="sldNum" sz="quarter" idx="12"/>
          </p:nvPr>
        </p:nvSpPr>
        <p:spPr/>
        <p:txBody>
          <a:bodyPr/>
          <a:lstStyle/>
          <a:p>
            <a:fld id="{69121A1F-7885-4E65-AB38-5CCB274F4EF5}" type="slidenum">
              <a:rPr lang="en-US" smtClean="0"/>
              <a:t>3</a:t>
            </a:fld>
            <a:endParaRPr lang="en-US"/>
          </a:p>
        </p:txBody>
      </p:sp>
    </p:spTree>
    <p:extLst>
      <p:ext uri="{BB962C8B-B14F-4D97-AF65-F5344CB8AC3E}">
        <p14:creationId xmlns:p14="http://schemas.microsoft.com/office/powerpoint/2010/main" val="7082093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D2013B-CAA4-6837-4C6F-D99152C34FBE}"/>
              </a:ext>
            </a:extLst>
          </p:cNvPr>
          <p:cNvSpPr>
            <a:spLocks noGrp="1"/>
          </p:cNvSpPr>
          <p:nvPr>
            <p:ph type="title"/>
          </p:nvPr>
        </p:nvSpPr>
        <p:spPr/>
        <p:txBody>
          <a:bodyPr/>
          <a:lstStyle/>
          <a:p>
            <a:r>
              <a:rPr lang="en-US" dirty="0"/>
              <a:t>	A Model of Quantum Information</a:t>
            </a:r>
          </a:p>
        </p:txBody>
      </p:sp>
      <p:sp>
        <p:nvSpPr>
          <p:cNvPr id="3" name="Content Placeholder 2">
            <a:extLst>
              <a:ext uri="{FF2B5EF4-FFF2-40B4-BE49-F238E27FC236}">
                <a16:creationId xmlns:a16="http://schemas.microsoft.com/office/drawing/2014/main" id="{9A0E15A9-5603-E8A8-98D4-D777B0585699}"/>
              </a:ext>
            </a:extLst>
          </p:cNvPr>
          <p:cNvSpPr>
            <a:spLocks noGrp="1"/>
          </p:cNvSpPr>
          <p:nvPr>
            <p:ph idx="1"/>
          </p:nvPr>
        </p:nvSpPr>
        <p:spPr/>
        <p:txBody>
          <a:bodyPr>
            <a:normAutofit lnSpcReduction="10000"/>
          </a:bodyPr>
          <a:lstStyle/>
          <a:p>
            <a:pPr>
              <a:lnSpc>
                <a:spcPct val="150000"/>
              </a:lnSpc>
              <a:spcBef>
                <a:spcPts val="1200"/>
              </a:spcBef>
            </a:pPr>
            <a:r>
              <a:rPr lang="en-US" sz="2400" dirty="0"/>
              <a:t>A quantum state of a system is represented by a column vector, similar to probabilistic states. </a:t>
            </a:r>
          </a:p>
          <a:p>
            <a:pPr>
              <a:lnSpc>
                <a:spcPct val="150000"/>
              </a:lnSpc>
              <a:spcBef>
                <a:spcPts val="1200"/>
              </a:spcBef>
            </a:pPr>
            <a:r>
              <a:rPr lang="en-US" sz="2400" dirty="0"/>
              <a:t>As before, the indices of the vector label the classical states of the system. </a:t>
            </a:r>
          </a:p>
          <a:p>
            <a:pPr>
              <a:lnSpc>
                <a:spcPct val="150000"/>
              </a:lnSpc>
              <a:spcBef>
                <a:spcPts val="1200"/>
              </a:spcBef>
            </a:pPr>
            <a:r>
              <a:rPr lang="en-US" sz="2400" dirty="0"/>
              <a:t>Vectors representing quantum states are characterized by these two properties:</a:t>
            </a:r>
          </a:p>
          <a:p>
            <a:pPr marL="514350" indent="-514350">
              <a:lnSpc>
                <a:spcPct val="150000"/>
              </a:lnSpc>
              <a:spcBef>
                <a:spcPts val="1200"/>
              </a:spcBef>
              <a:buFont typeface="+mj-lt"/>
              <a:buAutoNum type="arabicPeriod"/>
            </a:pPr>
            <a:r>
              <a:rPr lang="en-US" sz="2400" dirty="0">
                <a:highlight>
                  <a:srgbClr val="FFFF00"/>
                </a:highlight>
              </a:rPr>
              <a:t>The entries of a quantum state vector are complex numbers.</a:t>
            </a:r>
          </a:p>
          <a:p>
            <a:pPr marL="514350" indent="-514350">
              <a:lnSpc>
                <a:spcPct val="150000"/>
              </a:lnSpc>
              <a:spcBef>
                <a:spcPts val="1200"/>
              </a:spcBef>
              <a:buFont typeface="+mj-lt"/>
              <a:buAutoNum type="arabicPeriod"/>
            </a:pPr>
            <a:r>
              <a:rPr lang="en-US" sz="2400" dirty="0">
                <a:highlight>
                  <a:srgbClr val="FFFF00"/>
                </a:highlight>
              </a:rPr>
              <a:t>The sum of the </a:t>
            </a:r>
            <a:r>
              <a:rPr lang="en-US" sz="2400" b="1" u="sng" dirty="0">
                <a:highlight>
                  <a:srgbClr val="FFFF00"/>
                </a:highlight>
              </a:rPr>
              <a:t>absolute values squared</a:t>
            </a:r>
            <a:r>
              <a:rPr lang="en-US" sz="2400" b="1" dirty="0">
                <a:highlight>
                  <a:srgbClr val="FFFF00"/>
                </a:highlight>
              </a:rPr>
              <a:t> </a:t>
            </a:r>
            <a:r>
              <a:rPr lang="en-US" sz="2400" dirty="0">
                <a:highlight>
                  <a:srgbClr val="FFFF00"/>
                </a:highlight>
              </a:rPr>
              <a:t>of the entries of a quantum state vector must equal to 1.</a:t>
            </a:r>
          </a:p>
        </p:txBody>
      </p:sp>
      <p:sp>
        <p:nvSpPr>
          <p:cNvPr id="4" name="Footer Placeholder 3">
            <a:extLst>
              <a:ext uri="{FF2B5EF4-FFF2-40B4-BE49-F238E27FC236}">
                <a16:creationId xmlns:a16="http://schemas.microsoft.com/office/drawing/2014/main" id="{72839772-6A07-E909-B01D-C98CFFCDC430}"/>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B1BBB8E3-0BDD-B023-B6B2-8E5A130A6B64}"/>
              </a:ext>
            </a:extLst>
          </p:cNvPr>
          <p:cNvSpPr>
            <a:spLocks noGrp="1"/>
          </p:cNvSpPr>
          <p:nvPr>
            <p:ph type="sldNum" sz="quarter" idx="12"/>
          </p:nvPr>
        </p:nvSpPr>
        <p:spPr/>
        <p:txBody>
          <a:bodyPr/>
          <a:lstStyle/>
          <a:p>
            <a:fld id="{69121A1F-7885-4E65-AB38-5CCB274F4EF5}" type="slidenum">
              <a:rPr lang="en-US" smtClean="0"/>
              <a:t>4</a:t>
            </a:fld>
            <a:endParaRPr lang="en-US"/>
          </a:p>
        </p:txBody>
      </p:sp>
    </p:spTree>
    <p:extLst>
      <p:ext uri="{BB962C8B-B14F-4D97-AF65-F5344CB8AC3E}">
        <p14:creationId xmlns:p14="http://schemas.microsoft.com/office/powerpoint/2010/main" val="11698436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B074EF-C391-D4D0-42E5-C68831F4C854}"/>
              </a:ext>
            </a:extLst>
          </p:cNvPr>
          <p:cNvSpPr>
            <a:spLocks noGrp="1"/>
          </p:cNvSpPr>
          <p:nvPr>
            <p:ph type="title"/>
          </p:nvPr>
        </p:nvSpPr>
        <p:spPr/>
        <p:txBody>
          <a:bodyPr/>
          <a:lstStyle/>
          <a:p>
            <a:r>
              <a:rPr lang="en-US" dirty="0"/>
              <a:t>	Euclidean Norm</a:t>
            </a:r>
          </a:p>
        </p:txBody>
      </p:sp>
      <p:sp>
        <p:nvSpPr>
          <p:cNvPr id="3" name="Content Placeholder 2">
            <a:extLst>
              <a:ext uri="{FF2B5EF4-FFF2-40B4-BE49-F238E27FC236}">
                <a16:creationId xmlns:a16="http://schemas.microsoft.com/office/drawing/2014/main" id="{D8BE6D96-F61D-85FD-8B87-DD5D45F3FC38}"/>
              </a:ext>
            </a:extLst>
          </p:cNvPr>
          <p:cNvSpPr>
            <a:spLocks noGrp="1"/>
          </p:cNvSpPr>
          <p:nvPr>
            <p:ph idx="1"/>
          </p:nvPr>
        </p:nvSpPr>
        <p:spPr/>
        <p:txBody>
          <a:bodyPr/>
          <a:lstStyle/>
          <a:p>
            <a:r>
              <a:rPr lang="en-US" dirty="0"/>
              <a:t>The Euclidean norm of a vector </a:t>
            </a:r>
          </a:p>
          <a:p>
            <a:endParaRPr lang="en-US" dirty="0"/>
          </a:p>
          <a:p>
            <a:endParaRPr lang="en-US" dirty="0"/>
          </a:p>
          <a:p>
            <a:endParaRPr lang="en-US" dirty="0"/>
          </a:p>
          <a:p>
            <a:pPr marL="0" indent="0">
              <a:buNone/>
            </a:pPr>
            <a:r>
              <a:rPr lang="en-US" dirty="0"/>
              <a:t>   is given by: </a:t>
            </a:r>
          </a:p>
        </p:txBody>
      </p:sp>
      <p:sp>
        <p:nvSpPr>
          <p:cNvPr id="4" name="Footer Placeholder 3">
            <a:extLst>
              <a:ext uri="{FF2B5EF4-FFF2-40B4-BE49-F238E27FC236}">
                <a16:creationId xmlns:a16="http://schemas.microsoft.com/office/drawing/2014/main" id="{62215BDB-56F1-CCBF-9396-5F18ECE853A0}"/>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306A3FAD-0E43-40EE-6CE1-C406B6B34662}"/>
              </a:ext>
            </a:extLst>
          </p:cNvPr>
          <p:cNvSpPr>
            <a:spLocks noGrp="1"/>
          </p:cNvSpPr>
          <p:nvPr>
            <p:ph type="sldNum" sz="quarter" idx="12"/>
          </p:nvPr>
        </p:nvSpPr>
        <p:spPr/>
        <p:txBody>
          <a:bodyPr/>
          <a:lstStyle/>
          <a:p>
            <a:fld id="{69121A1F-7885-4E65-AB38-5CCB274F4EF5}" type="slidenum">
              <a:rPr lang="en-US" smtClean="0"/>
              <a:t>5</a:t>
            </a:fld>
            <a:endParaRPr lang="en-US"/>
          </a:p>
        </p:txBody>
      </p:sp>
      <p:pic>
        <p:nvPicPr>
          <p:cNvPr id="7" name="Picture 6">
            <a:extLst>
              <a:ext uri="{FF2B5EF4-FFF2-40B4-BE49-F238E27FC236}">
                <a16:creationId xmlns:a16="http://schemas.microsoft.com/office/drawing/2014/main" id="{09A98838-6154-5D09-EC1F-8E14812CA0BB}"/>
              </a:ext>
            </a:extLst>
          </p:cNvPr>
          <p:cNvPicPr>
            <a:picLocks noChangeAspect="1"/>
          </p:cNvPicPr>
          <p:nvPr/>
        </p:nvPicPr>
        <p:blipFill>
          <a:blip r:embed="rId2"/>
          <a:stretch>
            <a:fillRect/>
          </a:stretch>
        </p:blipFill>
        <p:spPr>
          <a:xfrm>
            <a:off x="5967369" y="1691521"/>
            <a:ext cx="1810168" cy="1775579"/>
          </a:xfrm>
          <a:prstGeom prst="rect">
            <a:avLst/>
          </a:prstGeom>
        </p:spPr>
      </p:pic>
      <p:pic>
        <p:nvPicPr>
          <p:cNvPr id="9" name="Picture 8">
            <a:extLst>
              <a:ext uri="{FF2B5EF4-FFF2-40B4-BE49-F238E27FC236}">
                <a16:creationId xmlns:a16="http://schemas.microsoft.com/office/drawing/2014/main" id="{84BA226A-1CA6-E4E0-F4FE-FA4D2881A8A7}"/>
              </a:ext>
            </a:extLst>
          </p:cNvPr>
          <p:cNvPicPr>
            <a:picLocks noChangeAspect="1"/>
          </p:cNvPicPr>
          <p:nvPr/>
        </p:nvPicPr>
        <p:blipFill>
          <a:blip r:embed="rId3"/>
          <a:stretch>
            <a:fillRect/>
          </a:stretch>
        </p:blipFill>
        <p:spPr>
          <a:xfrm>
            <a:off x="5067735" y="4287979"/>
            <a:ext cx="2709802" cy="1290889"/>
          </a:xfrm>
          <a:prstGeom prst="rect">
            <a:avLst/>
          </a:prstGeom>
        </p:spPr>
      </p:pic>
    </p:spTree>
    <p:extLst>
      <p:ext uri="{BB962C8B-B14F-4D97-AF65-F5344CB8AC3E}">
        <p14:creationId xmlns:p14="http://schemas.microsoft.com/office/powerpoint/2010/main" val="8741561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53" presetClass="entr" presetSubtype="16"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 calcmode="lin" valueType="num">
                                      <p:cBhvr>
                                        <p:cTn id="11" dur="500" fill="hold"/>
                                        <p:tgtEl>
                                          <p:spTgt spid="7"/>
                                        </p:tgtEl>
                                        <p:attrNameLst>
                                          <p:attrName>ppt_w</p:attrName>
                                        </p:attrNameLst>
                                      </p:cBhvr>
                                      <p:tavLst>
                                        <p:tav tm="0">
                                          <p:val>
                                            <p:fltVal val="0"/>
                                          </p:val>
                                        </p:tav>
                                        <p:tav tm="100000">
                                          <p:val>
                                            <p:strVal val="#ppt_w"/>
                                          </p:val>
                                        </p:tav>
                                      </p:tavLst>
                                    </p:anim>
                                    <p:anim calcmode="lin" valueType="num">
                                      <p:cBhvr>
                                        <p:cTn id="12" dur="500" fill="hold"/>
                                        <p:tgtEl>
                                          <p:spTgt spid="7"/>
                                        </p:tgtEl>
                                        <p:attrNameLst>
                                          <p:attrName>ppt_h</p:attrName>
                                        </p:attrNameLst>
                                      </p:cBhvr>
                                      <p:tavLst>
                                        <p:tav tm="0">
                                          <p:val>
                                            <p:fltVal val="0"/>
                                          </p:val>
                                        </p:tav>
                                        <p:tav tm="100000">
                                          <p:val>
                                            <p:strVal val="#ppt_h"/>
                                          </p:val>
                                        </p:tav>
                                      </p:tavLst>
                                    </p:anim>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9"/>
                                        </p:tgtEl>
                                        <p:attrNameLst>
                                          <p:attrName>style.visibility</p:attrName>
                                        </p:attrNameLst>
                                      </p:cBhvr>
                                      <p:to>
                                        <p:strVal val="visible"/>
                                      </p:to>
                                    </p:set>
                                    <p:anim calcmode="lin" valueType="num">
                                      <p:cBhvr>
                                        <p:cTn id="22" dur="500" fill="hold"/>
                                        <p:tgtEl>
                                          <p:spTgt spid="9"/>
                                        </p:tgtEl>
                                        <p:attrNameLst>
                                          <p:attrName>ppt_w</p:attrName>
                                        </p:attrNameLst>
                                      </p:cBhvr>
                                      <p:tavLst>
                                        <p:tav tm="0">
                                          <p:val>
                                            <p:fltVal val="0"/>
                                          </p:val>
                                        </p:tav>
                                        <p:tav tm="100000">
                                          <p:val>
                                            <p:strVal val="#ppt_w"/>
                                          </p:val>
                                        </p:tav>
                                      </p:tavLst>
                                    </p:anim>
                                    <p:anim calcmode="lin" valueType="num">
                                      <p:cBhvr>
                                        <p:cTn id="23" dur="500" fill="hold"/>
                                        <p:tgtEl>
                                          <p:spTgt spid="9"/>
                                        </p:tgtEl>
                                        <p:attrNameLst>
                                          <p:attrName>ppt_h</p:attrName>
                                        </p:attrNameLst>
                                      </p:cBhvr>
                                      <p:tavLst>
                                        <p:tav tm="0">
                                          <p:val>
                                            <p:fltVal val="0"/>
                                          </p:val>
                                        </p:tav>
                                        <p:tav tm="100000">
                                          <p:val>
                                            <p:strVal val="#ppt_h"/>
                                          </p:val>
                                        </p:tav>
                                      </p:tavLst>
                                    </p:anim>
                                    <p:animEffect transition="in" filter="fade">
                                      <p:cBhvr>
                                        <p:cTn id="24"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C7BF61-E3B5-87EC-489B-3E60E230FA35}"/>
              </a:ext>
            </a:extLst>
          </p:cNvPr>
          <p:cNvSpPr>
            <a:spLocks noGrp="1"/>
          </p:cNvSpPr>
          <p:nvPr>
            <p:ph type="title"/>
          </p:nvPr>
        </p:nvSpPr>
        <p:spPr/>
        <p:txBody>
          <a:bodyPr/>
          <a:lstStyle/>
          <a:p>
            <a:r>
              <a:rPr lang="en-US" dirty="0"/>
              <a:t>	Qubit</a:t>
            </a:r>
          </a:p>
        </p:txBody>
      </p:sp>
      <p:sp>
        <p:nvSpPr>
          <p:cNvPr id="3" name="Content Placeholder 2">
            <a:extLst>
              <a:ext uri="{FF2B5EF4-FFF2-40B4-BE49-F238E27FC236}">
                <a16:creationId xmlns:a16="http://schemas.microsoft.com/office/drawing/2014/main" id="{A8E0E535-0481-A7E8-CC45-C95A5DC0C5AE}"/>
              </a:ext>
            </a:extLst>
          </p:cNvPr>
          <p:cNvSpPr>
            <a:spLocks noGrp="1"/>
          </p:cNvSpPr>
          <p:nvPr>
            <p:ph idx="1"/>
          </p:nvPr>
        </p:nvSpPr>
        <p:spPr/>
        <p:txBody>
          <a:bodyPr/>
          <a:lstStyle/>
          <a:p>
            <a:r>
              <a:rPr lang="en-US" dirty="0"/>
              <a:t>The term </a:t>
            </a:r>
            <a:r>
              <a:rPr lang="en-US" b="1" i="1" dirty="0"/>
              <a:t>qubit</a:t>
            </a:r>
            <a:r>
              <a:rPr lang="en-US" dirty="0"/>
              <a:t> [quantum bit] refers to a quantum system whose classical state set is {0, 1}. </a:t>
            </a:r>
          </a:p>
          <a:p>
            <a:r>
              <a:rPr lang="en-US" dirty="0"/>
              <a:t>In simpler words, a </a:t>
            </a:r>
            <a:r>
              <a:rPr lang="en-US" i="1" dirty="0"/>
              <a:t>qubit (a quantum </a:t>
            </a:r>
            <a:r>
              <a:rPr lang="en-US" dirty="0"/>
              <a:t>bit) is a bit in a quantum state.</a:t>
            </a:r>
          </a:p>
          <a:p>
            <a:r>
              <a:rPr lang="en-US" dirty="0"/>
              <a:t>Some examples of qubit states are:</a:t>
            </a:r>
          </a:p>
          <a:p>
            <a:endParaRPr lang="en-US" dirty="0"/>
          </a:p>
          <a:p>
            <a:endParaRPr lang="en-US" dirty="0"/>
          </a:p>
          <a:p>
            <a:endParaRPr lang="en-US" dirty="0"/>
          </a:p>
        </p:txBody>
      </p:sp>
      <p:sp>
        <p:nvSpPr>
          <p:cNvPr id="4" name="Footer Placeholder 3">
            <a:extLst>
              <a:ext uri="{FF2B5EF4-FFF2-40B4-BE49-F238E27FC236}">
                <a16:creationId xmlns:a16="http://schemas.microsoft.com/office/drawing/2014/main" id="{B605C204-D167-FE49-A47A-F1515ED8B511}"/>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7407302C-B86B-F9D8-1A3A-D30B2A2B52F7}"/>
              </a:ext>
            </a:extLst>
          </p:cNvPr>
          <p:cNvSpPr>
            <a:spLocks noGrp="1"/>
          </p:cNvSpPr>
          <p:nvPr>
            <p:ph type="sldNum" sz="quarter" idx="12"/>
          </p:nvPr>
        </p:nvSpPr>
        <p:spPr/>
        <p:txBody>
          <a:bodyPr/>
          <a:lstStyle/>
          <a:p>
            <a:fld id="{69121A1F-7885-4E65-AB38-5CCB274F4EF5}" type="slidenum">
              <a:rPr lang="en-US" smtClean="0"/>
              <a:t>6</a:t>
            </a:fld>
            <a:endParaRPr lang="en-US"/>
          </a:p>
        </p:txBody>
      </p:sp>
      <p:pic>
        <p:nvPicPr>
          <p:cNvPr id="7" name="Picture 6">
            <a:extLst>
              <a:ext uri="{FF2B5EF4-FFF2-40B4-BE49-F238E27FC236}">
                <a16:creationId xmlns:a16="http://schemas.microsoft.com/office/drawing/2014/main" id="{CC852A9A-6FC9-B3B8-A223-126BB63AA575}"/>
              </a:ext>
            </a:extLst>
          </p:cNvPr>
          <p:cNvPicPr>
            <a:picLocks noChangeAspect="1"/>
          </p:cNvPicPr>
          <p:nvPr/>
        </p:nvPicPr>
        <p:blipFill>
          <a:blip r:embed="rId2"/>
          <a:stretch>
            <a:fillRect/>
          </a:stretch>
        </p:blipFill>
        <p:spPr>
          <a:xfrm>
            <a:off x="1696827" y="3846401"/>
            <a:ext cx="3823214" cy="955803"/>
          </a:xfrm>
          <a:prstGeom prst="rect">
            <a:avLst/>
          </a:prstGeom>
        </p:spPr>
      </p:pic>
      <p:pic>
        <p:nvPicPr>
          <p:cNvPr id="9" name="Picture 8">
            <a:extLst>
              <a:ext uri="{FF2B5EF4-FFF2-40B4-BE49-F238E27FC236}">
                <a16:creationId xmlns:a16="http://schemas.microsoft.com/office/drawing/2014/main" id="{F6878E9E-EA46-BFA0-E557-CAD1E9759AE0}"/>
              </a:ext>
            </a:extLst>
          </p:cNvPr>
          <p:cNvPicPr>
            <a:picLocks noChangeAspect="1"/>
          </p:cNvPicPr>
          <p:nvPr/>
        </p:nvPicPr>
        <p:blipFill>
          <a:blip r:embed="rId3"/>
          <a:stretch>
            <a:fillRect/>
          </a:stretch>
        </p:blipFill>
        <p:spPr>
          <a:xfrm>
            <a:off x="1569375" y="4970688"/>
            <a:ext cx="3671180" cy="1354211"/>
          </a:xfrm>
          <a:prstGeom prst="rect">
            <a:avLst/>
          </a:prstGeom>
        </p:spPr>
      </p:pic>
      <p:pic>
        <p:nvPicPr>
          <p:cNvPr id="11" name="Picture 10">
            <a:extLst>
              <a:ext uri="{FF2B5EF4-FFF2-40B4-BE49-F238E27FC236}">
                <a16:creationId xmlns:a16="http://schemas.microsoft.com/office/drawing/2014/main" id="{01DD1562-2D4A-AC74-A6C4-E8A5ADC94029}"/>
              </a:ext>
            </a:extLst>
          </p:cNvPr>
          <p:cNvPicPr>
            <a:picLocks noChangeAspect="1"/>
          </p:cNvPicPr>
          <p:nvPr/>
        </p:nvPicPr>
        <p:blipFill>
          <a:blip r:embed="rId4"/>
          <a:stretch>
            <a:fillRect/>
          </a:stretch>
        </p:blipFill>
        <p:spPr>
          <a:xfrm>
            <a:off x="6275592" y="4210314"/>
            <a:ext cx="4043171" cy="1224875"/>
          </a:xfrm>
          <a:prstGeom prst="rect">
            <a:avLst/>
          </a:prstGeom>
        </p:spPr>
      </p:pic>
    </p:spTree>
    <p:extLst>
      <p:ext uri="{BB962C8B-B14F-4D97-AF65-F5344CB8AC3E}">
        <p14:creationId xmlns:p14="http://schemas.microsoft.com/office/powerpoint/2010/main" val="714658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par>
                    <p:cTn id="22" fill="hold">
                      <p:stCondLst>
                        <p:cond delay="indefinite"/>
                      </p:stCondLst>
                      <p:childTnLst>
                        <p:par>
                          <p:cTn id="23" fill="hold">
                            <p:stCondLst>
                              <p:cond delay="0"/>
                            </p:stCondLst>
                            <p:childTnLst>
                              <p:par>
                                <p:cTn id="24" presetID="53" presetClass="entr" presetSubtype="16"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 calcmode="lin" valueType="num">
                                      <p:cBhvr>
                                        <p:cTn id="26" dur="500" fill="hold"/>
                                        <p:tgtEl>
                                          <p:spTgt spid="9"/>
                                        </p:tgtEl>
                                        <p:attrNameLst>
                                          <p:attrName>ppt_w</p:attrName>
                                        </p:attrNameLst>
                                      </p:cBhvr>
                                      <p:tavLst>
                                        <p:tav tm="0">
                                          <p:val>
                                            <p:fltVal val="0"/>
                                          </p:val>
                                        </p:tav>
                                        <p:tav tm="100000">
                                          <p:val>
                                            <p:strVal val="#ppt_w"/>
                                          </p:val>
                                        </p:tav>
                                      </p:tavLst>
                                    </p:anim>
                                    <p:anim calcmode="lin" valueType="num">
                                      <p:cBhvr>
                                        <p:cTn id="27" dur="500" fill="hold"/>
                                        <p:tgtEl>
                                          <p:spTgt spid="9"/>
                                        </p:tgtEl>
                                        <p:attrNameLst>
                                          <p:attrName>ppt_h</p:attrName>
                                        </p:attrNameLst>
                                      </p:cBhvr>
                                      <p:tavLst>
                                        <p:tav tm="0">
                                          <p:val>
                                            <p:fltVal val="0"/>
                                          </p:val>
                                        </p:tav>
                                        <p:tav tm="100000">
                                          <p:val>
                                            <p:strVal val="#ppt_h"/>
                                          </p:val>
                                        </p:tav>
                                      </p:tavLst>
                                    </p:anim>
                                    <p:animEffect transition="in" filter="fade">
                                      <p:cBhvr>
                                        <p:cTn id="28" dur="500"/>
                                        <p:tgtEl>
                                          <p:spTgt spid="9"/>
                                        </p:tgtEl>
                                      </p:cBhvr>
                                    </p:animEffec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1"/>
                                        </p:tgtEl>
                                        <p:attrNameLst>
                                          <p:attrName>style.visibility</p:attrName>
                                        </p:attrNameLst>
                                      </p:cBhvr>
                                      <p:to>
                                        <p:strVal val="visible"/>
                                      </p:to>
                                    </p:set>
                                    <p:anim calcmode="lin" valueType="num">
                                      <p:cBhvr>
                                        <p:cTn id="33" dur="500" fill="hold"/>
                                        <p:tgtEl>
                                          <p:spTgt spid="11"/>
                                        </p:tgtEl>
                                        <p:attrNameLst>
                                          <p:attrName>ppt_w</p:attrName>
                                        </p:attrNameLst>
                                      </p:cBhvr>
                                      <p:tavLst>
                                        <p:tav tm="0">
                                          <p:val>
                                            <p:fltVal val="0"/>
                                          </p:val>
                                        </p:tav>
                                        <p:tav tm="100000">
                                          <p:val>
                                            <p:strVal val="#ppt_w"/>
                                          </p:val>
                                        </p:tav>
                                      </p:tavLst>
                                    </p:anim>
                                    <p:anim calcmode="lin" valueType="num">
                                      <p:cBhvr>
                                        <p:cTn id="34" dur="500" fill="hold"/>
                                        <p:tgtEl>
                                          <p:spTgt spid="11"/>
                                        </p:tgtEl>
                                        <p:attrNameLst>
                                          <p:attrName>ppt_h</p:attrName>
                                        </p:attrNameLst>
                                      </p:cBhvr>
                                      <p:tavLst>
                                        <p:tav tm="0">
                                          <p:val>
                                            <p:fltVal val="0"/>
                                          </p:val>
                                        </p:tav>
                                        <p:tav tm="100000">
                                          <p:val>
                                            <p:strVal val="#ppt_h"/>
                                          </p:val>
                                        </p:tav>
                                      </p:tavLst>
                                    </p:anim>
                                    <p:animEffect transition="in" filter="fade">
                                      <p:cBhvr>
                                        <p:cTn id="35"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AF93F7-A907-90A6-10E4-64967144836D}"/>
              </a:ext>
            </a:extLst>
          </p:cNvPr>
          <p:cNvSpPr>
            <a:spLocks noGrp="1"/>
          </p:cNvSpPr>
          <p:nvPr>
            <p:ph type="title"/>
          </p:nvPr>
        </p:nvSpPr>
        <p:spPr/>
        <p:txBody>
          <a:bodyPr/>
          <a:lstStyle/>
          <a:p>
            <a:r>
              <a:rPr lang="en-US" dirty="0"/>
              <a:t>	Qubit - Examples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BF3ED30D-967E-32C1-3861-D99E1697D69F}"/>
                  </a:ext>
                </a:extLst>
              </p:cNvPr>
              <p:cNvSpPr>
                <a:spLocks noGrp="1"/>
              </p:cNvSpPr>
              <p:nvPr>
                <p:ph idx="1"/>
              </p:nvPr>
            </p:nvSpPr>
            <p:spPr/>
            <p:txBody>
              <a:bodyPr>
                <a:normAutofit/>
              </a:bodyPr>
              <a:lstStyle/>
              <a:p>
                <a:pPr>
                  <a:lnSpc>
                    <a:spcPct val="150000"/>
                  </a:lnSpc>
                  <a:spcBef>
                    <a:spcPts val="600"/>
                  </a:spcBef>
                  <a:spcAft>
                    <a:spcPts val="600"/>
                  </a:spcAft>
                </a:pPr>
                <a:r>
                  <a:rPr lang="en-US" sz="2600" dirty="0"/>
                  <a:t>Let us consider each of these examples:</a:t>
                </a:r>
              </a:p>
              <a:p>
                <a:pPr>
                  <a:lnSpc>
                    <a:spcPct val="150000"/>
                  </a:lnSpc>
                  <a:spcBef>
                    <a:spcPts val="600"/>
                  </a:spcBef>
                  <a:spcAft>
                    <a:spcPts val="600"/>
                  </a:spcAft>
                </a:pPr>
                <a:r>
                  <a:rPr lang="en-US" sz="2600" dirty="0"/>
                  <a:t>For the qubit 		                                           .</a:t>
                </a:r>
              </a:p>
              <a:p>
                <a:pPr marL="0" indent="0">
                  <a:lnSpc>
                    <a:spcPct val="150000"/>
                  </a:lnSpc>
                  <a:spcBef>
                    <a:spcPts val="600"/>
                  </a:spcBef>
                  <a:spcAft>
                    <a:spcPts val="600"/>
                  </a:spcAft>
                  <a:buNone/>
                </a:pPr>
                <a:endParaRPr lang="en-US" sz="2600" dirty="0"/>
              </a:p>
              <a:p>
                <a:pPr>
                  <a:lnSpc>
                    <a:spcPct val="150000"/>
                  </a:lnSpc>
                  <a:spcBef>
                    <a:spcPts val="600"/>
                  </a:spcBef>
                  <a:spcAft>
                    <a:spcPts val="600"/>
                  </a:spcAft>
                </a:pPr>
                <a:r>
                  <a:rPr lang="en-US" sz="2600" dirty="0"/>
                  <a:t>For the qubit,                                                                      ..</a:t>
                </a:r>
              </a:p>
              <a:p>
                <a:pPr>
                  <a:lnSpc>
                    <a:spcPct val="150000"/>
                  </a:lnSpc>
                  <a:spcBef>
                    <a:spcPts val="600"/>
                  </a:spcBef>
                  <a:spcAft>
                    <a:spcPts val="600"/>
                  </a:spcAft>
                </a:pPr>
                <a:r>
                  <a:rPr lang="en-US" sz="2600" dirty="0"/>
                  <a:t>Note that these qubits are </a:t>
                </a:r>
                <a:r>
                  <a:rPr lang="en-US" sz="2600" i="1" dirty="0"/>
                  <a:t>linear combinations</a:t>
                </a:r>
                <a:r>
                  <a:rPr lang="en-US" sz="2600" dirty="0"/>
                  <a:t> of the states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b="0" i="0" smtClean="0">
                        <a:latin typeface="Cambria Math" panose="02040503050406030204" pitchFamily="18" charset="0"/>
                      </a:rPr>
                      <m:t> </m:t>
                    </m:r>
                  </m:oMath>
                </a14:m>
                <a:r>
                  <a:rPr lang="en-US" sz="2600" b="0" i="0" dirty="0"/>
                  <a:t>and</a:t>
                </a:r>
                <a:r>
                  <a:rPr lang="en-US" sz="2600" b="0" i="0" dirty="0">
                    <a:latin typeface="Cambria Math" panose="02040503050406030204" pitchFamily="18" charset="0"/>
                  </a:rPr>
                  <a:t>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r>
                      <a:rPr lang="en-US" sz="2600" b="0" i="1" smtClean="0">
                        <a:latin typeface="Cambria Math" panose="02040503050406030204" pitchFamily="18" charset="0"/>
                      </a:rPr>
                      <m:t>.</m:t>
                    </m:r>
                  </m:oMath>
                </a14:m>
                <a:endParaRPr lang="en-US" sz="2600" dirty="0"/>
              </a:p>
              <a:p>
                <a:pPr>
                  <a:lnSpc>
                    <a:spcPct val="150000"/>
                  </a:lnSpc>
                  <a:spcBef>
                    <a:spcPts val="600"/>
                  </a:spcBef>
                  <a:spcAft>
                    <a:spcPts val="600"/>
                  </a:spcAft>
                </a:pPr>
                <a:r>
                  <a:rPr lang="en-US" sz="2600" dirty="0"/>
                  <a:t>We also say that these qubits are </a:t>
                </a:r>
                <a:r>
                  <a:rPr lang="en-US" sz="2600" i="1" dirty="0"/>
                  <a:t>superpositions </a:t>
                </a:r>
                <a:r>
                  <a:rPr lang="en-US" sz="2600" dirty="0"/>
                  <a:t>of the states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a:latin typeface="Cambria Math" panose="02040503050406030204" pitchFamily="18" charset="0"/>
                      </a:rPr>
                      <m:t> </m:t>
                    </m:r>
                  </m:oMath>
                </a14:m>
                <a:r>
                  <a:rPr lang="en-US" sz="2600" dirty="0"/>
                  <a:t>and</a:t>
                </a:r>
                <a:r>
                  <a:rPr lang="en-US" sz="2600" dirty="0">
                    <a:latin typeface="Cambria Math" panose="02040503050406030204" pitchFamily="18" charset="0"/>
                  </a:rPr>
                  <a:t>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r>
                      <a:rPr lang="en-US" sz="2600" i="1">
                        <a:latin typeface="Cambria Math" panose="02040503050406030204" pitchFamily="18" charset="0"/>
                      </a:rPr>
                      <m:t>.</m:t>
                    </m:r>
                  </m:oMath>
                </a14:m>
                <a:endParaRPr lang="en-US" sz="2600" dirty="0"/>
              </a:p>
            </p:txBody>
          </p:sp>
        </mc:Choice>
        <mc:Fallback xmlns="">
          <p:sp>
            <p:nvSpPr>
              <p:cNvPr id="3" name="Content Placeholder 2">
                <a:extLst>
                  <a:ext uri="{FF2B5EF4-FFF2-40B4-BE49-F238E27FC236}">
                    <a16:creationId xmlns:a16="http://schemas.microsoft.com/office/drawing/2014/main" id="{BF3ED30D-967E-32C1-3861-D99E1697D69F}"/>
                  </a:ext>
                </a:extLst>
              </p:cNvPr>
              <p:cNvSpPr>
                <a:spLocks noGrp="1" noRot="1" noChangeAspect="1" noMove="1" noResize="1" noEditPoints="1" noAdjustHandles="1" noChangeArrowheads="1" noChangeShapeType="1" noTextEdit="1"/>
              </p:cNvSpPr>
              <p:nvPr>
                <p:ph idx="1"/>
              </p:nvPr>
            </p:nvSpPr>
            <p:spPr>
              <a:blipFill>
                <a:blip r:embed="rId2"/>
                <a:stretch>
                  <a:fillRect l="-928" b="-36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F001E869-4842-03E1-B9FB-555B3FB93473}"/>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988B736C-8D65-AF25-2977-6593050AE56F}"/>
              </a:ext>
            </a:extLst>
          </p:cNvPr>
          <p:cNvSpPr>
            <a:spLocks noGrp="1"/>
          </p:cNvSpPr>
          <p:nvPr>
            <p:ph type="sldNum" sz="quarter" idx="12"/>
          </p:nvPr>
        </p:nvSpPr>
        <p:spPr/>
        <p:txBody>
          <a:bodyPr/>
          <a:lstStyle/>
          <a:p>
            <a:fld id="{69121A1F-7885-4E65-AB38-5CCB274F4EF5}" type="slidenum">
              <a:rPr lang="en-US" smtClean="0"/>
              <a:t>7</a:t>
            </a:fld>
            <a:endParaRPr lang="en-US"/>
          </a:p>
        </p:txBody>
      </p:sp>
      <p:pic>
        <p:nvPicPr>
          <p:cNvPr id="9" name="Picture 8">
            <a:extLst>
              <a:ext uri="{FF2B5EF4-FFF2-40B4-BE49-F238E27FC236}">
                <a16:creationId xmlns:a16="http://schemas.microsoft.com/office/drawing/2014/main" id="{F0BEC69D-CCF0-1E7A-CE3F-5249CBFD929F}"/>
              </a:ext>
            </a:extLst>
          </p:cNvPr>
          <p:cNvPicPr>
            <a:picLocks noChangeAspect="1"/>
          </p:cNvPicPr>
          <p:nvPr/>
        </p:nvPicPr>
        <p:blipFill>
          <a:blip r:embed="rId3"/>
          <a:stretch>
            <a:fillRect/>
          </a:stretch>
        </p:blipFill>
        <p:spPr>
          <a:xfrm>
            <a:off x="3126307" y="2601880"/>
            <a:ext cx="1895871" cy="827120"/>
          </a:xfrm>
          <a:prstGeom prst="rect">
            <a:avLst/>
          </a:prstGeom>
        </p:spPr>
      </p:pic>
      <p:pic>
        <p:nvPicPr>
          <p:cNvPr id="11" name="Picture 10">
            <a:extLst>
              <a:ext uri="{FF2B5EF4-FFF2-40B4-BE49-F238E27FC236}">
                <a16:creationId xmlns:a16="http://schemas.microsoft.com/office/drawing/2014/main" id="{40BDEA51-A82E-3C18-D3C6-B9173E07DAC5}"/>
              </a:ext>
            </a:extLst>
          </p:cNvPr>
          <p:cNvPicPr>
            <a:picLocks noChangeAspect="1"/>
          </p:cNvPicPr>
          <p:nvPr/>
        </p:nvPicPr>
        <p:blipFill>
          <a:blip r:embed="rId4"/>
          <a:stretch>
            <a:fillRect/>
          </a:stretch>
        </p:blipFill>
        <p:spPr>
          <a:xfrm>
            <a:off x="5308432" y="2601879"/>
            <a:ext cx="3329600" cy="726947"/>
          </a:xfrm>
          <a:prstGeom prst="rect">
            <a:avLst/>
          </a:prstGeom>
        </p:spPr>
      </p:pic>
      <p:pic>
        <p:nvPicPr>
          <p:cNvPr id="13" name="Picture 12">
            <a:extLst>
              <a:ext uri="{FF2B5EF4-FFF2-40B4-BE49-F238E27FC236}">
                <a16:creationId xmlns:a16="http://schemas.microsoft.com/office/drawing/2014/main" id="{079F2ED0-D5D0-5CE1-D8DD-C2F498B00696}"/>
              </a:ext>
            </a:extLst>
          </p:cNvPr>
          <p:cNvPicPr>
            <a:picLocks noChangeAspect="1"/>
          </p:cNvPicPr>
          <p:nvPr/>
        </p:nvPicPr>
        <p:blipFill>
          <a:blip r:embed="rId5"/>
          <a:stretch>
            <a:fillRect/>
          </a:stretch>
        </p:blipFill>
        <p:spPr>
          <a:xfrm>
            <a:off x="3159227" y="4106479"/>
            <a:ext cx="2149205" cy="696502"/>
          </a:xfrm>
          <a:prstGeom prst="rect">
            <a:avLst/>
          </a:prstGeom>
        </p:spPr>
      </p:pic>
      <p:pic>
        <p:nvPicPr>
          <p:cNvPr id="15" name="Picture 14">
            <a:extLst>
              <a:ext uri="{FF2B5EF4-FFF2-40B4-BE49-F238E27FC236}">
                <a16:creationId xmlns:a16="http://schemas.microsoft.com/office/drawing/2014/main" id="{D170BF31-AB2F-D8F4-5B72-84AF6F475E80}"/>
              </a:ext>
            </a:extLst>
          </p:cNvPr>
          <p:cNvPicPr>
            <a:picLocks noChangeAspect="1"/>
          </p:cNvPicPr>
          <p:nvPr/>
        </p:nvPicPr>
        <p:blipFill>
          <a:blip r:embed="rId6"/>
          <a:stretch>
            <a:fillRect/>
          </a:stretch>
        </p:blipFill>
        <p:spPr>
          <a:xfrm>
            <a:off x="5459447" y="4076034"/>
            <a:ext cx="4101237" cy="812126"/>
          </a:xfrm>
          <a:prstGeom prst="rect">
            <a:avLst/>
          </a:prstGeom>
        </p:spPr>
      </p:pic>
    </p:spTree>
    <p:extLst>
      <p:ext uri="{BB962C8B-B14F-4D97-AF65-F5344CB8AC3E}">
        <p14:creationId xmlns:p14="http://schemas.microsoft.com/office/powerpoint/2010/main" val="16429927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 calcmode="lin" valueType="num">
                                      <p:cBhvr>
                                        <p:cTn id="15" dur="500" fill="hold"/>
                                        <p:tgtEl>
                                          <p:spTgt spid="9"/>
                                        </p:tgtEl>
                                        <p:attrNameLst>
                                          <p:attrName>ppt_w</p:attrName>
                                        </p:attrNameLst>
                                      </p:cBhvr>
                                      <p:tavLst>
                                        <p:tav tm="0">
                                          <p:val>
                                            <p:fltVal val="0"/>
                                          </p:val>
                                        </p:tav>
                                        <p:tav tm="100000">
                                          <p:val>
                                            <p:strVal val="#ppt_w"/>
                                          </p:val>
                                        </p:tav>
                                      </p:tavLst>
                                    </p:anim>
                                    <p:anim calcmode="lin" valueType="num">
                                      <p:cBhvr>
                                        <p:cTn id="16" dur="500" fill="hold"/>
                                        <p:tgtEl>
                                          <p:spTgt spid="9"/>
                                        </p:tgtEl>
                                        <p:attrNameLst>
                                          <p:attrName>ppt_h</p:attrName>
                                        </p:attrNameLst>
                                      </p:cBhvr>
                                      <p:tavLst>
                                        <p:tav tm="0">
                                          <p:val>
                                            <p:fltVal val="0"/>
                                          </p:val>
                                        </p:tav>
                                        <p:tav tm="100000">
                                          <p:val>
                                            <p:strVal val="#ppt_h"/>
                                          </p:val>
                                        </p:tav>
                                      </p:tavLst>
                                    </p:anim>
                                    <p:animEffect transition="in" filter="fade">
                                      <p:cBhvr>
                                        <p:cTn id="17" dur="500"/>
                                        <p:tgtEl>
                                          <p:spTgt spid="9"/>
                                        </p:tgtEl>
                                      </p:cBhvr>
                                    </p:animEffect>
                                  </p:childTnLst>
                                </p:cTn>
                              </p:par>
                            </p:childTnLst>
                          </p:cTn>
                        </p:par>
                      </p:childTnLst>
                    </p:cTn>
                  </p:par>
                  <p:par>
                    <p:cTn id="18" fill="hold">
                      <p:stCondLst>
                        <p:cond delay="indefinite"/>
                      </p:stCondLst>
                      <p:childTnLst>
                        <p:par>
                          <p:cTn id="19" fill="hold">
                            <p:stCondLst>
                              <p:cond delay="0"/>
                            </p:stCondLst>
                            <p:childTnLst>
                              <p:par>
                                <p:cTn id="20" presetID="53" presetClass="entr" presetSubtype="16" fill="hold" nodeType="clickEffect">
                                  <p:stCondLst>
                                    <p:cond delay="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53" presetClass="entr" presetSubtype="16"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anim calcmode="lin" valueType="num">
                                      <p:cBhvr>
                                        <p:cTn id="33" dur="500" fill="hold"/>
                                        <p:tgtEl>
                                          <p:spTgt spid="13"/>
                                        </p:tgtEl>
                                        <p:attrNameLst>
                                          <p:attrName>ppt_w</p:attrName>
                                        </p:attrNameLst>
                                      </p:cBhvr>
                                      <p:tavLst>
                                        <p:tav tm="0">
                                          <p:val>
                                            <p:fltVal val="0"/>
                                          </p:val>
                                        </p:tav>
                                        <p:tav tm="100000">
                                          <p:val>
                                            <p:strVal val="#ppt_w"/>
                                          </p:val>
                                        </p:tav>
                                      </p:tavLst>
                                    </p:anim>
                                    <p:anim calcmode="lin" valueType="num">
                                      <p:cBhvr>
                                        <p:cTn id="34" dur="500" fill="hold"/>
                                        <p:tgtEl>
                                          <p:spTgt spid="13"/>
                                        </p:tgtEl>
                                        <p:attrNameLst>
                                          <p:attrName>ppt_h</p:attrName>
                                        </p:attrNameLst>
                                      </p:cBhvr>
                                      <p:tavLst>
                                        <p:tav tm="0">
                                          <p:val>
                                            <p:fltVal val="0"/>
                                          </p:val>
                                        </p:tav>
                                        <p:tav tm="100000">
                                          <p:val>
                                            <p:strVal val="#ppt_h"/>
                                          </p:val>
                                        </p:tav>
                                      </p:tavLst>
                                    </p:anim>
                                    <p:animEffect transition="in" filter="fade">
                                      <p:cBhvr>
                                        <p:cTn id="35" dur="500"/>
                                        <p:tgtEl>
                                          <p:spTgt spid="13"/>
                                        </p:tgtEl>
                                      </p:cBhvr>
                                    </p:animEffect>
                                  </p:childTnLst>
                                </p:cTn>
                              </p:par>
                            </p:childTnLst>
                          </p:cTn>
                        </p:par>
                      </p:childTnLst>
                    </p:cTn>
                  </p:par>
                  <p:par>
                    <p:cTn id="36" fill="hold">
                      <p:stCondLst>
                        <p:cond delay="indefinite"/>
                      </p:stCondLst>
                      <p:childTnLst>
                        <p:par>
                          <p:cTn id="37" fill="hold">
                            <p:stCondLst>
                              <p:cond delay="0"/>
                            </p:stCondLst>
                            <p:childTnLst>
                              <p:par>
                                <p:cTn id="38" presetID="53" presetClass="entr" presetSubtype="16" fill="hold" nodeType="clickEffect">
                                  <p:stCondLst>
                                    <p:cond delay="0"/>
                                  </p:stCondLst>
                                  <p:childTnLst>
                                    <p:set>
                                      <p:cBhvr>
                                        <p:cTn id="39" dur="1" fill="hold">
                                          <p:stCondLst>
                                            <p:cond delay="0"/>
                                          </p:stCondLst>
                                        </p:cTn>
                                        <p:tgtEl>
                                          <p:spTgt spid="15"/>
                                        </p:tgtEl>
                                        <p:attrNameLst>
                                          <p:attrName>style.visibility</p:attrName>
                                        </p:attrNameLst>
                                      </p:cBhvr>
                                      <p:to>
                                        <p:strVal val="visible"/>
                                      </p:to>
                                    </p:set>
                                    <p:anim calcmode="lin" valueType="num">
                                      <p:cBhvr>
                                        <p:cTn id="40" dur="500" fill="hold"/>
                                        <p:tgtEl>
                                          <p:spTgt spid="15"/>
                                        </p:tgtEl>
                                        <p:attrNameLst>
                                          <p:attrName>ppt_w</p:attrName>
                                        </p:attrNameLst>
                                      </p:cBhvr>
                                      <p:tavLst>
                                        <p:tav tm="0">
                                          <p:val>
                                            <p:fltVal val="0"/>
                                          </p:val>
                                        </p:tav>
                                        <p:tav tm="100000">
                                          <p:val>
                                            <p:strVal val="#ppt_w"/>
                                          </p:val>
                                        </p:tav>
                                      </p:tavLst>
                                    </p:anim>
                                    <p:anim calcmode="lin" valueType="num">
                                      <p:cBhvr>
                                        <p:cTn id="41" dur="500" fill="hold"/>
                                        <p:tgtEl>
                                          <p:spTgt spid="15"/>
                                        </p:tgtEl>
                                        <p:attrNameLst>
                                          <p:attrName>ppt_h</p:attrName>
                                        </p:attrNameLst>
                                      </p:cBhvr>
                                      <p:tavLst>
                                        <p:tav tm="0">
                                          <p:val>
                                            <p:fltVal val="0"/>
                                          </p:val>
                                        </p:tav>
                                        <p:tav tm="100000">
                                          <p:val>
                                            <p:strVal val="#ppt_h"/>
                                          </p:val>
                                        </p:tav>
                                      </p:tavLst>
                                    </p:anim>
                                    <p:animEffect transition="in" filter="fade">
                                      <p:cBhvr>
                                        <p:cTn id="42" dur="500"/>
                                        <p:tgtEl>
                                          <p:spTgt spid="15"/>
                                        </p:tgtEl>
                                      </p:cBhvr>
                                    </p:animEffec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5FBEA7-1B32-C9C4-A8B0-81AA8894F0EE}"/>
              </a:ext>
            </a:extLst>
          </p:cNvPr>
          <p:cNvSpPr>
            <a:spLocks noGrp="1"/>
          </p:cNvSpPr>
          <p:nvPr>
            <p:ph type="title"/>
          </p:nvPr>
        </p:nvSpPr>
        <p:spPr/>
        <p:txBody>
          <a:bodyPr/>
          <a:lstStyle/>
          <a:p>
            <a:r>
              <a:rPr lang="en-US" dirty="0"/>
              <a:t>	Qubit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034ACCF0-4370-1ADD-5041-9AAB160C3454}"/>
                  </a:ext>
                </a:extLst>
              </p:cNvPr>
              <p:cNvSpPr>
                <a:spLocks noGrp="1"/>
              </p:cNvSpPr>
              <p:nvPr>
                <p:ph idx="1"/>
              </p:nvPr>
            </p:nvSpPr>
            <p:spPr>
              <a:xfrm>
                <a:off x="838200" y="1825625"/>
                <a:ext cx="6281791" cy="4351338"/>
              </a:xfrm>
            </p:spPr>
            <p:txBody>
              <a:bodyPr>
                <a:normAutofit fontScale="92500"/>
              </a:bodyPr>
              <a:lstStyle/>
              <a:p>
                <a:pPr>
                  <a:lnSpc>
                    <a:spcPct val="150000"/>
                  </a:lnSpc>
                </a:pPr>
                <a:r>
                  <a:rPr lang="en-US" sz="2600" dirty="0"/>
                  <a:t>In general, a qubit can be regarded as a mathematical object with a linear combination of the states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a:latin typeface="Cambria Math" panose="02040503050406030204" pitchFamily="18" charset="0"/>
                      </a:rPr>
                      <m:t> </m:t>
                    </m:r>
                  </m:oMath>
                </a14:m>
                <a:r>
                  <a:rPr lang="en-US" sz="2600" dirty="0"/>
                  <a:t>and</a:t>
                </a:r>
                <a:r>
                  <a:rPr lang="en-US" sz="2600" dirty="0">
                    <a:latin typeface="Cambria Math" panose="02040503050406030204" pitchFamily="18" charset="0"/>
                  </a:rPr>
                  <a:t>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oMath>
                </a14:m>
                <a:r>
                  <a:rPr lang="en-US" sz="2600" dirty="0"/>
                  <a:t>.</a:t>
                </a:r>
              </a:p>
              <a:p>
                <a:pPr>
                  <a:lnSpc>
                    <a:spcPct val="150000"/>
                  </a:lnSpc>
                </a:pPr>
                <a:r>
                  <a:rPr lang="en-US" sz="2600" dirty="0"/>
                  <a:t>Given a qubit </a:t>
                </a:r>
                <a14:m>
                  <m:oMath xmlns:m="http://schemas.openxmlformats.org/officeDocument/2006/math">
                    <m:r>
                      <a:rPr lang="en-US" sz="2600" b="0" i="0" smtClean="0">
                        <a:latin typeface="Cambria Math" panose="02040503050406030204" pitchFamily="18" charset="0"/>
                      </a:rPr>
                      <m:t>|</m:t>
                    </m:r>
                    <m:d>
                      <m:dPr>
                        <m:begChr m:val=""/>
                        <m:endChr m:val="⟩"/>
                        <m:ctrlPr>
                          <a:rPr lang="en-US" sz="2600" i="1" smtClean="0">
                            <a:latin typeface="Cambria Math" panose="02040503050406030204" pitchFamily="18" charset="0"/>
                          </a:rPr>
                        </m:ctrlPr>
                      </m:dPr>
                      <m:e>
                        <m:r>
                          <a:rPr lang="en-US" sz="2600" i="0" smtClean="0">
                            <a:latin typeface="Cambria Math" panose="02040503050406030204" pitchFamily="18" charset="0"/>
                            <a:sym typeface="Symbol" panose="05050102010706020507" pitchFamily="18" charset="2"/>
                          </a:rPr>
                          <m:t></m:t>
                        </m:r>
                      </m:e>
                    </m:d>
                  </m:oMath>
                </a14:m>
                <a:r>
                  <a:rPr lang="en-US" sz="2600" dirty="0"/>
                  <a:t> = </a:t>
                </a:r>
                <a:r>
                  <a:rPr lang="en-US" sz="2600" dirty="0">
                    <a:sym typeface="Symbol" panose="05050102010706020507" pitchFamily="18" charset="2"/>
                  </a:rPr>
                  <a:t></a:t>
                </a:r>
                <a14:m>
                  <m:oMath xmlns:m="http://schemas.openxmlformats.org/officeDocument/2006/math">
                    <m:r>
                      <a:rPr lang="en-US" sz="2600" b="0" i="1" smtClean="0">
                        <a:latin typeface="Cambria Math" panose="02040503050406030204" pitchFamily="18" charset="0"/>
                      </a:rPr>
                      <m:t> </m:t>
                    </m:r>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r>
                      <a:rPr lang="en-US" sz="2600" b="0" i="0" smtClean="0">
                        <a:latin typeface="Cambria Math" panose="02040503050406030204" pitchFamily="18" charset="0"/>
                      </a:rPr>
                      <m:t>+</m:t>
                    </m:r>
                  </m:oMath>
                </a14:m>
                <a:r>
                  <a:rPr lang="en-US" sz="2600" dirty="0">
                    <a:sym typeface="Symbol" panose="05050102010706020507" pitchFamily="18" charset="2"/>
                  </a:rPr>
                  <a:t></a:t>
                </a:r>
                <a14:m>
                  <m:oMath xmlns:m="http://schemas.openxmlformats.org/officeDocument/2006/math">
                    <m:r>
                      <a:rPr lang="en-US" sz="2600" b="0" i="0" smtClean="0">
                        <a:latin typeface="Cambria Math" panose="02040503050406030204" pitchFamily="18" charset="0"/>
                      </a:rPr>
                      <m:t> </m:t>
                    </m:r>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r>
                      <a:rPr lang="en-US" sz="2600" b="0" i="1" smtClean="0">
                        <a:latin typeface="Cambria Math" panose="02040503050406030204" pitchFamily="18" charset="0"/>
                      </a:rPr>
                      <m:t>,  </m:t>
                    </m:r>
                    <m:sSup>
                      <m:sSupPr>
                        <m:ctrlPr>
                          <a:rPr lang="pt-BR" sz="2600" b="0" i="1" smtClean="0">
                            <a:latin typeface="Cambria Math" panose="02040503050406030204" pitchFamily="18" charset="0"/>
                          </a:rPr>
                        </m:ctrlPr>
                      </m:sSupPr>
                      <m:e>
                        <m:r>
                          <a:rPr lang="pt-BR" sz="2600" b="0" i="0" smtClean="0">
                            <a:latin typeface="Cambria Math" panose="02040503050406030204" pitchFamily="18" charset="0"/>
                            <a:sym typeface="Symbol" panose="05050102010706020507" pitchFamily="18" charset="2"/>
                          </a:rPr>
                          <m:t></m:t>
                        </m:r>
                      </m:e>
                      <m:sup>
                        <m:r>
                          <a:rPr lang="pt-BR" sz="2600" b="0" i="1" smtClean="0">
                            <a:latin typeface="Cambria Math" panose="02040503050406030204" pitchFamily="18" charset="0"/>
                          </a:rPr>
                          <m:t>2</m:t>
                        </m:r>
                      </m:sup>
                    </m:sSup>
                    <m:r>
                      <a:rPr lang="pt-BR" sz="2600" b="0" i="1" smtClean="0">
                        <a:latin typeface="Cambria Math" panose="02040503050406030204" pitchFamily="18" charset="0"/>
                      </a:rPr>
                      <m:t>+</m:t>
                    </m:r>
                    <m:sSup>
                      <m:sSupPr>
                        <m:ctrlPr>
                          <a:rPr lang="pt-BR" sz="2600" b="0" i="1" smtClean="0">
                            <a:latin typeface="Cambria Math" panose="02040503050406030204" pitchFamily="18" charset="0"/>
                          </a:rPr>
                        </m:ctrlPr>
                      </m:sSupPr>
                      <m:e>
                        <m:r>
                          <a:rPr lang="pt-BR" sz="2600" b="0" i="1" smtClean="0">
                            <a:latin typeface="Cambria Math" panose="02040503050406030204" pitchFamily="18" charset="0"/>
                            <a:sym typeface="Symbol" panose="05050102010706020507" pitchFamily="18" charset="2"/>
                          </a:rPr>
                          <m:t></m:t>
                        </m:r>
                      </m:e>
                      <m:sup>
                        <m:r>
                          <a:rPr lang="pt-BR" sz="2600" b="0" i="1" smtClean="0">
                            <a:latin typeface="Cambria Math" panose="02040503050406030204" pitchFamily="18" charset="0"/>
                          </a:rPr>
                          <m:t>2</m:t>
                        </m:r>
                      </m:sup>
                    </m:sSup>
                    <m:r>
                      <a:rPr lang="en-US" sz="2600" b="0" i="1" smtClean="0">
                        <a:latin typeface="Cambria Math" panose="02040503050406030204" pitchFamily="18" charset="0"/>
                      </a:rPr>
                      <m:t>=</m:t>
                    </m:r>
                  </m:oMath>
                </a14:m>
                <a:r>
                  <a:rPr lang="en-US" sz="2600" dirty="0"/>
                  <a:t> </a:t>
                </a:r>
                <a:r>
                  <a:rPr lang="en-US" sz="2600" dirty="0">
                    <a:latin typeface="Times New Roman" panose="02020603050405020304" pitchFamily="18" charset="0"/>
                    <a:cs typeface="Times New Roman" panose="02020603050405020304" pitchFamily="18" charset="0"/>
                  </a:rPr>
                  <a:t>1,</a:t>
                </a:r>
              </a:p>
              <a:p>
                <a:pPr>
                  <a:lnSpc>
                    <a:spcPct val="150000"/>
                  </a:lnSpc>
                </a:pPr>
                <a:r>
                  <a:rPr lang="en-US" sz="2600" dirty="0">
                    <a:cs typeface="Times New Roman" panose="02020603050405020304" pitchFamily="18" charset="0"/>
                  </a:rPr>
                  <a:t>Here </a:t>
                </a:r>
                <a:r>
                  <a:rPr lang="en-US" sz="2600" i="1" dirty="0">
                    <a:sym typeface="Symbol" panose="05050102010706020507" pitchFamily="18" charset="2"/>
                  </a:rPr>
                  <a:t></a:t>
                </a:r>
                <a:r>
                  <a:rPr lang="en-US" sz="2600" dirty="0">
                    <a:sym typeface="Symbol" panose="05050102010706020507" pitchFamily="18" charset="2"/>
                  </a:rPr>
                  <a:t> and </a:t>
                </a:r>
                <a:r>
                  <a:rPr lang="en-US" sz="2600" i="1" dirty="0">
                    <a:sym typeface="Symbol" panose="05050102010706020507" pitchFamily="18" charset="2"/>
                  </a:rPr>
                  <a:t> </a:t>
                </a:r>
                <a:r>
                  <a:rPr lang="en-US" sz="2600" dirty="0">
                    <a:sym typeface="Symbol" panose="05050102010706020507" pitchFamily="18" charset="2"/>
                  </a:rPr>
                  <a:t>can be considered as projections of the vectors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0</m:t>
                        </m:r>
                      </m:e>
                    </m:d>
                  </m:oMath>
                </a14:m>
                <a:r>
                  <a:rPr lang="en-US" sz="2600" dirty="0">
                    <a:cs typeface="Times New Roman" panose="02020603050405020304" pitchFamily="18" charset="0"/>
                  </a:rPr>
                  <a:t> and </a:t>
                </a:r>
                <a14:m>
                  <m:oMath xmlns:m="http://schemas.openxmlformats.org/officeDocument/2006/math">
                    <m:r>
                      <a:rPr lang="en-US" sz="2600">
                        <a:latin typeface="Cambria Math" panose="02040503050406030204" pitchFamily="18" charset="0"/>
                      </a:rPr>
                      <m:t>|</m:t>
                    </m:r>
                    <m:d>
                      <m:dPr>
                        <m:begChr m:val=""/>
                        <m:endChr m:val="⟩"/>
                        <m:ctrlPr>
                          <a:rPr lang="en-US" sz="2600" i="1">
                            <a:latin typeface="Cambria Math" panose="02040503050406030204" pitchFamily="18" charset="0"/>
                          </a:rPr>
                        </m:ctrlPr>
                      </m:dPr>
                      <m:e>
                        <m:r>
                          <a:rPr lang="en-US" sz="2600" i="1">
                            <a:latin typeface="Cambria Math" panose="02040503050406030204" pitchFamily="18" charset="0"/>
                          </a:rPr>
                          <m:t>1</m:t>
                        </m:r>
                      </m:e>
                    </m:d>
                  </m:oMath>
                </a14:m>
                <a:r>
                  <a:rPr lang="en-US" sz="2600" dirty="0">
                    <a:cs typeface="Times New Roman" panose="02020603050405020304" pitchFamily="18" charset="0"/>
                  </a:rPr>
                  <a:t> in an orthonormal basis for |</a:t>
                </a:r>
                <a:r>
                  <a:rPr lang="en-US" sz="2600" i="1" dirty="0">
                    <a:cs typeface="Times New Roman" panose="02020603050405020304" pitchFamily="18" charset="0"/>
                    <a:sym typeface="Symbol" panose="05050102010706020507" pitchFamily="18" charset="2"/>
                  </a:rPr>
                  <a:t> </a:t>
                </a:r>
                <a:r>
                  <a:rPr lang="en-US" sz="2600" dirty="0">
                    <a:cs typeface="Times New Roman" panose="02020603050405020304" pitchFamily="18" charset="0"/>
                    <a:sym typeface="Symbol" panose="05050102010706020507" pitchFamily="18" charset="2"/>
                  </a:rPr>
                  <a:t>.</a:t>
                </a:r>
                <a:endParaRPr lang="en-US" sz="2600" dirty="0">
                  <a:cs typeface="Times New Roman" panose="02020603050405020304" pitchFamily="18" charset="0"/>
                </a:endParaRPr>
              </a:p>
            </p:txBody>
          </p:sp>
        </mc:Choice>
        <mc:Fallback xmlns="">
          <p:sp>
            <p:nvSpPr>
              <p:cNvPr id="3" name="Content Placeholder 2">
                <a:extLst>
                  <a:ext uri="{FF2B5EF4-FFF2-40B4-BE49-F238E27FC236}">
                    <a16:creationId xmlns:a16="http://schemas.microsoft.com/office/drawing/2014/main" id="{034ACCF0-4370-1ADD-5041-9AAB160C3454}"/>
                  </a:ext>
                </a:extLst>
              </p:cNvPr>
              <p:cNvSpPr>
                <a:spLocks noGrp="1" noRot="1" noChangeAspect="1" noMove="1" noResize="1" noEditPoints="1" noAdjustHandles="1" noChangeArrowheads="1" noChangeShapeType="1" noTextEdit="1"/>
              </p:cNvSpPr>
              <p:nvPr>
                <p:ph idx="1"/>
              </p:nvPr>
            </p:nvSpPr>
            <p:spPr>
              <a:xfrm>
                <a:off x="838200" y="1825625"/>
                <a:ext cx="6281791" cy="4351338"/>
              </a:xfrm>
              <a:blipFill>
                <a:blip r:embed="rId2"/>
                <a:stretch>
                  <a:fillRect l="-1359" r="-1845" b="-308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6BBE91A-D6C4-1ECF-9F88-20F9CA557CE5}"/>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49111F01-077D-BBB7-46EE-559845BFCAF4}"/>
              </a:ext>
            </a:extLst>
          </p:cNvPr>
          <p:cNvSpPr>
            <a:spLocks noGrp="1"/>
          </p:cNvSpPr>
          <p:nvPr>
            <p:ph type="sldNum" sz="quarter" idx="12"/>
          </p:nvPr>
        </p:nvSpPr>
        <p:spPr/>
        <p:txBody>
          <a:bodyPr/>
          <a:lstStyle/>
          <a:p>
            <a:fld id="{69121A1F-7885-4E65-AB38-5CCB274F4EF5}" type="slidenum">
              <a:rPr lang="en-US" smtClean="0"/>
              <a:t>8</a:t>
            </a:fld>
            <a:endParaRPr lang="en-US"/>
          </a:p>
        </p:txBody>
      </p:sp>
      <p:pic>
        <p:nvPicPr>
          <p:cNvPr id="7" name="Picture 6">
            <a:extLst>
              <a:ext uri="{FF2B5EF4-FFF2-40B4-BE49-F238E27FC236}">
                <a16:creationId xmlns:a16="http://schemas.microsoft.com/office/drawing/2014/main" id="{B063B707-F592-F2B0-8922-E9D28040D460}"/>
              </a:ext>
            </a:extLst>
          </p:cNvPr>
          <p:cNvPicPr>
            <a:picLocks noChangeAspect="1"/>
          </p:cNvPicPr>
          <p:nvPr/>
        </p:nvPicPr>
        <p:blipFill>
          <a:blip r:embed="rId3"/>
          <a:stretch>
            <a:fillRect/>
          </a:stretch>
        </p:blipFill>
        <p:spPr>
          <a:xfrm>
            <a:off x="7477716" y="2554851"/>
            <a:ext cx="4267279" cy="3005822"/>
          </a:xfrm>
          <a:prstGeom prst="rect">
            <a:avLst/>
          </a:prstGeom>
        </p:spPr>
      </p:pic>
    </p:spTree>
    <p:extLst>
      <p:ext uri="{BB962C8B-B14F-4D97-AF65-F5344CB8AC3E}">
        <p14:creationId xmlns:p14="http://schemas.microsoft.com/office/powerpoint/2010/main" val="84829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53" presetClass="entr" presetSubtype="16" fill="hold"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p:cTn id="19" dur="500" fill="hold"/>
                                        <p:tgtEl>
                                          <p:spTgt spid="7"/>
                                        </p:tgtEl>
                                        <p:attrNameLst>
                                          <p:attrName>ppt_w</p:attrName>
                                        </p:attrNameLst>
                                      </p:cBhvr>
                                      <p:tavLst>
                                        <p:tav tm="0">
                                          <p:val>
                                            <p:fltVal val="0"/>
                                          </p:val>
                                        </p:tav>
                                        <p:tav tm="100000">
                                          <p:val>
                                            <p:strVal val="#ppt_w"/>
                                          </p:val>
                                        </p:tav>
                                      </p:tavLst>
                                    </p:anim>
                                    <p:anim calcmode="lin" valueType="num">
                                      <p:cBhvr>
                                        <p:cTn id="20" dur="500" fill="hold"/>
                                        <p:tgtEl>
                                          <p:spTgt spid="7"/>
                                        </p:tgtEl>
                                        <p:attrNameLst>
                                          <p:attrName>ppt_h</p:attrName>
                                        </p:attrNameLst>
                                      </p:cBhvr>
                                      <p:tavLst>
                                        <p:tav tm="0">
                                          <p:val>
                                            <p:fltVal val="0"/>
                                          </p:val>
                                        </p:tav>
                                        <p:tav tm="100000">
                                          <p:val>
                                            <p:strVal val="#ppt_h"/>
                                          </p:val>
                                        </p:tav>
                                      </p:tavLst>
                                    </p:anim>
                                    <p:animEffect transition="in" filter="fade">
                                      <p:cBhvr>
                                        <p:cTn id="2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6F716-557B-4AE5-EE06-9AA4132226C9}"/>
              </a:ext>
            </a:extLst>
          </p:cNvPr>
          <p:cNvSpPr>
            <a:spLocks noGrp="1"/>
          </p:cNvSpPr>
          <p:nvPr>
            <p:ph type="title"/>
          </p:nvPr>
        </p:nvSpPr>
        <p:spPr/>
        <p:txBody>
          <a:bodyPr/>
          <a:lstStyle/>
          <a:p>
            <a:r>
              <a:rPr lang="en-US" dirty="0"/>
              <a:t>	Measuring a qubit</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200346-FF26-2851-3328-F84676A40811}"/>
                  </a:ext>
                </a:extLst>
              </p:cNvPr>
              <p:cNvSpPr>
                <a:spLocks noGrp="1"/>
              </p:cNvSpPr>
              <p:nvPr>
                <p:ph idx="1"/>
              </p:nvPr>
            </p:nvSpPr>
            <p:spPr/>
            <p:txBody>
              <a:bodyPr>
                <a:noAutofit/>
              </a:bodyPr>
              <a:lstStyle/>
              <a:p>
                <a:pPr>
                  <a:lnSpc>
                    <a:spcPct val="125000"/>
                  </a:lnSpc>
                  <a:spcBef>
                    <a:spcPts val="600"/>
                  </a:spcBef>
                  <a:spcAft>
                    <a:spcPts val="600"/>
                  </a:spcAft>
                </a:pPr>
                <a:r>
                  <a:rPr lang="en-US" sz="2400" dirty="0"/>
                  <a:t>When we measure a qubit – it results in one of its basis states.</a:t>
                </a:r>
              </a:p>
              <a:p>
                <a:pPr>
                  <a:lnSpc>
                    <a:spcPct val="125000"/>
                  </a:lnSpc>
                  <a:spcBef>
                    <a:spcPts val="600"/>
                  </a:spcBef>
                  <a:spcAft>
                    <a:spcPts val="600"/>
                  </a:spcAft>
                </a:pPr>
                <a:r>
                  <a:rPr lang="en-US" sz="2400" dirty="0"/>
                  <a:t>More specifically, when we measure a qubit </a:t>
                </a:r>
                <a14:m>
                  <m:oMath xmlns:m="http://schemas.openxmlformats.org/officeDocument/2006/math">
                    <m:r>
                      <a:rPr lang="en-US" sz="2400" b="0" i="0" smtClean="0">
                        <a:latin typeface="Cambria Math" panose="02040503050406030204" pitchFamily="18" charset="0"/>
                      </a:rPr>
                      <m:t>|</m:t>
                    </m:r>
                    <m:d>
                      <m:dPr>
                        <m:begChr m:val=""/>
                        <m:endChr m:val="⟩"/>
                        <m:ctrlPr>
                          <a:rPr lang="en-US" sz="2400" i="1" smtClean="0">
                            <a:latin typeface="Cambria Math" panose="02040503050406030204" pitchFamily="18" charset="0"/>
                          </a:rPr>
                        </m:ctrlPr>
                      </m:dPr>
                      <m:e>
                        <m:r>
                          <a:rPr lang="en-US" sz="2400" i="0" smtClean="0">
                            <a:latin typeface="Cambria Math" panose="02040503050406030204" pitchFamily="18" charset="0"/>
                            <a:sym typeface="Symbol" panose="05050102010706020507" pitchFamily="18" charset="2"/>
                          </a:rPr>
                          <m:t></m:t>
                        </m:r>
                      </m:e>
                    </m:d>
                  </m:oMath>
                </a14:m>
                <a:r>
                  <a:rPr lang="en-US" sz="2400" dirty="0"/>
                  <a:t> = </a:t>
                </a:r>
                <a:r>
                  <a:rPr lang="en-US" sz="2400" dirty="0">
                    <a:sym typeface="Symbol" panose="05050102010706020507" pitchFamily="18" charset="2"/>
                  </a:rPr>
                  <a:t></a:t>
                </a:r>
                <a14:m>
                  <m:oMath xmlns:m="http://schemas.openxmlformats.org/officeDocument/2006/math">
                    <m:r>
                      <a:rPr lang="en-US" sz="2400" b="0" i="1" smtClean="0">
                        <a:latin typeface="Cambria Math" panose="02040503050406030204" pitchFamily="18" charset="0"/>
                      </a:rPr>
                      <m:t> </m:t>
                    </m:r>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r>
                      <a:rPr lang="en-US" sz="2400" b="0" i="0" smtClean="0">
                        <a:latin typeface="Cambria Math" panose="02040503050406030204" pitchFamily="18" charset="0"/>
                      </a:rPr>
                      <m:t>+</m:t>
                    </m:r>
                  </m:oMath>
                </a14:m>
                <a:r>
                  <a:rPr lang="en-US" sz="2400" dirty="0">
                    <a:sym typeface="Symbol" panose="05050102010706020507" pitchFamily="18" charset="2"/>
                  </a:rPr>
                  <a:t></a:t>
                </a:r>
                <a14:m>
                  <m:oMath xmlns:m="http://schemas.openxmlformats.org/officeDocument/2006/math">
                    <m:r>
                      <a:rPr lang="en-US" sz="2400" b="0" i="0" smtClean="0">
                        <a:latin typeface="Cambria Math" panose="02040503050406030204" pitchFamily="18" charset="0"/>
                      </a:rPr>
                      <m:t> </m:t>
                    </m:r>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oMath>
                </a14:m>
                <a:r>
                  <a:rPr lang="en-US" sz="2400" dirty="0"/>
                  <a:t>, the probability that the measurement will result in a </a:t>
                </a:r>
                <a14:m>
                  <m:oMath xmlns:m="http://schemas.openxmlformats.org/officeDocument/2006/math">
                    <m:r>
                      <a:rPr lang="en-US" sz="240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oMath>
                </a14:m>
                <a:r>
                  <a:rPr lang="en-US" sz="2400" dirty="0"/>
                  <a:t> is </a:t>
                </a:r>
                <a:r>
                  <a:rPr lang="en-US" sz="2400" dirty="0">
                    <a:sym typeface="Symbol" panose="05050102010706020507" pitchFamily="18" charset="2"/>
                  </a:rPr>
                  <a:t></a:t>
                </a:r>
                <a:r>
                  <a:rPr lang="en-US" sz="2400" baseline="30000" dirty="0">
                    <a:sym typeface="Symbol" panose="05050102010706020507" pitchFamily="18" charset="2"/>
                  </a:rPr>
                  <a:t>2</a:t>
                </a:r>
                <a:r>
                  <a:rPr lang="en-US" sz="2400" baseline="-25000" dirty="0">
                    <a:sym typeface="Symbol" panose="05050102010706020507" pitchFamily="18" charset="2"/>
                  </a:rPr>
                  <a:t> </a:t>
                </a:r>
                <a:r>
                  <a:rPr lang="en-US" sz="2400" dirty="0">
                    <a:sym typeface="Symbol" panose="05050102010706020507" pitchFamily="18" charset="2"/>
                  </a:rPr>
                  <a:t>.</a:t>
                </a:r>
              </a:p>
              <a:p>
                <a:pPr>
                  <a:lnSpc>
                    <a:spcPct val="125000"/>
                  </a:lnSpc>
                  <a:spcBef>
                    <a:spcPts val="600"/>
                  </a:spcBef>
                  <a:spcAft>
                    <a:spcPts val="600"/>
                  </a:spcAft>
                </a:pPr>
                <a:r>
                  <a:rPr lang="en-US" sz="2400" dirty="0">
                    <a:sym typeface="Symbol" panose="05050102010706020507" pitchFamily="18" charset="2"/>
                  </a:rPr>
                  <a:t>Likewise, measurement may result in a </a:t>
                </a:r>
                <a14:m>
                  <m:oMath xmlns:m="http://schemas.openxmlformats.org/officeDocument/2006/math">
                    <m:r>
                      <a:rPr lang="en-US" sz="240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1</m:t>
                        </m:r>
                      </m:e>
                    </m:d>
                  </m:oMath>
                </a14:m>
                <a:r>
                  <a:rPr lang="en-US" sz="2400" dirty="0">
                    <a:sym typeface="Symbol" panose="05050102010706020507" pitchFamily="18" charset="2"/>
                  </a:rPr>
                  <a:t> state with a probability of </a:t>
                </a:r>
                <a:r>
                  <a:rPr lang="en-US" sz="2400" baseline="30000" dirty="0">
                    <a:sym typeface="Symbol" panose="05050102010706020507" pitchFamily="18" charset="2"/>
                  </a:rPr>
                  <a:t>2</a:t>
                </a:r>
                <a:r>
                  <a:rPr lang="en-US" sz="2400" dirty="0">
                    <a:sym typeface="Symbol" panose="05050102010706020507" pitchFamily="18" charset="2"/>
                  </a:rPr>
                  <a:t>.</a:t>
                </a:r>
              </a:p>
              <a:p>
                <a:pPr>
                  <a:lnSpc>
                    <a:spcPct val="125000"/>
                  </a:lnSpc>
                  <a:spcBef>
                    <a:spcPts val="600"/>
                  </a:spcBef>
                  <a:spcAft>
                    <a:spcPts val="600"/>
                  </a:spcAft>
                </a:pPr>
                <a:r>
                  <a:rPr lang="en-US" sz="2400" dirty="0">
                    <a:sym typeface="Symbol" panose="05050102010706020507" pitchFamily="18" charset="2"/>
                  </a:rPr>
                  <a:t>If  is a complex number, i.e. </a:t>
                </a:r>
                <a:r>
                  <a:rPr 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sz="2400" i="1" dirty="0">
                    <a:latin typeface="Times New Roman" panose="02020603050405020304" pitchFamily="18" charset="0"/>
                    <a:cs typeface="Times New Roman" panose="02020603050405020304" pitchFamily="18" charset="0"/>
                    <a:sym typeface="Symbol" panose="05050102010706020507" pitchFamily="18" charset="2"/>
                  </a:rPr>
                  <a:t>bi</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cs typeface="Times New Roman" panose="02020603050405020304" pitchFamily="18" charset="0"/>
                    <a:sym typeface="Symbol" panose="05050102010706020507" pitchFamily="18" charset="2"/>
                  </a:rPr>
                  <a:t>then the probability of measuring a </a:t>
                </a:r>
                <a14:m>
                  <m:oMath xmlns:m="http://schemas.openxmlformats.org/officeDocument/2006/math">
                    <m:r>
                      <a:rPr lang="en-US" sz="2400" smtClean="0">
                        <a:latin typeface="Cambria Math" panose="02040503050406030204" pitchFamily="18" charset="0"/>
                      </a:rPr>
                      <m:t>|</m:t>
                    </m:r>
                    <m:d>
                      <m:dPr>
                        <m:begChr m:val=""/>
                        <m:endChr m:val="⟩"/>
                        <m:ctrlPr>
                          <a:rPr lang="en-US" sz="2400" i="1">
                            <a:latin typeface="Cambria Math" panose="02040503050406030204" pitchFamily="18" charset="0"/>
                          </a:rPr>
                        </m:ctrlPr>
                      </m:dPr>
                      <m:e>
                        <m:r>
                          <a:rPr lang="en-US" sz="2400" i="1">
                            <a:latin typeface="Cambria Math" panose="02040503050406030204" pitchFamily="18" charset="0"/>
                          </a:rPr>
                          <m:t>0</m:t>
                        </m:r>
                      </m:e>
                    </m:d>
                  </m:oMath>
                </a14:m>
                <a:r>
                  <a:rPr lang="en-US" sz="2400" dirty="0"/>
                  <a:t>  is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r>
                  <a:rPr lang="en-US" sz="2400" dirty="0"/>
                  <a:t>|</a:t>
                </a:r>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sym typeface="Symbol" panose="05050102010706020507" pitchFamily="18" charset="2"/>
                  </a:rPr>
                  <a:t> = | </a:t>
                </a:r>
                <a:r>
                  <a:rPr 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sz="2400" i="1" dirty="0">
                    <a:latin typeface="Times New Roman" panose="02020603050405020304" pitchFamily="18" charset="0"/>
                    <a:cs typeface="Times New Roman" panose="02020603050405020304" pitchFamily="18" charset="0"/>
                    <a:sym typeface="Symbol" panose="05050102010706020507" pitchFamily="18" charset="2"/>
                  </a:rPr>
                  <a:t>bi |</a:t>
                </a:r>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400" i="1" dirty="0">
                    <a:latin typeface="Times New Roman" panose="02020603050405020304" pitchFamily="18" charset="0"/>
                    <a:cs typeface="Times New Roman" panose="02020603050405020304" pitchFamily="18" charset="0"/>
                    <a:sym typeface="Symbol" panose="05050102010706020507" pitchFamily="18" charset="2"/>
                  </a:rPr>
                  <a:t> = </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14:m>
                  <m:oMath xmlns:m="http://schemas.openxmlformats.org/officeDocument/2006/math">
                    <m:rad>
                      <m:radPr>
                        <m:degHide m:val="on"/>
                        <m:ctrlPr>
                          <a:rPr lang="en-US" sz="2400" i="1" smtClean="0">
                            <a:latin typeface="Cambria Math" panose="02040503050406030204" pitchFamily="18" charset="0"/>
                            <a:cs typeface="Times New Roman" panose="02020603050405020304" pitchFamily="18" charset="0"/>
                            <a:sym typeface="Symbol" panose="05050102010706020507" pitchFamily="18" charset="2"/>
                          </a:rPr>
                        </m:ctrlPr>
                      </m:radPr>
                      <m:deg/>
                      <m:e>
                        <m:r>
                          <a:rPr lang="en-US" sz="2400" b="0" i="1" smtClean="0">
                            <a:latin typeface="Cambria Math" panose="02040503050406030204" pitchFamily="18" charset="0"/>
                            <a:cs typeface="Times New Roman" panose="02020603050405020304" pitchFamily="18" charset="0"/>
                            <a:sym typeface="Symbol" panose="05050102010706020507" pitchFamily="18" charset="2"/>
                          </a:rPr>
                          <m:t>𝑎</m:t>
                        </m:r>
                        <m:r>
                          <a:rPr lang="en-US" sz="2400" b="0" i="1" baseline="30000" smtClean="0">
                            <a:latin typeface="Cambria Math" panose="02040503050406030204" pitchFamily="18" charset="0"/>
                            <a:cs typeface="Times New Roman" panose="02020603050405020304" pitchFamily="18" charset="0"/>
                            <a:sym typeface="Symbol" panose="05050102010706020507" pitchFamily="18" charset="2"/>
                          </a:rPr>
                          <m:t>2</m:t>
                        </m:r>
                        <m:r>
                          <a:rPr lang="en-US" sz="2400" b="0" i="1" smtClean="0">
                            <a:latin typeface="Cambria Math" panose="02040503050406030204" pitchFamily="18" charset="0"/>
                            <a:cs typeface="Times New Roman" panose="02020603050405020304" pitchFamily="18" charset="0"/>
                            <a:sym typeface="Symbol" panose="05050102010706020507" pitchFamily="18" charset="2"/>
                          </a:rPr>
                          <m:t>+</m:t>
                        </m:r>
                        <m:r>
                          <a:rPr lang="en-US" sz="2400" b="0" i="1" smtClean="0">
                            <a:latin typeface="Cambria Math" panose="02040503050406030204" pitchFamily="18" charset="0"/>
                            <a:cs typeface="Times New Roman" panose="02020603050405020304" pitchFamily="18" charset="0"/>
                            <a:sym typeface="Symbol" panose="05050102010706020507" pitchFamily="18" charset="2"/>
                          </a:rPr>
                          <m:t>𝑏</m:t>
                        </m:r>
                        <m:r>
                          <a:rPr lang="en-US" sz="2400" b="0" i="1" baseline="30000" smtClean="0">
                            <a:latin typeface="Cambria Math" panose="02040503050406030204" pitchFamily="18" charset="0"/>
                            <a:cs typeface="Times New Roman" panose="02020603050405020304" pitchFamily="18" charset="0"/>
                            <a:sym typeface="Symbol" panose="05050102010706020507" pitchFamily="18" charset="2"/>
                          </a:rPr>
                          <m:t>2</m:t>
                        </m:r>
                      </m:e>
                    </m:rad>
                    <m:r>
                      <a:rPr lang="en-US" sz="2400" b="0" i="1" smtClean="0">
                        <a:latin typeface="Cambria Math" panose="02040503050406030204" pitchFamily="18" charset="0"/>
                        <a:cs typeface="Times New Roman" panose="02020603050405020304" pitchFamily="18" charset="0"/>
                        <a:sym typeface="Symbol" panose="05050102010706020507" pitchFamily="18" charset="2"/>
                      </a:rPr>
                      <m:t> )</m:t>
                    </m:r>
                    <m:r>
                      <a:rPr lang="en-US" sz="2400" b="0" i="1" baseline="30000" smtClean="0">
                        <a:latin typeface="Cambria Math" panose="02040503050406030204" pitchFamily="18" charset="0"/>
                        <a:cs typeface="Times New Roman" panose="02020603050405020304" pitchFamily="18" charset="0"/>
                        <a:sym typeface="Symbol" panose="05050102010706020507" pitchFamily="18" charset="2"/>
                      </a:rPr>
                      <m:t>2</m:t>
                    </m:r>
                    <m:r>
                      <a:rPr lang="en-US" sz="2400" b="0" i="0" baseline="30000" smtClean="0">
                        <a:latin typeface="Cambria Math" panose="02040503050406030204" pitchFamily="18" charset="0"/>
                        <a:cs typeface="Times New Roman" panose="02020603050405020304" pitchFamily="18" charset="0"/>
                        <a:sym typeface="Symbol" panose="05050102010706020507" pitchFamily="18" charset="2"/>
                      </a:rPr>
                      <m:t> </m:t>
                    </m:r>
                  </m:oMath>
                </a14:m>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 </a:t>
                </a:r>
                <a:r>
                  <a:rPr lang="en-US" sz="2400" dirty="0">
                    <a:latin typeface="Times New Roman" panose="02020603050405020304" pitchFamily="18" charset="0"/>
                    <a:cs typeface="Times New Roman" panose="02020603050405020304" pitchFamily="18" charset="0"/>
                    <a:sym typeface="Symbol" panose="05050102010706020507" pitchFamily="18" charset="2"/>
                  </a:rPr>
                  <a:t>= </a:t>
                </a:r>
                <a:r>
                  <a:rPr lang="en-US" sz="2400" i="1" dirty="0">
                    <a:latin typeface="Times New Roman" panose="02020603050405020304" pitchFamily="18" charset="0"/>
                    <a:cs typeface="Times New Roman" panose="02020603050405020304" pitchFamily="18" charset="0"/>
                    <a:sym typeface="Symbol" panose="05050102010706020507" pitchFamily="18" charset="2"/>
                  </a:rPr>
                  <a:t>a</a:t>
                </a:r>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sym typeface="Symbol" panose="05050102010706020507" pitchFamily="18" charset="2"/>
                  </a:rPr>
                  <a:t> + </a:t>
                </a:r>
                <a:r>
                  <a:rPr lang="en-US" sz="2400" i="1" dirty="0">
                    <a:latin typeface="Times New Roman" panose="02020603050405020304" pitchFamily="18" charset="0"/>
                    <a:cs typeface="Times New Roman" panose="02020603050405020304" pitchFamily="18" charset="0"/>
                    <a:sym typeface="Symbol" panose="05050102010706020507" pitchFamily="18" charset="2"/>
                  </a:rPr>
                  <a:t>b</a:t>
                </a:r>
                <a:r>
                  <a:rPr lang="en-US" sz="2400" baseline="30000" dirty="0">
                    <a:latin typeface="Times New Roman" panose="02020603050405020304" pitchFamily="18" charset="0"/>
                    <a:cs typeface="Times New Roman" panose="02020603050405020304" pitchFamily="18" charset="0"/>
                    <a:sym typeface="Symbol" panose="05050102010706020507" pitchFamily="18" charset="2"/>
                  </a:rPr>
                  <a:t>2</a:t>
                </a:r>
                <a:r>
                  <a:rPr lang="en-US" sz="2400" dirty="0">
                    <a:latin typeface="Times New Roman" panose="02020603050405020304" pitchFamily="18" charset="0"/>
                    <a:cs typeface="Times New Roman" panose="02020603050405020304" pitchFamily="18" charset="0"/>
                    <a:sym typeface="Symbol" panose="05050102010706020507" pitchFamily="18" charset="2"/>
                  </a:rPr>
                  <a:t>.</a:t>
                </a:r>
              </a:p>
              <a:p>
                <a:pPr>
                  <a:lnSpc>
                    <a:spcPct val="125000"/>
                  </a:lnSpc>
                  <a:spcBef>
                    <a:spcPts val="600"/>
                  </a:spcBef>
                  <a:spcAft>
                    <a:spcPts val="600"/>
                  </a:spcAft>
                </a:pPr>
                <a:r>
                  <a:rPr lang="en-US" sz="2400" dirty="0">
                    <a:cs typeface="Times New Roman" panose="02020603050405020304" pitchFamily="18" charset="0"/>
                    <a:sym typeface="Symbol" panose="05050102010706020507" pitchFamily="18" charset="2"/>
                  </a:rPr>
                  <a:t>Note that, as a result of the measurement, the qubit </a:t>
                </a:r>
                <a:r>
                  <a:rPr lang="en-US" sz="2400" i="1" dirty="0">
                    <a:cs typeface="Times New Roman" panose="02020603050405020304" pitchFamily="18" charset="0"/>
                    <a:sym typeface="Symbol" panose="05050102010706020507" pitchFamily="18" charset="2"/>
                  </a:rPr>
                  <a:t>collapses </a:t>
                </a:r>
                <a:r>
                  <a:rPr lang="en-US" sz="2400" dirty="0">
                    <a:cs typeface="Times New Roman" panose="02020603050405020304" pitchFamily="18" charset="0"/>
                    <a:sym typeface="Symbol" panose="05050102010706020507" pitchFamily="18" charset="2"/>
                  </a:rPr>
                  <a:t>to one of its basis states.  All the information residing in </a:t>
                </a:r>
                <a:r>
                  <a:rPr lang="en-US" sz="2400" dirty="0">
                    <a:sym typeface="Symbol" panose="05050102010706020507" pitchFamily="18" charset="2"/>
                  </a:rPr>
                  <a:t> or  is lost.</a:t>
                </a:r>
                <a:endParaRPr lang="en-US" sz="2400" dirty="0">
                  <a:latin typeface="Times New Roman" panose="02020603050405020304" pitchFamily="18" charset="0"/>
                  <a:cs typeface="Times New Roman" panose="02020603050405020304" pitchFamily="18" charset="0"/>
                  <a:sym typeface="Symbol" panose="05050102010706020507" pitchFamily="18" charset="2"/>
                </a:endParaRPr>
              </a:p>
            </p:txBody>
          </p:sp>
        </mc:Choice>
        <mc:Fallback xmlns="">
          <p:sp>
            <p:nvSpPr>
              <p:cNvPr id="3" name="Content Placeholder 2">
                <a:extLst>
                  <a:ext uri="{FF2B5EF4-FFF2-40B4-BE49-F238E27FC236}">
                    <a16:creationId xmlns:a16="http://schemas.microsoft.com/office/drawing/2014/main" id="{5E200346-FF26-2851-3328-F84676A40811}"/>
                  </a:ext>
                </a:extLst>
              </p:cNvPr>
              <p:cNvSpPr>
                <a:spLocks noGrp="1" noRot="1" noChangeAspect="1" noMove="1" noResize="1" noEditPoints="1" noAdjustHandles="1" noChangeArrowheads="1" noChangeShapeType="1" noTextEdit="1"/>
              </p:cNvSpPr>
              <p:nvPr>
                <p:ph idx="1"/>
              </p:nvPr>
            </p:nvSpPr>
            <p:spPr>
              <a:blipFill>
                <a:blip r:embed="rId2"/>
                <a:stretch>
                  <a:fillRect l="-812" r="-2667" b="-33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7E5AF57-E026-C3AA-664A-5C8E89ADEFD2}"/>
              </a:ext>
            </a:extLst>
          </p:cNvPr>
          <p:cNvSpPr>
            <a:spLocks noGrp="1"/>
          </p:cNvSpPr>
          <p:nvPr>
            <p:ph type="ftr" sz="quarter" idx="11"/>
          </p:nvPr>
        </p:nvSpPr>
        <p:spPr/>
        <p:txBody>
          <a:bodyPr/>
          <a:lstStyle/>
          <a:p>
            <a:r>
              <a:rPr lang="en-US"/>
              <a:t>CS-314: Quantum Computing</a:t>
            </a:r>
            <a:endParaRPr lang="en-US" dirty="0"/>
          </a:p>
        </p:txBody>
      </p:sp>
      <p:sp>
        <p:nvSpPr>
          <p:cNvPr id="5" name="Slide Number Placeholder 4">
            <a:extLst>
              <a:ext uri="{FF2B5EF4-FFF2-40B4-BE49-F238E27FC236}">
                <a16:creationId xmlns:a16="http://schemas.microsoft.com/office/drawing/2014/main" id="{A9DD4D67-C61D-C2B9-EFAB-B84BA7DC72EA}"/>
              </a:ext>
            </a:extLst>
          </p:cNvPr>
          <p:cNvSpPr>
            <a:spLocks noGrp="1"/>
          </p:cNvSpPr>
          <p:nvPr>
            <p:ph type="sldNum" sz="quarter" idx="12"/>
          </p:nvPr>
        </p:nvSpPr>
        <p:spPr/>
        <p:txBody>
          <a:bodyPr/>
          <a:lstStyle/>
          <a:p>
            <a:fld id="{69121A1F-7885-4E65-AB38-5CCB274F4EF5}" type="slidenum">
              <a:rPr lang="en-US" smtClean="0"/>
              <a:t>9</a:t>
            </a:fld>
            <a:endParaRPr lang="en-US"/>
          </a:p>
        </p:txBody>
      </p:sp>
    </p:spTree>
    <p:extLst>
      <p:ext uri="{BB962C8B-B14F-4D97-AF65-F5344CB8AC3E}">
        <p14:creationId xmlns:p14="http://schemas.microsoft.com/office/powerpoint/2010/main" val="2802659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4648</TotalTime>
  <Words>1222</Words>
  <Application>Microsoft Office PowerPoint</Application>
  <PresentationFormat>Widescreen</PresentationFormat>
  <Paragraphs>157</Paragraphs>
  <Slides>21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Arial</vt:lpstr>
      <vt:lpstr>Calibri</vt:lpstr>
      <vt:lpstr>Calibri Light</vt:lpstr>
      <vt:lpstr>Cambria Math</vt:lpstr>
      <vt:lpstr>Consolas</vt:lpstr>
      <vt:lpstr>Gill Sans MT</vt:lpstr>
      <vt:lpstr>Times New Roman</vt:lpstr>
      <vt:lpstr>Office Theme</vt:lpstr>
      <vt:lpstr>CS/PHYS-314/300: Quantum Computing  Unit 02:  Single Qubit Systems</vt:lpstr>
      <vt:lpstr> Unit Outline</vt:lpstr>
      <vt:lpstr> A Model of Quantum Information</vt:lpstr>
      <vt:lpstr> A Model of Quantum Information</vt:lpstr>
      <vt:lpstr> Euclidean Norm</vt:lpstr>
      <vt:lpstr> Qubit</vt:lpstr>
      <vt:lpstr> Qubit - Examples</vt:lpstr>
      <vt:lpstr> Qubit</vt:lpstr>
      <vt:lpstr> Measuring a qubit</vt:lpstr>
      <vt:lpstr> What is a qubit – physically?</vt:lpstr>
      <vt:lpstr> Dual of a Qubit</vt:lpstr>
      <vt:lpstr> Some Class Exercises</vt:lpstr>
      <vt:lpstr> Special Quantum States (or Qubits)</vt:lpstr>
      <vt:lpstr> Measurement of |├ +⟩ and |├ -⟩</vt:lpstr>
      <vt:lpstr> Unitary Operations</vt:lpstr>
      <vt:lpstr> Unitary Matrices</vt:lpstr>
      <vt:lpstr> Unitary matrices represent valid operations</vt:lpstr>
      <vt:lpstr> Quick Quiz</vt:lpstr>
      <vt:lpstr> Some well know unitary matrices</vt:lpstr>
      <vt:lpstr> Class Exercise</vt:lpstr>
      <vt:lpstr> Summary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Faisal Alvi</dc:creator>
  <cp:lastModifiedBy>Faisal Alvi</cp:lastModifiedBy>
  <cp:revision>527</cp:revision>
  <dcterms:created xsi:type="dcterms:W3CDTF">2022-04-01T09:51:06Z</dcterms:created>
  <dcterms:modified xsi:type="dcterms:W3CDTF">2024-09-06T05:32:04Z</dcterms:modified>
</cp:coreProperties>
</file>