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62" r:id="rId2"/>
    <p:sldId id="264" r:id="rId3"/>
    <p:sldId id="572" r:id="rId4"/>
    <p:sldId id="573" r:id="rId5"/>
    <p:sldId id="574" r:id="rId6"/>
    <p:sldId id="575" r:id="rId7"/>
    <p:sldId id="491" r:id="rId8"/>
    <p:sldId id="576" r:id="rId9"/>
    <p:sldId id="577" r:id="rId10"/>
    <p:sldId id="578" r:id="rId11"/>
    <p:sldId id="579" r:id="rId12"/>
    <p:sldId id="580" r:id="rId13"/>
    <p:sldId id="581" r:id="rId14"/>
    <p:sldId id="582" r:id="rId15"/>
    <p:sldId id="583" r:id="rId16"/>
    <p:sldId id="584" r:id="rId17"/>
    <p:sldId id="585" r:id="rId18"/>
    <p:sldId id="587" r:id="rId19"/>
    <p:sldId id="588" r:id="rId20"/>
    <p:sldId id="589" r:id="rId21"/>
    <p:sldId id="605" r:id="rId22"/>
    <p:sldId id="606" r:id="rId23"/>
    <p:sldId id="586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CC"/>
    <a:srgbClr val="FFFFCC"/>
    <a:srgbClr val="CCFFFF"/>
    <a:srgbClr val="99FFCC"/>
    <a:srgbClr val="FF9999"/>
    <a:srgbClr val="FF00FF"/>
    <a:srgbClr val="0066CC"/>
    <a:srgbClr val="3F1749"/>
    <a:srgbClr val="660033"/>
    <a:srgbClr val="66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61" autoAdjust="0"/>
    <p:restoredTop sz="94660"/>
  </p:normalViewPr>
  <p:slideViewPr>
    <p:cSldViewPr snapToGrid="0">
      <p:cViewPr varScale="1">
        <p:scale>
          <a:sx n="62" d="100"/>
          <a:sy n="62" d="100"/>
        </p:scale>
        <p:origin x="816" y="44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3C6DF84-CD1F-4FA6-8BC8-E893B696DB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EE00F5-A9A7-4164-9154-87868DA7B41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3835A1-0E46-4E70-BE50-D16D92BA4F06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18731D-8B59-4095-B77A-4BC76754C1F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11D674-0CD9-4F38-9541-10F8D4CF120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8A66C0-A5B3-4976-B3B0-D5887CB70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3499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104257-2063-464D-8392-2DAA70F807F3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2DBBA1-8DB8-4FE4-8A77-5307E3FF1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2542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EC820-F06A-4B86-BF0B-B3F6612CAC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Gill Sans MT" panose="020B05020201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854DBB-C47C-49E9-9D9C-CA5C80EA2C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Gill Sans MT" panose="020B05020201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20DD88-B242-467D-BEB5-FB8F7EF95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r>
              <a:rPr lang="en-US"/>
              <a:t>CS-314: Quantum Computing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B69A8C-3893-4697-8DCE-E8D296031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fld id="{69121A1F-7885-4E65-AB38-5CCB274F4EF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5924B38-6344-1101-CED8-B9C1500E80E7}"/>
              </a:ext>
            </a:extLst>
          </p:cNvPr>
          <p:cNvSpPr/>
          <p:nvPr userDrawn="1"/>
        </p:nvSpPr>
        <p:spPr>
          <a:xfrm>
            <a:off x="0" y="0"/>
            <a:ext cx="12192000" cy="410817"/>
          </a:xfrm>
          <a:prstGeom prst="rect">
            <a:avLst/>
          </a:prstGeom>
          <a:solidFill>
            <a:schemeClr val="accent1"/>
          </a:solidFill>
          <a:ln>
            <a:solidFill>
              <a:srgbClr val="3F17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D29A5D-1308-E10C-202B-3DEF0CAECB9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1" t="4545" r="68780" b="3335"/>
          <a:stretch/>
        </p:blipFill>
        <p:spPr bwMode="auto">
          <a:xfrm>
            <a:off x="7937" y="4125"/>
            <a:ext cx="368300" cy="40116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9155660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54ED30-B69B-4F0A-B2A1-AEF6DCC0AC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Gill Sans MT" panose="020B0502020104020203" pitchFamily="34" charset="0"/>
              </a:defRPr>
            </a:lvl1pPr>
            <a:lvl2pPr>
              <a:defRPr>
                <a:latin typeface="Gill Sans MT" panose="020B0502020104020203" pitchFamily="34" charset="0"/>
              </a:defRPr>
            </a:lvl2pPr>
            <a:lvl3pPr>
              <a:defRPr>
                <a:latin typeface="Gill Sans MT" panose="020B0502020104020203" pitchFamily="34" charset="0"/>
              </a:defRPr>
            </a:lvl3pPr>
            <a:lvl4pPr>
              <a:defRPr>
                <a:latin typeface="Gill Sans MT" panose="020B0502020104020203" pitchFamily="34" charset="0"/>
              </a:defRPr>
            </a:lvl4pPr>
            <a:lvl5pPr>
              <a:defRPr>
                <a:latin typeface="Gill Sans MT" panose="020B05020201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5A1C9C-5BCD-4DA9-AEAC-A9DF46619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CS-314: Quantum Computing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765505-CACA-43A9-9065-9CB6A657A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21A1F-7885-4E65-AB38-5CCB274F4EF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76A8C93-9DFB-40D7-BBC9-8ABC8B9063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3063" y="425378"/>
            <a:ext cx="12192000" cy="1205057"/>
          </a:xfrm>
          <a:solidFill>
            <a:srgbClr val="FFFFCC"/>
          </a:solidFill>
        </p:spPr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r>
              <a:rPr lang="en-US"/>
              <a:t>	Click to edit Master title style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609C756-9073-F325-5EB0-5206EFDFD988}"/>
              </a:ext>
            </a:extLst>
          </p:cNvPr>
          <p:cNvSpPr/>
          <p:nvPr userDrawn="1"/>
        </p:nvSpPr>
        <p:spPr>
          <a:xfrm>
            <a:off x="0" y="0"/>
            <a:ext cx="12192000" cy="410817"/>
          </a:xfrm>
          <a:prstGeom prst="rect">
            <a:avLst/>
          </a:prstGeom>
          <a:solidFill>
            <a:schemeClr val="accent1"/>
          </a:solidFill>
          <a:ln>
            <a:solidFill>
              <a:srgbClr val="3F17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E80842B-CD63-C3F6-F359-880E7D73A9D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1" t="4545" r="68780" b="3335"/>
          <a:stretch/>
        </p:blipFill>
        <p:spPr bwMode="auto">
          <a:xfrm>
            <a:off x="7937" y="4125"/>
            <a:ext cx="368300" cy="40116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802316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BE4F7F-D510-4E3E-ADF8-0BBCAFBEF0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616348-6040-4EC7-84FA-ACD6AE03CB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>
                <a:latin typeface="Gill Sans MT" panose="020B0502020104020203" pitchFamily="34" charset="0"/>
              </a:defRPr>
            </a:lvl1pPr>
            <a:lvl2pPr>
              <a:defRPr>
                <a:latin typeface="Gill Sans MT" panose="020B0502020104020203" pitchFamily="34" charset="0"/>
              </a:defRPr>
            </a:lvl2pPr>
            <a:lvl3pPr>
              <a:defRPr>
                <a:latin typeface="Gill Sans MT" panose="020B0502020104020203" pitchFamily="34" charset="0"/>
              </a:defRPr>
            </a:lvl3pPr>
            <a:lvl4pPr>
              <a:defRPr>
                <a:latin typeface="Gill Sans MT" panose="020B0502020104020203" pitchFamily="34" charset="0"/>
              </a:defRPr>
            </a:lvl4pPr>
            <a:lvl5pPr>
              <a:defRPr>
                <a:latin typeface="Gill Sans MT" panose="020B05020201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69F16-A748-4C8D-A3E5-A464C5269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r>
              <a:rPr lang="en-US"/>
              <a:t>CS-314: Quantum Computing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B61486-9E05-4F23-A92B-A1B7ABF54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fld id="{69121A1F-7885-4E65-AB38-5CCB274F4EF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C69A90D-1D2D-54EC-460B-80A244499CF5}"/>
              </a:ext>
            </a:extLst>
          </p:cNvPr>
          <p:cNvSpPr/>
          <p:nvPr userDrawn="1"/>
        </p:nvSpPr>
        <p:spPr>
          <a:xfrm>
            <a:off x="0" y="0"/>
            <a:ext cx="12192000" cy="410817"/>
          </a:xfrm>
          <a:prstGeom prst="rect">
            <a:avLst/>
          </a:prstGeom>
          <a:solidFill>
            <a:schemeClr val="accent1"/>
          </a:solidFill>
          <a:ln>
            <a:solidFill>
              <a:srgbClr val="3F17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77A213-4704-FD9B-256C-40AB15D0AD3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1" t="4545" r="68780" b="3335"/>
          <a:stretch/>
        </p:blipFill>
        <p:spPr bwMode="auto">
          <a:xfrm>
            <a:off x="7937" y="4125"/>
            <a:ext cx="368300" cy="40116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29241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A5013-5E51-49C0-BC22-8E93E632C4A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2381" y="410368"/>
            <a:ext cx="12192000" cy="1325563"/>
          </a:xfrm>
          <a:solidFill>
            <a:srgbClr val="FFFFCC"/>
          </a:solidFill>
        </p:spPr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r>
              <a:rPr lang="en-US" dirty="0"/>
              <a:t>	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9E4D83-D539-4263-B106-C711256BE9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  <a:lvl2pPr>
              <a:defRPr>
                <a:latin typeface="Gill Sans MT" panose="020B0502020104020203" pitchFamily="34" charset="0"/>
              </a:defRPr>
            </a:lvl2pPr>
            <a:lvl3pPr>
              <a:defRPr>
                <a:latin typeface="Gill Sans MT" panose="020B0502020104020203" pitchFamily="34" charset="0"/>
              </a:defRPr>
            </a:lvl3pPr>
            <a:lvl4pPr>
              <a:defRPr>
                <a:latin typeface="Gill Sans MT" panose="020B0502020104020203" pitchFamily="34" charset="0"/>
              </a:defRPr>
            </a:lvl4pPr>
            <a:lvl5pPr>
              <a:defRPr>
                <a:latin typeface="Gill Sans MT" panose="020B05020201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894F8B-ED69-49D9-B6CD-CC002E9B2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CS-314: Quantum Computing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2B2E41-6AC9-4EA2-B3F7-D0541296F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21A1F-7885-4E65-AB38-5CCB274F4EF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9705D3-83C8-16A9-3AE4-F96B6A26C65F}"/>
              </a:ext>
            </a:extLst>
          </p:cNvPr>
          <p:cNvSpPr/>
          <p:nvPr userDrawn="1"/>
        </p:nvSpPr>
        <p:spPr>
          <a:xfrm>
            <a:off x="0" y="0"/>
            <a:ext cx="12192000" cy="410817"/>
          </a:xfrm>
          <a:prstGeom prst="rect">
            <a:avLst/>
          </a:prstGeom>
          <a:solidFill>
            <a:schemeClr val="accent1"/>
          </a:solidFill>
          <a:ln>
            <a:solidFill>
              <a:srgbClr val="3F17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8AF1FB-19E1-0DAE-FD18-DC60EDFAACB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1" t="4545" r="68780" b="3335"/>
          <a:stretch/>
        </p:blipFill>
        <p:spPr bwMode="auto">
          <a:xfrm>
            <a:off x="7937" y="4125"/>
            <a:ext cx="368300" cy="40116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0818456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20FEA-A9EE-4984-A777-E95860841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Gill Sans MT" panose="020B05020201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15FA1F-94A1-45CE-84C6-23F77E0C32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Gill Sans MT" panose="020B05020201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D99CA-D285-4F1A-9EF3-9FF6A7537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r>
              <a:rPr lang="en-US"/>
              <a:t>CS-314: Quantum Computing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DF42B6-DC9F-4E20-85F3-748AB2CFC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fld id="{69121A1F-7885-4E65-AB38-5CCB274F4EF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FB8D539-AF05-6879-DBE7-958561F71780}"/>
              </a:ext>
            </a:extLst>
          </p:cNvPr>
          <p:cNvSpPr/>
          <p:nvPr userDrawn="1"/>
        </p:nvSpPr>
        <p:spPr>
          <a:xfrm>
            <a:off x="0" y="0"/>
            <a:ext cx="12192000" cy="410817"/>
          </a:xfrm>
          <a:prstGeom prst="rect">
            <a:avLst/>
          </a:prstGeom>
          <a:solidFill>
            <a:schemeClr val="accent1"/>
          </a:solidFill>
          <a:ln>
            <a:solidFill>
              <a:srgbClr val="3F17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23BFEB-A61A-BC44-0BF0-D7A0547C8C3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1" t="4545" r="68780" b="3335"/>
          <a:stretch/>
        </p:blipFill>
        <p:spPr bwMode="auto">
          <a:xfrm>
            <a:off x="7937" y="4125"/>
            <a:ext cx="368300" cy="40116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885622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A21E5E-0811-4F8F-B2BD-F0EA8FE0DD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  <a:lvl2pPr>
              <a:defRPr>
                <a:latin typeface="Gill Sans MT" panose="020B0502020104020203" pitchFamily="34" charset="0"/>
              </a:defRPr>
            </a:lvl2pPr>
            <a:lvl3pPr>
              <a:defRPr>
                <a:latin typeface="Gill Sans MT" panose="020B0502020104020203" pitchFamily="34" charset="0"/>
              </a:defRPr>
            </a:lvl3pPr>
            <a:lvl4pPr>
              <a:defRPr>
                <a:latin typeface="Gill Sans MT" panose="020B0502020104020203" pitchFamily="34" charset="0"/>
              </a:defRPr>
            </a:lvl4pPr>
            <a:lvl5pPr>
              <a:defRPr>
                <a:latin typeface="Gill Sans MT" panose="020B05020201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F19ED3-0C43-4509-8413-12035F8852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  <a:lvl2pPr>
              <a:defRPr>
                <a:latin typeface="Gill Sans MT" panose="020B0502020104020203" pitchFamily="34" charset="0"/>
              </a:defRPr>
            </a:lvl2pPr>
            <a:lvl3pPr>
              <a:defRPr>
                <a:latin typeface="Gill Sans MT" panose="020B0502020104020203" pitchFamily="34" charset="0"/>
              </a:defRPr>
            </a:lvl3pPr>
            <a:lvl4pPr>
              <a:defRPr>
                <a:latin typeface="Gill Sans MT" panose="020B0502020104020203" pitchFamily="34" charset="0"/>
              </a:defRPr>
            </a:lvl4pPr>
            <a:lvl5pPr>
              <a:defRPr>
                <a:latin typeface="Gill Sans MT" panose="020B05020201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211BA6-FC26-4989-AC9B-C61626147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r>
              <a:rPr lang="en-US"/>
              <a:t>CS-314: Quantum Computing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6FBF8E-11D8-47C3-B42E-CB9685CAC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fld id="{69121A1F-7885-4E65-AB38-5CCB274F4EF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F29262B-DCE4-453C-AC44-46A76531AD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3063" y="425378"/>
            <a:ext cx="12192000" cy="1205057"/>
          </a:xfrm>
          <a:solidFill>
            <a:srgbClr val="FFFFCC"/>
          </a:solidFill>
        </p:spPr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r>
              <a:rPr lang="en-US"/>
              <a:t>	Click to edit Master title style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FFAA2E-80D3-7C42-DC59-98E39C2D21B7}"/>
              </a:ext>
            </a:extLst>
          </p:cNvPr>
          <p:cNvSpPr/>
          <p:nvPr userDrawn="1"/>
        </p:nvSpPr>
        <p:spPr>
          <a:xfrm>
            <a:off x="0" y="0"/>
            <a:ext cx="12192000" cy="410817"/>
          </a:xfrm>
          <a:prstGeom prst="rect">
            <a:avLst/>
          </a:prstGeom>
          <a:solidFill>
            <a:schemeClr val="accent1"/>
          </a:solidFill>
          <a:ln>
            <a:solidFill>
              <a:srgbClr val="3F17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2F00280-50F5-5F70-653E-910E8D8B6E4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1" t="4545" r="68780" b="3335"/>
          <a:stretch/>
        </p:blipFill>
        <p:spPr bwMode="auto">
          <a:xfrm>
            <a:off x="7937" y="4125"/>
            <a:ext cx="368300" cy="40116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071880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71E841-4E40-4E94-9C41-48CA6FFFA4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Gill Sans MT" panose="020B05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C33963-8E17-4AED-BD0A-6C7EDF769F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  <a:lvl2pPr>
              <a:defRPr>
                <a:latin typeface="Gill Sans MT" panose="020B0502020104020203" pitchFamily="34" charset="0"/>
              </a:defRPr>
            </a:lvl2pPr>
            <a:lvl3pPr>
              <a:defRPr>
                <a:latin typeface="Gill Sans MT" panose="020B0502020104020203" pitchFamily="34" charset="0"/>
              </a:defRPr>
            </a:lvl3pPr>
            <a:lvl4pPr>
              <a:defRPr>
                <a:latin typeface="Gill Sans MT" panose="020B0502020104020203" pitchFamily="34" charset="0"/>
              </a:defRPr>
            </a:lvl4pPr>
            <a:lvl5pPr>
              <a:defRPr>
                <a:latin typeface="Gill Sans MT" panose="020B05020201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69669F-0CC8-486E-A29E-8F810DC054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Gill Sans MT" panose="020B05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D48C6F-C450-4648-9828-249C929130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  <a:lvl2pPr>
              <a:defRPr>
                <a:latin typeface="Gill Sans MT" panose="020B0502020104020203" pitchFamily="34" charset="0"/>
              </a:defRPr>
            </a:lvl2pPr>
            <a:lvl3pPr>
              <a:defRPr>
                <a:latin typeface="Gill Sans MT" panose="020B0502020104020203" pitchFamily="34" charset="0"/>
              </a:defRPr>
            </a:lvl3pPr>
            <a:lvl4pPr>
              <a:defRPr>
                <a:latin typeface="Gill Sans MT" panose="020B0502020104020203" pitchFamily="34" charset="0"/>
              </a:defRPr>
            </a:lvl4pPr>
            <a:lvl5pPr>
              <a:defRPr>
                <a:latin typeface="Gill Sans MT" panose="020B05020201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7D1B2B-27A1-4F00-A12E-45D62A00C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r>
              <a:rPr lang="en-US"/>
              <a:t>CS-314: Quantum Computing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17AE76-9D91-4D7D-9245-EF3809963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fld id="{69121A1F-7885-4E65-AB38-5CCB274F4EF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25BDD155-2A18-4842-8FBF-76C05561C5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3063" y="425378"/>
            <a:ext cx="12192000" cy="1205057"/>
          </a:xfrm>
          <a:solidFill>
            <a:srgbClr val="FFFFCC"/>
          </a:solidFill>
        </p:spPr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r>
              <a:rPr lang="en-US"/>
              <a:t>	Click to edit Master title style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38EFABF-4B26-80A9-1902-8F1C022B8FBD}"/>
              </a:ext>
            </a:extLst>
          </p:cNvPr>
          <p:cNvSpPr/>
          <p:nvPr userDrawn="1"/>
        </p:nvSpPr>
        <p:spPr>
          <a:xfrm>
            <a:off x="0" y="0"/>
            <a:ext cx="12192000" cy="410817"/>
          </a:xfrm>
          <a:prstGeom prst="rect">
            <a:avLst/>
          </a:prstGeom>
          <a:solidFill>
            <a:schemeClr val="accent1"/>
          </a:solidFill>
          <a:ln>
            <a:solidFill>
              <a:srgbClr val="3F17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0DFECC7-AF09-1B48-F3CE-2C13C10202B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1" t="4545" r="68780" b="3335"/>
          <a:stretch/>
        </p:blipFill>
        <p:spPr bwMode="auto">
          <a:xfrm>
            <a:off x="7937" y="4125"/>
            <a:ext cx="368300" cy="40116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156621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DE2322-36E5-40B2-B77C-3FEDCE71F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r>
              <a:rPr lang="en-US"/>
              <a:t>CS-314: Quantum Computing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5CF9BB-D046-456C-9FE7-4EF522F8F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fld id="{69121A1F-7885-4E65-AB38-5CCB274F4EF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15D108B-C064-4DBF-88BA-3195AD6373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3063" y="425378"/>
            <a:ext cx="12192000" cy="1205057"/>
          </a:xfrm>
          <a:solidFill>
            <a:srgbClr val="FFFFCC"/>
          </a:solidFill>
        </p:spPr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r>
              <a:rPr lang="en-US"/>
              <a:t>	Click to edit Master title style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8C7005D-A76C-B48A-033D-BD4761CD5221}"/>
              </a:ext>
            </a:extLst>
          </p:cNvPr>
          <p:cNvSpPr/>
          <p:nvPr userDrawn="1"/>
        </p:nvSpPr>
        <p:spPr>
          <a:xfrm>
            <a:off x="0" y="0"/>
            <a:ext cx="12192000" cy="410817"/>
          </a:xfrm>
          <a:prstGeom prst="rect">
            <a:avLst/>
          </a:prstGeom>
          <a:solidFill>
            <a:schemeClr val="accent1"/>
          </a:solidFill>
          <a:ln>
            <a:solidFill>
              <a:srgbClr val="3F17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8B081A7-AD93-2EB6-E24F-3D292432696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1" t="4545" r="68780" b="3335"/>
          <a:stretch/>
        </p:blipFill>
        <p:spPr bwMode="auto">
          <a:xfrm>
            <a:off x="7937" y="4125"/>
            <a:ext cx="368300" cy="40116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759255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AC6141-32E6-4033-A96E-2767E51ED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CS-314: Quantum Computing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11312C-54FA-4E5C-A078-885B17401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21A1F-7885-4E65-AB38-5CCB274F4EF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CC24A72-8058-B3A9-85FC-3D15768C0226}"/>
              </a:ext>
            </a:extLst>
          </p:cNvPr>
          <p:cNvSpPr/>
          <p:nvPr userDrawn="1"/>
        </p:nvSpPr>
        <p:spPr>
          <a:xfrm>
            <a:off x="0" y="0"/>
            <a:ext cx="12192000" cy="410817"/>
          </a:xfrm>
          <a:prstGeom prst="rect">
            <a:avLst/>
          </a:prstGeom>
          <a:solidFill>
            <a:schemeClr val="accent1"/>
          </a:solidFill>
          <a:ln>
            <a:solidFill>
              <a:srgbClr val="3F17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6028F2-BBFF-021F-3D35-1EF63AF8081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1" t="4545" r="68780" b="3335"/>
          <a:stretch/>
        </p:blipFill>
        <p:spPr bwMode="auto">
          <a:xfrm>
            <a:off x="7937" y="4125"/>
            <a:ext cx="368300" cy="40116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607375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AF386-C2A1-4165-AA90-A143B880E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Gill Sans MT" panose="020B05020201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55B62E-7997-4D6A-894F-CBFA127EA6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Gill Sans MT" panose="020B0502020104020203" pitchFamily="34" charset="0"/>
              </a:defRPr>
            </a:lvl1pPr>
            <a:lvl2pPr>
              <a:defRPr sz="2800">
                <a:latin typeface="Gill Sans MT" panose="020B0502020104020203" pitchFamily="34" charset="0"/>
              </a:defRPr>
            </a:lvl2pPr>
            <a:lvl3pPr>
              <a:defRPr sz="2400">
                <a:latin typeface="Gill Sans MT" panose="020B0502020104020203" pitchFamily="34" charset="0"/>
              </a:defRPr>
            </a:lvl3pPr>
            <a:lvl4pPr>
              <a:defRPr sz="2000">
                <a:latin typeface="Gill Sans MT" panose="020B0502020104020203" pitchFamily="34" charset="0"/>
              </a:defRPr>
            </a:lvl4pPr>
            <a:lvl5pPr>
              <a:defRPr sz="2000">
                <a:latin typeface="Gill Sans MT" panose="020B0502020104020203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E69036-BD0D-405E-ABE5-3182D79483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Gill Sans MT" panose="020B050202010402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781FBA-E5AB-4AE8-AD85-5CEC95094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r>
              <a:rPr lang="en-US"/>
              <a:t>CS-314: Quantum Computing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0195D8-F0EB-4DED-84FF-85995992F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fld id="{69121A1F-7885-4E65-AB38-5CCB274F4EF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9CB8084-E2C0-B052-D570-30CCC80650D2}"/>
              </a:ext>
            </a:extLst>
          </p:cNvPr>
          <p:cNvSpPr/>
          <p:nvPr userDrawn="1"/>
        </p:nvSpPr>
        <p:spPr>
          <a:xfrm>
            <a:off x="0" y="0"/>
            <a:ext cx="12192000" cy="410817"/>
          </a:xfrm>
          <a:prstGeom prst="rect">
            <a:avLst/>
          </a:prstGeom>
          <a:solidFill>
            <a:schemeClr val="accent1"/>
          </a:solidFill>
          <a:ln>
            <a:solidFill>
              <a:srgbClr val="3F17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D89BFB-2DDC-58C5-D56B-835ECD4851A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1" t="4545" r="68780" b="3335"/>
          <a:stretch/>
        </p:blipFill>
        <p:spPr bwMode="auto">
          <a:xfrm>
            <a:off x="7937" y="4125"/>
            <a:ext cx="368300" cy="40116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523960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EEA1B-D3EA-4191-B9A2-C992A45E7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Gill Sans MT" panose="020B05020201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E61EAE-65C4-4E5D-9671-81BC47EE3C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A9A2D6-4D6D-46D5-A4DA-2F27FD63A4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Gill Sans MT" panose="020B050202010402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ADD90B-51A9-4BB5-8E85-28B0FF6D0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r>
              <a:rPr lang="en-US"/>
              <a:t>CS-314: Quantum Computing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E05A6B-C7C7-40DC-AD0A-81C8E82E1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fld id="{69121A1F-7885-4E65-AB38-5CCB274F4EF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99A52A7-B87F-6F5D-9D3D-0E043AC9BCEC}"/>
              </a:ext>
            </a:extLst>
          </p:cNvPr>
          <p:cNvSpPr/>
          <p:nvPr userDrawn="1"/>
        </p:nvSpPr>
        <p:spPr>
          <a:xfrm>
            <a:off x="0" y="0"/>
            <a:ext cx="12192000" cy="410817"/>
          </a:xfrm>
          <a:prstGeom prst="rect">
            <a:avLst/>
          </a:prstGeom>
          <a:solidFill>
            <a:schemeClr val="accent1"/>
          </a:solidFill>
          <a:ln>
            <a:solidFill>
              <a:srgbClr val="3F17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47219D-390B-2454-591A-C0C352CC48C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1" t="4545" r="68780" b="3335"/>
          <a:stretch/>
        </p:blipFill>
        <p:spPr bwMode="auto">
          <a:xfrm>
            <a:off x="7937" y="4125"/>
            <a:ext cx="368300" cy="40116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75249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78F7C8-354E-4F2A-8234-DE180760C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0D10E1-2BF3-41D1-8698-8FAD6110C2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198958-B1D7-4842-BAFF-2191942688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CS-314: Quantum Computing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FBA6A7-670D-4A8E-A302-1B47C3B952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121A1F-7885-4E65-AB38-5CCB274F4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082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faisal.alvi@sse.habib.edu.pk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AF689-049A-5781-A66E-033ED88C0F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0551" y="1122363"/>
            <a:ext cx="11714922" cy="2387600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sz="2700" dirty="0"/>
              <a:t>CS/PHYS-314/300: Quantum Computing</a:t>
            </a:r>
            <a:br>
              <a:rPr lang="en-US" sz="3600" dirty="0"/>
            </a:br>
            <a:br>
              <a:rPr lang="en-US" sz="3600" dirty="0"/>
            </a:br>
            <a:r>
              <a:rPr lang="en-US" dirty="0"/>
              <a:t>Unit 05:</a:t>
            </a:r>
            <a:br>
              <a:rPr lang="en-US" dirty="0"/>
            </a:br>
            <a:r>
              <a:rPr lang="en-US" dirty="0"/>
              <a:t>Quantum Circuits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AD20C7-F1FC-0FDE-ABA7-47DA4A7A9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CS-314: Quantum Computing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C26B2-ABC0-0DDD-0A2C-573D9B13F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21A1F-7885-4E65-AB38-5CCB274F4EF5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44E332-59FA-A702-3302-E9C13C7D4461}"/>
              </a:ext>
            </a:extLst>
          </p:cNvPr>
          <p:cNvSpPr txBox="1"/>
          <p:nvPr/>
        </p:nvSpPr>
        <p:spPr>
          <a:xfrm>
            <a:off x="477078" y="26504"/>
            <a:ext cx="11714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Habib University – Shaping Futures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829C37EA-5D66-A27C-EB91-FF555785C6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60355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Gill Sans MT"/>
              </a:rPr>
              <a:t>Faisal Alvi</a:t>
            </a:r>
          </a:p>
          <a:p>
            <a:endParaRPr lang="en-US" sz="2000" dirty="0">
              <a:latin typeface="Gill Sans MT"/>
            </a:endParaRPr>
          </a:p>
          <a:p>
            <a:endParaRPr lang="en-US" sz="2000" dirty="0">
              <a:latin typeface="Gill Sans MT"/>
            </a:endParaRPr>
          </a:p>
          <a:p>
            <a:endParaRPr lang="en-US" sz="2000" dirty="0">
              <a:latin typeface="Gill Sans MT"/>
            </a:endParaRPr>
          </a:p>
          <a:p>
            <a:endParaRPr lang="en-US" sz="2000" dirty="0">
              <a:latin typeface="Gill Sans MT"/>
            </a:endParaRPr>
          </a:p>
          <a:p>
            <a:r>
              <a:rPr lang="en-US" sz="1800" dirty="0">
                <a:latin typeface="Gill Sans MT"/>
              </a:rPr>
              <a:t>(For any suggested modifications please email: </a:t>
            </a:r>
            <a:r>
              <a:rPr lang="en-US" sz="1800" dirty="0">
                <a:latin typeface="Consolas" panose="020B0609020204030204" pitchFamily="49" charset="0"/>
                <a:hlinkClick r:id="rId2"/>
              </a:rPr>
              <a:t>faisal.alvi@sse.habib.edu.pk</a:t>
            </a:r>
            <a:r>
              <a:rPr lang="en-US" sz="1800" dirty="0">
                <a:latin typeface="Gill Sans MT"/>
              </a:rPr>
              <a:t>)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3393136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C74B0-77F8-B383-FB6A-462CDB7B4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 Gate Symbols: More “Controlled” Gates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96A086-E6EB-AE48-6A90-AC161559C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CS-314: Quantum Computing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F6FFD6-19C1-414C-D801-B0C94CD97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21A1F-7885-4E65-AB38-5CCB274F4EF5}" type="slidenum">
              <a:rPr lang="en-US" smtClean="0"/>
              <a:t>10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D7A151-8B5A-3447-BFE7-0DB4DDDB58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0424" y="2542595"/>
            <a:ext cx="8632240" cy="2702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338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242C9-7506-2B6C-F114-6D377956B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Gate Symbols:  The TOFFOLI Gate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1501BF4-4FE2-01E2-6068-D328CC75C1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9607" y="2398839"/>
            <a:ext cx="9042571" cy="2630361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7402DC-C072-7062-38BB-F80A07F86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CS-314: Quantum Computing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B03F81-5833-7CFD-4EEB-F4E45D7F5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21A1F-7885-4E65-AB38-5CCB274F4EF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42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6FF01-7CFC-BFB0-28A9-C4E5C05B2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Gate Symbols: The </a:t>
            </a:r>
            <a:r>
              <a:rPr lang="en-US" dirty="0" err="1"/>
              <a:t>Fredekin</a:t>
            </a:r>
            <a:r>
              <a:rPr lang="en-US" dirty="0"/>
              <a:t> Gate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1C4E74-72A2-8B2D-4D63-9F92FE58D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CS-314: Quantum Computing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675917-DF93-538B-67B6-30ADAF732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21A1F-7885-4E65-AB38-5CCB274F4EF5}" type="slidenum">
              <a:rPr lang="en-US" smtClean="0"/>
              <a:t>12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DC74131-B24D-7C48-DA48-1AB156E0C1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187" y="2137743"/>
            <a:ext cx="9719194" cy="2658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528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324A5-E24D-0D55-0384-57E164A30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More Symbols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4AA38B-169D-1A2A-2949-9C6A5605A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CS-314: Quantum Computing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A8BD04-353F-79FD-0FC8-1698FFE21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21A1F-7885-4E65-AB38-5CCB274F4EF5}" type="slidenum">
              <a:rPr lang="en-US" smtClean="0"/>
              <a:t>13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7E0FE40-45CC-2302-8D11-58906D6D2F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0249" y="2479085"/>
            <a:ext cx="9491501" cy="2880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716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EF26E-74D6-09F3-95EB-1D6459253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Basic Gate Operations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B7ACF8F-ED04-6D51-B5D4-BB2EDE65FC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4580" y="2380944"/>
            <a:ext cx="10033515" cy="3249233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4CD802-80B8-BAFA-914F-E5365275C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CS-314: Quantum Computing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B19E21-E60F-4415-999B-63EE0946C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21A1F-7885-4E65-AB38-5CCB274F4EF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812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246FB-F310-8CB9-F35B-C1DF8BF53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Gate Operations: Controlled-NOT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03BC54A-BB68-CE7E-21AB-06383316B2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16883" y="1839498"/>
            <a:ext cx="3746028" cy="3552011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DBE6FE-5587-A4C0-7083-BF7CCEA6E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CS-314: Quantum Computing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E0BA04-A99F-5311-A4B8-ADDA90B15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21A1F-7885-4E65-AB38-5CCB274F4EF5}" type="slidenum">
              <a:rPr lang="en-US" smtClean="0"/>
              <a:t>15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4AC8688-961A-FCF3-3EAF-A5FB293859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6518" y="5444380"/>
            <a:ext cx="6724725" cy="700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581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31927-79CE-3637-1FF2-4768B6FF7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 Gate Operations – SWAP Using CNOT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0142965-9C95-F46E-EAF2-87A2CFF839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6982" y="2609848"/>
            <a:ext cx="8997702" cy="2289956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F59BD9-0B17-12C3-82BB-25E25454B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CS-314: Quantum Computing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AFE5AC-05E7-E983-3346-F5C7379C6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21A1F-7885-4E65-AB38-5CCB274F4EF5}" type="slidenum">
              <a:rPr lang="en-US" smtClean="0"/>
              <a:t>16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3548646-A72F-734B-E6B6-2D173B7C2FA6}"/>
                  </a:ext>
                </a:extLst>
              </p:cNvPr>
              <p:cNvSpPr txBox="1"/>
              <p:nvPr/>
            </p:nvSpPr>
            <p:spPr>
              <a:xfrm>
                <a:off x="809625" y="5143500"/>
                <a:ext cx="10439400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latin typeface="Gill Sans MT" panose="020B0502020104020203" pitchFamily="34" charset="0"/>
                  </a:rPr>
                  <a:t>Class Exercise: (a) Use various inputs i.e. (</a:t>
                </a:r>
                <a14:m>
                  <m:oMath xmlns:m="http://schemas.openxmlformats.org/officeDocument/2006/math">
                    <m:r>
                      <a:rPr lang="en-US" sz="2800"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begChr m:val=""/>
                        <m:endChr m:val="⟩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lang="en-US" sz="2800" dirty="0">
                    <a:latin typeface="Gill Sans MT" panose="020B0502020104020203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800"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begChr m:val=""/>
                        <m:endChr m:val="⟩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2800" dirty="0">
                    <a:latin typeface="Gill Sans MT" panose="020B0502020104020203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800"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begChr m:val=""/>
                        <m:endChr m:val="⟩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lang="en-US" sz="2800" dirty="0">
                    <a:latin typeface="Gill Sans MT" panose="020B0502020104020203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800"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begChr m:val=""/>
                        <m:endChr m:val="⟩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e>
                    </m:d>
                  </m:oMath>
                </a14:m>
                <a:r>
                  <a:rPr lang="en-US" sz="2800" dirty="0">
                    <a:latin typeface="Gill Sans MT" panose="020B0502020104020203" pitchFamily="34" charset="0"/>
                  </a:rPr>
                  <a:t>) to verify the above identity. (b) Use matrices to prove the above identity.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3548646-A72F-734B-E6B6-2D173B7C2F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625" y="5143500"/>
                <a:ext cx="10439400" cy="954107"/>
              </a:xfrm>
              <a:prstGeom prst="rect">
                <a:avLst/>
              </a:prstGeom>
              <a:blipFill>
                <a:blip r:embed="rId3"/>
                <a:stretch>
                  <a:fillRect l="-1227" t="-7051" b="-173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2253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0E4DC-B72E-D9C7-64D4-355FD19BE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	Gate Operations: </a:t>
            </a:r>
            <a:br>
              <a:rPr lang="en-US" sz="3600" dirty="0"/>
            </a:br>
            <a:r>
              <a:rPr lang="en-US" sz="3600" dirty="0"/>
              <a:t>	Bell (EPR) States Using Hadamard and CNOT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44F2704-4059-64C0-8286-9D91221B25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9934" y="2208363"/>
            <a:ext cx="9128631" cy="3416060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49F52E-0AD0-D95A-BFD3-A05FE756D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CS-314: Quantum Computing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E4D875-EF1F-ACCE-F77F-77E80F791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21A1F-7885-4E65-AB38-5CCB274F4EF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205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AD88B-AC8A-79D1-D67B-5DFC91FB4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	Gate Operations: </a:t>
            </a:r>
            <a:br>
              <a:rPr lang="en-US" sz="3600" dirty="0"/>
            </a:br>
            <a:r>
              <a:rPr lang="en-US" sz="3600" dirty="0"/>
              <a:t>	Bell (EPR) States Using Hadamard and CNOT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11E6232-2625-A11C-C194-3599FCEB94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257800" cy="4351338"/>
              </a:xfrm>
            </p:spPr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en-US" sz="2800" dirty="0">
                    <a:latin typeface="Gill Sans MT" panose="020B0502020104020203" pitchFamily="34" charset="0"/>
                  </a:rPr>
                  <a:t>Class Exercise: 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2800" dirty="0">
                    <a:latin typeface="Gill Sans MT" panose="020B0502020104020203" pitchFamily="34" charset="0"/>
                  </a:rPr>
                  <a:t>(a) Use various inputs i.e. (</a:t>
                </a:r>
                <a14:m>
                  <m:oMath xmlns:m="http://schemas.openxmlformats.org/officeDocument/2006/math">
                    <m:r>
                      <a:rPr lang="en-US" sz="2800"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begChr m:val=""/>
                        <m:endChr m:val="⟩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lang="en-US" sz="2800" dirty="0">
                    <a:latin typeface="Gill Sans MT" panose="020B0502020104020203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800"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begChr m:val=""/>
                        <m:endChr m:val="⟩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2800" dirty="0">
                    <a:latin typeface="Gill Sans MT" panose="020B0502020104020203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800"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begChr m:val=""/>
                        <m:endChr m:val="⟩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lang="en-US" sz="2800" dirty="0">
                    <a:latin typeface="Gill Sans MT" panose="020B0502020104020203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800"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begChr m:val=""/>
                        <m:endChr m:val="⟩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e>
                    </m:d>
                  </m:oMath>
                </a14:m>
                <a:r>
                  <a:rPr lang="en-US" sz="2800" dirty="0">
                    <a:latin typeface="Gill Sans MT" panose="020B0502020104020203" pitchFamily="34" charset="0"/>
                  </a:rPr>
                  <a:t>) to verify that Bell states are produced by the following circuit. 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2800" dirty="0">
                    <a:latin typeface="Gill Sans MT" panose="020B0502020104020203" pitchFamily="34" charset="0"/>
                  </a:rPr>
                  <a:t>(b) Use matrices to prove that Bell states are produced by the following circuit.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11E6232-2625-A11C-C194-3599FCEB94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257800" cy="4351338"/>
              </a:xfrm>
              <a:blipFill>
                <a:blip r:embed="rId2"/>
                <a:stretch>
                  <a:fillRect l="-2088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A57546-742E-4386-41D1-4CDFF946E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CS-314: Quantum Computing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9C3DB6-B9D9-E1AB-54EE-633E06D62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21A1F-7885-4E65-AB38-5CCB274F4EF5}" type="slidenum">
              <a:rPr lang="en-US" smtClean="0"/>
              <a:t>18</a:t>
            </a:fld>
            <a:endParaRPr lang="en-US"/>
          </a:p>
        </p:txBody>
      </p:sp>
      <p:pic>
        <p:nvPicPr>
          <p:cNvPr id="6" name="Content Placeholder 6">
            <a:extLst>
              <a:ext uri="{FF2B5EF4-FFF2-40B4-BE49-F238E27FC236}">
                <a16:creationId xmlns:a16="http://schemas.microsoft.com/office/drawing/2014/main" id="{64BC683D-DECB-C015-5886-FD385464BDD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8994" r="1079" b="21582"/>
          <a:stretch/>
        </p:blipFill>
        <p:spPr>
          <a:xfrm>
            <a:off x="7610475" y="2293264"/>
            <a:ext cx="3644840" cy="2678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823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E70B5-EA87-3027-55A4-AABBBC892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	Gate Operations: </a:t>
            </a:r>
            <a:br>
              <a:rPr lang="en-US" sz="3600" dirty="0"/>
            </a:br>
            <a:r>
              <a:rPr lang="en-US" sz="3600" dirty="0"/>
              <a:t>	Circuit With Measurement for Teleportation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7B913C-1D86-E005-68CA-F038619278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Output is a classical bit shown with two lines.</a:t>
            </a:r>
          </a:p>
          <a:p>
            <a:endParaRPr lang="en-US" dirty="0"/>
          </a:p>
          <a:p>
            <a:r>
              <a:rPr lang="en-US" dirty="0"/>
              <a:t>Quantum Circuit for Teleportation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4791F4-A0D3-1FAA-3F1E-90B9E7258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CS-314: Quantum Computing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D7FC64-CD06-B397-0145-267BA4394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21A1F-7885-4E65-AB38-5CCB274F4EF5}" type="slidenum">
              <a:rPr lang="en-US" smtClean="0"/>
              <a:t>19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4EDD12F-663C-A4B0-8559-99D6D39C53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0197" y="2068909"/>
            <a:ext cx="3965298" cy="103743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C174DF7-6A53-4607-B4B1-289EABB833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4076" y="3480594"/>
            <a:ext cx="7995324" cy="2523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383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F3E23-B2FF-967B-635C-715BE842B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Unit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088074-EB1B-1FEF-394D-487B31B954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6008" y="1825625"/>
            <a:ext cx="10597792" cy="4351338"/>
          </a:xfrm>
        </p:spPr>
        <p:txBody>
          <a:bodyPr>
            <a:noAutofit/>
          </a:bodyPr>
          <a:lstStyle/>
          <a:p>
            <a:pPr marL="514350" indent="-514350">
              <a:lnSpc>
                <a:spcPct val="100000"/>
              </a:lnSpc>
              <a:spcAft>
                <a:spcPts val="1200"/>
              </a:spcAft>
              <a:buAutoNum type="arabicPeriod"/>
            </a:pPr>
            <a:r>
              <a:rPr lang="en-US" sz="2400" dirty="0"/>
              <a:t>The Quantum Circuit Model</a:t>
            </a:r>
          </a:p>
          <a:p>
            <a:pPr marL="514350" indent="-514350">
              <a:lnSpc>
                <a:spcPct val="100000"/>
              </a:lnSpc>
              <a:spcAft>
                <a:spcPts val="1200"/>
              </a:spcAft>
              <a:buAutoNum type="arabicPeriod"/>
            </a:pPr>
            <a:r>
              <a:rPr lang="en-US" sz="2400" dirty="0"/>
              <a:t>Basic Quantum Gates</a:t>
            </a:r>
          </a:p>
          <a:p>
            <a:pPr marL="514350" indent="-514350">
              <a:lnSpc>
                <a:spcPct val="100000"/>
              </a:lnSpc>
              <a:spcAft>
                <a:spcPts val="1200"/>
              </a:spcAft>
              <a:buAutoNum type="arabicPeriod"/>
            </a:pPr>
            <a:r>
              <a:rPr lang="en-US" sz="2400" dirty="0"/>
              <a:t>Quantum Gate Symbols</a:t>
            </a:r>
          </a:p>
          <a:p>
            <a:pPr marL="514350" indent="-514350">
              <a:lnSpc>
                <a:spcPct val="100000"/>
              </a:lnSpc>
              <a:spcAft>
                <a:spcPts val="1200"/>
              </a:spcAft>
              <a:buAutoNum type="arabicPeriod"/>
            </a:pPr>
            <a:r>
              <a:rPr lang="en-US" sz="2400" dirty="0"/>
              <a:t>The No-Cloning Theorem</a:t>
            </a:r>
          </a:p>
          <a:p>
            <a:pPr marL="514350" indent="-514350">
              <a:lnSpc>
                <a:spcPct val="100000"/>
              </a:lnSpc>
              <a:spcAft>
                <a:spcPts val="1200"/>
              </a:spcAft>
              <a:buAutoNum type="arabicPeriod"/>
            </a:pPr>
            <a:r>
              <a:rPr lang="en-US" sz="2400"/>
              <a:t>Summary</a:t>
            </a:r>
            <a:endParaRPr lang="en-US" sz="18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79D961-DA95-BD15-156F-922172148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CS-314: Quantum Computing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41D456-772D-AD8C-9483-FAA0876AC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21A1F-7885-4E65-AB38-5CCB274F4EF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850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C14C1-D9C7-8375-83C9-36A4A9CCD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The No-Cloning Theorem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8D7AA3-E476-851F-3B39-417659441F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Reading Assignment: Read the last section ‘Inner products, orthonormality, and projections’ of Quantum Circuits on the </a:t>
            </a:r>
            <a:r>
              <a:rPr lang="en-US" sz="2400" dirty="0" err="1"/>
              <a:t>Qiskit</a:t>
            </a:r>
            <a:r>
              <a:rPr lang="en-US" sz="2400" dirty="0"/>
              <a:t> Textbook.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AFE12E-0299-D13F-1B8F-3ACA949C2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CS-314: Quantum Computing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E30658-3EFF-89B2-B1A2-4539C91CA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21A1F-7885-4E65-AB38-5CCB274F4EF5}" type="slidenum">
              <a:rPr lang="en-US" smtClean="0"/>
              <a:t>20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431028E-C8B3-A975-CEB1-9590EC0108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4155" y="2784068"/>
            <a:ext cx="8779045" cy="3663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112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ADE87-2ACF-E9EA-081F-314CF8184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The No-Cloning Theorem – Proof 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6046FCF-BAF5-8D67-33D5-04E74227D2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473" t="3554" r="2051"/>
          <a:stretch/>
        </p:blipFill>
        <p:spPr>
          <a:xfrm>
            <a:off x="629727" y="1735931"/>
            <a:ext cx="8628168" cy="4553431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47A042-7D9B-BCC2-C3E1-46AC44CB4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CS-314: Quantum Computing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214695-9E8A-93B7-41E6-948A5D4C6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21A1F-7885-4E65-AB38-5CCB274F4EF5}" type="slidenum">
              <a:rPr lang="en-US" smtClean="0"/>
              <a:t>21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3BAF4A0-96AC-1307-8B26-7C15730938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37816" y="3407932"/>
            <a:ext cx="2571882" cy="127641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47433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38C4A-A1D6-39BB-83B8-4100EF17B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The No-Cloning Theorem – Proof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62E624-FA6A-ED36-BFA3-DF9DBDE8B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CS-314: Quantum Computing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3FC0EA-BCB2-22E8-3CDB-EA139ACF1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21A1F-7885-4E65-AB38-5CCB274F4EF5}" type="slidenum">
              <a:rPr lang="en-US" smtClean="0"/>
              <a:t>22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F26870-EA0E-2BA0-9157-017B6DB83D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68" r="2277"/>
          <a:stretch/>
        </p:blipFill>
        <p:spPr>
          <a:xfrm>
            <a:off x="717429" y="1951002"/>
            <a:ext cx="8781391" cy="419027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0B331AD-F63E-D253-D844-5D24A46C94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8611" y="2676518"/>
            <a:ext cx="3895752" cy="850914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C8B1D16-3293-0C34-A225-269F443078C0}"/>
              </a:ext>
            </a:extLst>
          </p:cNvPr>
          <p:cNvCxnSpPr>
            <a:cxnSpLocks/>
          </p:cNvCxnSpPr>
          <p:nvPr/>
        </p:nvCxnSpPr>
        <p:spPr>
          <a:xfrm flipH="1">
            <a:off x="6021238" y="3101975"/>
            <a:ext cx="1778747" cy="10732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0702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226AD-9364-8AE9-3FE9-686AE1EEB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AC2F74-9C8F-C0B9-8B1E-DDBD122A30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Quantum Circuit Model uses Quantum Operations and Gates.</a:t>
            </a:r>
          </a:p>
          <a:p>
            <a:r>
              <a:rPr lang="en-US" dirty="0"/>
              <a:t>Several operations are available for quantum circuit design.</a:t>
            </a:r>
          </a:p>
          <a:p>
            <a:r>
              <a:rPr lang="en-US" dirty="0"/>
              <a:t>The CNOT Gate is one of the most useful and basic gates for quantum circuits.</a:t>
            </a:r>
          </a:p>
          <a:p>
            <a:r>
              <a:rPr lang="en-US" dirty="0"/>
              <a:t>Quantum circuits may be analyzed using inputs as well as through matrices.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7FA925-3743-6030-82DE-E065EB57B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CS-314: Quantum Computing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9FD133-8ED8-9383-5680-71810B6AF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21A1F-7885-4E65-AB38-5CCB274F4EF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907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335FE-8B4B-5E9F-8051-B254EC87C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The Quantum Circuit Model of Computation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CCA88-8DD1-886C-1A34-CBED209AEA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dirty="0"/>
              <a:t>The quantum circuit model of computation is a standard description of quantum computations.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In computer science, circuits are models of computation in which information is carried by wires through a network of gates, which represent operations that transform the information carried by the wires. 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Quantum circuits are just one example of a model of computation based on this more general concept.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9A403D-9BC7-3A5F-3DF7-D4568E8AA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CS-314: Quantum Computing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04C0E3-9A79-81D2-CB6F-9216FB9DE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21A1F-7885-4E65-AB38-5CCB274F4EF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712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7A775-0F48-EE5E-6B13-B8415E1E8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Boolean Circuits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0BFAE20-1E7A-0252-30F2-0B2AC9CC20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9011" y="1966823"/>
            <a:ext cx="9784559" cy="4158438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592DAD-02D4-2F73-9801-56899BB33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CS-314: Quantum Computing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1665EB-E5F6-CCE0-0CBB-8224B2229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21A1F-7885-4E65-AB38-5CCB274F4EF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302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EDAE9-7889-AB8A-7780-5CA855A93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Quantum Circuits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75A578-C6C3-2089-F2A4-EB8CACBF0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quantum circuit model, wires represent qubits and gates represent operations acting on these qubits.</a:t>
            </a:r>
          </a:p>
          <a:p>
            <a:r>
              <a:rPr lang="en-US" dirty="0"/>
              <a:t>Operations are:</a:t>
            </a:r>
          </a:p>
          <a:p>
            <a:pPr lvl="1"/>
            <a:r>
              <a:rPr lang="en-US" dirty="0"/>
              <a:t>Unitary operations,</a:t>
            </a:r>
          </a:p>
          <a:p>
            <a:pPr lvl="1"/>
            <a:r>
              <a:rPr lang="en-US" dirty="0"/>
              <a:t>Measurement.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Example of a Quantum Circuit: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39CCE1-C8AD-9E69-8CE5-C05C1A3D0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CS-314: Quantum Computing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D40F6C-78FE-7704-BC50-504A10D86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21A1F-7885-4E65-AB38-5CCB274F4EF5}" type="slidenum">
              <a:rPr lang="en-US" smtClean="0"/>
              <a:t>5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8DB2B21-F8B5-D13D-98AC-1E7B098116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6011" y="5158584"/>
            <a:ext cx="4615215" cy="863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751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916B9-7BDC-484B-62F9-00CE0B628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Quantum Circuit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18A0BB0-954D-144E-5DB8-150732B7F9A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This circuit represents </a:t>
                </a:r>
                <a:r>
                  <a:rPr lang="en-US" i="1" dirty="0"/>
                  <a:t>X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( </m:t>
                    </m:r>
                    <m:r>
                      <a:rPr lang="en-US" sz="2800"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begChr m:val=""/>
                        <m:endChr m:val="⟩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</m:t>
                        </m:r>
                      </m:e>
                    </m:d>
                    <m:r>
                      <a:rPr lang="en-US" sz="2800" b="0" i="1" baseline="-2500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 </m:t>
                    </m:r>
                  </m:oMath>
                </a14:m>
                <a:r>
                  <a:rPr lang="en-US" dirty="0"/>
                  <a:t>) 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( </m:t>
                    </m:r>
                    <m:r>
                      <a:rPr lang="en-US"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begChr m:val="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</m:t>
                        </m:r>
                      </m:e>
                    </m:d>
                  </m:oMath>
                </a14:m>
                <a:r>
                  <a:rPr lang="en-US" dirty="0"/>
                  <a:t> )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The output when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begChr m:val="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</m:t>
                        </m:r>
                      </m:e>
                    </m:d>
                    <m:r>
                      <a:rPr lang="en-US" i="1" baseline="-2500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 </m:t>
                    </m:r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begChr m:val="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i="1" baseline="-2500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 </m:t>
                    </m:r>
                  </m:oMath>
                </a14:m>
                <a:r>
                  <a:rPr lang="en-US" dirty="0"/>
                  <a:t>is shown in the figure.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18A0BB0-954D-144E-5DB8-150732B7F9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CA2C26-075C-BB40-4E4A-F2D3279D1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CS-314: Quantum Computing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4B7ACF-E988-94A2-ADC2-7D2353BA0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21A1F-7885-4E65-AB38-5CCB274F4EF5}" type="slidenum">
              <a:rPr lang="en-US" smtClean="0"/>
              <a:t>6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9C1F426-00D4-64F0-59C2-34502999EC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8111" y="2493921"/>
            <a:ext cx="8436491" cy="1086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060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C85A8-C085-E230-0D07-3FDCA17E6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Some Quantum Gates and their symbols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FA010-A35E-F121-9277-461738C777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14400" lvl="2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800" dirty="0"/>
              <a:t>								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EB3F1B-1160-8638-95EB-EDD3BBFF4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CS-314: Quantum Computing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9FE831-8FB4-2541-BBF7-EAC5A52B6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21A1F-7885-4E65-AB38-5CCB274F4EF5}" type="slidenum">
              <a:rPr lang="en-US" smtClean="0"/>
              <a:t>7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AF8015E-2CA4-CC7F-84DC-CD1EE8C014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5944" y="1863725"/>
            <a:ext cx="4962525" cy="485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209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AFCA6-D96E-4007-78C3-535F5A144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 Gate Symbols:  The CNOT Gate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FEA4B5-86A0-7B63-4190-9C8BA3F8F7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39906" cy="4351338"/>
          </a:xfrm>
        </p:spPr>
        <p:txBody>
          <a:bodyPr>
            <a:normAutofit/>
          </a:bodyPr>
          <a:lstStyle/>
          <a:p>
            <a:r>
              <a:rPr lang="en-US" sz="2400" dirty="0"/>
              <a:t>The controlled-NOT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>
              <a:solidFill>
                <a:srgbClr val="FF0000"/>
              </a:solidFill>
            </a:endParaRPr>
          </a:p>
          <a:p>
            <a:r>
              <a:rPr lang="en-US" sz="2400" dirty="0">
                <a:solidFill>
                  <a:srgbClr val="FF0000"/>
                </a:solidFill>
              </a:rPr>
              <a:t>Caution</a:t>
            </a:r>
            <a:r>
              <a:rPr lang="en-US" sz="2400" dirty="0"/>
              <a:t>! At some places in the </a:t>
            </a:r>
            <a:r>
              <a:rPr lang="en-US" sz="2400" dirty="0" err="1"/>
              <a:t>Qiskit</a:t>
            </a:r>
            <a:r>
              <a:rPr lang="en-US" sz="2400" dirty="0"/>
              <a:t> book, the order of bits is replaced. This results in a controlled-NOT operation being represented by </a:t>
            </a:r>
          </a:p>
          <a:p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D6C19A-66FF-2C35-9F1A-5864C5144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CS-314: Quantum Computing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EEF991-03EB-39EB-76C4-869D532A5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21A1F-7885-4E65-AB38-5CCB274F4EF5}" type="slidenum">
              <a:rPr lang="en-US" smtClean="0"/>
              <a:t>8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15EABC0-68DC-77D7-AB50-DD4213037F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3242" y="2324203"/>
            <a:ext cx="9096065" cy="157493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5C36EFD-7842-AD54-6F75-CC731AD4CD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0600" y="4120621"/>
            <a:ext cx="2195636" cy="2142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268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0FEA7-7EBA-DC21-A4C3-C6491AEC0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Gate Symbols:  The SWAP Gate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0D662D-7D01-B30E-CE49-8623167D7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CS-314: Quantum Computing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48ED43-BC8E-B4C2-519A-C4EFAAEF6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21A1F-7885-4E65-AB38-5CCB274F4EF5}" type="slidenum">
              <a:rPr lang="en-US" smtClean="0"/>
              <a:t>9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63B95F3-25DF-DB77-6D82-B1474728FE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0689" y="4001294"/>
            <a:ext cx="9171433" cy="1592263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459702-9B88-9A00-C9A4-438B972395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448925" cy="4351338"/>
          </a:xfrm>
        </p:spPr>
        <p:txBody>
          <a:bodyPr>
            <a:normAutofit/>
          </a:bodyPr>
          <a:lstStyle/>
          <a:p>
            <a:r>
              <a:rPr lang="en-US" sz="2400" dirty="0"/>
              <a:t>Recall from the previous slide set that the swap operation swaps two qubits, i.e.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06B0E1A-D677-6748-E728-617181C1EE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8600" y="2864402"/>
            <a:ext cx="3581761" cy="623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797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5520</TotalTime>
  <Words>679</Words>
  <Application>Microsoft Office PowerPoint</Application>
  <PresentationFormat>Widescreen</PresentationFormat>
  <Paragraphs>116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Calibri</vt:lpstr>
      <vt:lpstr>Calibri Light</vt:lpstr>
      <vt:lpstr>Cambria Math</vt:lpstr>
      <vt:lpstr>Consolas</vt:lpstr>
      <vt:lpstr>Gill Sans MT</vt:lpstr>
      <vt:lpstr>Office Theme</vt:lpstr>
      <vt:lpstr>CS/PHYS-314/300: Quantum Computing  Unit 05: Quantum Circuits</vt:lpstr>
      <vt:lpstr> Unit Outline</vt:lpstr>
      <vt:lpstr> The Quantum Circuit Model of Computation</vt:lpstr>
      <vt:lpstr> Boolean Circuits</vt:lpstr>
      <vt:lpstr> Quantum Circuits</vt:lpstr>
      <vt:lpstr> Quantum Circuit</vt:lpstr>
      <vt:lpstr> Some Quantum Gates and their symbols</vt:lpstr>
      <vt:lpstr>  Gate Symbols:  The CNOT Gate</vt:lpstr>
      <vt:lpstr> Gate Symbols:  The SWAP Gate</vt:lpstr>
      <vt:lpstr>  Gate Symbols: More “Controlled” Gates</vt:lpstr>
      <vt:lpstr> Gate Symbols:  The TOFFOLI Gate</vt:lpstr>
      <vt:lpstr> Gate Symbols: The Fredekin Gate</vt:lpstr>
      <vt:lpstr> More Symbols</vt:lpstr>
      <vt:lpstr> Basic Gate Operations</vt:lpstr>
      <vt:lpstr> Gate Operations: Controlled-NOT</vt:lpstr>
      <vt:lpstr>  Gate Operations – SWAP Using CNOT</vt:lpstr>
      <vt:lpstr> Gate Operations:   Bell (EPR) States Using Hadamard and CNOT</vt:lpstr>
      <vt:lpstr> Gate Operations:   Bell (EPR) States Using Hadamard and CNOT</vt:lpstr>
      <vt:lpstr> Gate Operations:   Circuit With Measurement for Teleportation</vt:lpstr>
      <vt:lpstr> The No-Cloning Theorem</vt:lpstr>
      <vt:lpstr> The No-Cloning Theorem – Proof </vt:lpstr>
      <vt:lpstr> The No-Cloning Theorem – Proof </vt:lpstr>
      <vt:lpstr> 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Dr. Faisal Alvi</dc:creator>
  <cp:lastModifiedBy>Faisal Alvi</cp:lastModifiedBy>
  <cp:revision>655</cp:revision>
  <dcterms:created xsi:type="dcterms:W3CDTF">2022-04-01T09:51:06Z</dcterms:created>
  <dcterms:modified xsi:type="dcterms:W3CDTF">2024-10-28T08:55:05Z</dcterms:modified>
</cp:coreProperties>
</file>