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2" r:id="rId2"/>
    <p:sldId id="264" r:id="rId3"/>
    <p:sldId id="572" r:id="rId4"/>
    <p:sldId id="590" r:id="rId5"/>
    <p:sldId id="573" r:id="rId6"/>
    <p:sldId id="591" r:id="rId7"/>
    <p:sldId id="592" r:id="rId8"/>
    <p:sldId id="594" r:id="rId9"/>
    <p:sldId id="595" r:id="rId10"/>
    <p:sldId id="596" r:id="rId11"/>
    <p:sldId id="602" r:id="rId12"/>
    <p:sldId id="597" r:id="rId13"/>
    <p:sldId id="598" r:id="rId14"/>
    <p:sldId id="603" r:id="rId15"/>
    <p:sldId id="574" r:id="rId16"/>
    <p:sldId id="604" r:id="rId17"/>
    <p:sldId id="599" r:id="rId18"/>
    <p:sldId id="607" r:id="rId19"/>
    <p:sldId id="608" r:id="rId20"/>
    <p:sldId id="609" r:id="rId21"/>
    <p:sldId id="5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ing.quantum.ibm.com/course/basics-of-quantum-information/entanglement-in-a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Unit 06:</a:t>
            </a:r>
            <a:br>
              <a:rPr lang="en-US" dirty="0"/>
            </a:br>
            <a:r>
              <a:rPr lang="en-US" dirty="0"/>
              <a:t>Entanglement Applications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926-E94B-CA83-C013-2537A53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	Quantum Teleportation – Analysis*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[* Note the order of qubits in the </a:t>
            </a:r>
            <a:r>
              <a:rPr lang="en-US" sz="1800" dirty="0" err="1"/>
              <a:t>Qiskit</a:t>
            </a:r>
            <a:r>
              <a:rPr lang="en-US" sz="1800" dirty="0"/>
              <a:t> Book]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42D65-04A4-9D0E-80AE-D7E7C9C3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94" y="1784383"/>
            <a:ext cx="6845117" cy="35135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0708-994A-2563-E5F9-6A91B3A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A03A5-FF98-C610-E8BE-0CCD6EF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4A9CC-81C7-D7DD-C841-18A74759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8" y="5297891"/>
            <a:ext cx="8770948" cy="1533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0937A-D454-DAA0-C8E2-87A57539A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885" y="2187725"/>
            <a:ext cx="3774735" cy="3000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7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9C29-1340-D8BE-CF8B-EA39AA8D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 Quantum Teleportation – Analysis*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/>
              <a:t>[* Note the order of qubits in the </a:t>
            </a:r>
            <a:r>
              <a:rPr lang="en-US" sz="1600" dirty="0" err="1"/>
              <a:t>Qiskit</a:t>
            </a:r>
            <a:r>
              <a:rPr lang="en-US" sz="1600" dirty="0"/>
              <a:t> Book]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2E36-A503-2648-F3DD-31C2B9AF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saw from the previous slide that </a:t>
            </a:r>
            <a:r>
              <a:rPr lang="en-US" sz="2400" dirty="0">
                <a:sym typeface="Symbol" panose="05050102010706020507" pitchFamily="18" charset="2"/>
              </a:rPr>
              <a:t></a:t>
            </a:r>
            <a:r>
              <a:rPr lang="en-US" sz="2400" baseline="-25000" dirty="0">
                <a:sym typeface="Symbol" panose="05050102010706020507" pitchFamily="18" charset="2"/>
              </a:rPr>
              <a:t>2 </a:t>
            </a:r>
            <a:r>
              <a:rPr lang="en-US" sz="2400" dirty="0">
                <a:sym typeface="Symbol" panose="05050102010706020507" pitchFamily="18" charset="2"/>
              </a:rPr>
              <a:t>is:</a:t>
            </a:r>
          </a:p>
          <a:p>
            <a:r>
              <a:rPr lang="en-US" sz="2400" dirty="0">
                <a:sym typeface="Symbol" panose="05050102010706020507" pitchFamily="18" charset="2"/>
              </a:rPr>
              <a:t>When Alice measures her qubit and sends the results to Bob, if the results of here measurement are: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EBDAF-3C02-F6AC-9DE8-6D5C6E2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8AA5A-C913-CF38-EA4E-FCB7A257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038C9-C86A-3946-6E2D-3E9C0CA7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899" y="2903718"/>
            <a:ext cx="3774735" cy="300017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9A6A28B-1768-A99F-BD1B-476AFD6B5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06593"/>
                  </p:ext>
                </p:extLst>
              </p:nvPr>
            </p:nvGraphicFramePr>
            <p:xfrm>
              <a:off x="1354347" y="3289190"/>
              <a:ext cx="5615795" cy="2700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2536">
                      <a:extLst>
                        <a:ext uri="{9D8B030D-6E8A-4147-A177-3AD203B41FA5}">
                          <a16:colId xmlns:a16="http://schemas.microsoft.com/office/drawing/2014/main" val="1532956633"/>
                        </a:ext>
                      </a:extLst>
                    </a:gridCol>
                    <a:gridCol w="1802921">
                      <a:extLst>
                        <a:ext uri="{9D8B030D-6E8A-4147-A177-3AD203B41FA5}">
                          <a16:colId xmlns:a16="http://schemas.microsoft.com/office/drawing/2014/main" val="3578956566"/>
                        </a:ext>
                      </a:extLst>
                    </a:gridCol>
                    <a:gridCol w="2070338">
                      <a:extLst>
                        <a:ext uri="{9D8B030D-6E8A-4147-A177-3AD203B41FA5}">
                          <a16:colId xmlns:a16="http://schemas.microsoft.com/office/drawing/2014/main" val="497077165"/>
                        </a:ext>
                      </a:extLst>
                    </a:gridCol>
                  </a:tblGrid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Alice’s Measurement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Bob’s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Qubit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Operations to recover </a:t>
                          </a:r>
                          <a:r>
                            <a:rPr lang="en-US" sz="18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</a:t>
                          </a:r>
                          <a:endParaRPr lang="en-US" sz="1800" i="1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6020160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 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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en-US" sz="2400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Nothing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3588088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 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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en-US" sz="2400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4734257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 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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endParaRPr lang="en-US" sz="2400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857958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 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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Gill Sans MT" panose="020B0502020104020203" pitchFamily="34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endParaRPr lang="en-US" sz="2400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First </a:t>
                          </a: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X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 then </a:t>
                          </a: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3181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9A6A28B-1768-A99F-BD1B-476AFD6B5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06593"/>
                  </p:ext>
                </p:extLst>
              </p:nvPr>
            </p:nvGraphicFramePr>
            <p:xfrm>
              <a:off x="1354347" y="3289190"/>
              <a:ext cx="5615795" cy="2700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2536">
                      <a:extLst>
                        <a:ext uri="{9D8B030D-6E8A-4147-A177-3AD203B41FA5}">
                          <a16:colId xmlns:a16="http://schemas.microsoft.com/office/drawing/2014/main" val="1532956633"/>
                        </a:ext>
                      </a:extLst>
                    </a:gridCol>
                    <a:gridCol w="1802921">
                      <a:extLst>
                        <a:ext uri="{9D8B030D-6E8A-4147-A177-3AD203B41FA5}">
                          <a16:colId xmlns:a16="http://schemas.microsoft.com/office/drawing/2014/main" val="3578956566"/>
                        </a:ext>
                      </a:extLst>
                    </a:gridCol>
                    <a:gridCol w="2070338">
                      <a:extLst>
                        <a:ext uri="{9D8B030D-6E8A-4147-A177-3AD203B41FA5}">
                          <a16:colId xmlns:a16="http://schemas.microsoft.com/office/drawing/2014/main" val="4970771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Alice’s Measurement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Bob’s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Qubit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Gill Sans MT" panose="020B0502020104020203" pitchFamily="34" charset="0"/>
                            </a:rPr>
                            <a:t>Operations to recover </a:t>
                          </a:r>
                          <a:r>
                            <a:rPr lang="en-US" sz="1800" i="1" dirty="0">
                              <a:latin typeface="Gill Sans MT" panose="020B0502020104020203" pitchFamily="34" charset="0"/>
                              <a:sym typeface="Symbol" panose="05050102010706020507" pitchFamily="18" charset="2"/>
                            </a:rPr>
                            <a:t></a:t>
                          </a:r>
                          <a:endParaRPr lang="en-US" sz="1800" i="1" dirty="0">
                            <a:latin typeface="Gill Sans MT" panose="020B05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6020160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959" t="-129412" r="-116216" b="-4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Nothing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3588088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959" t="-229412" r="-116216" b="-3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4734257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959" t="-333333" r="-116216" b="-2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857958"/>
                      </a:ext>
                    </a:extLst>
                  </a:tr>
                  <a:tr h="515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959" t="-428235" r="-116216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First </a:t>
                          </a: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X</a:t>
                          </a:r>
                          <a:r>
                            <a:rPr lang="en-US" sz="2400" dirty="0">
                              <a:latin typeface="Gill Sans MT" panose="020B0502020104020203" pitchFamily="34" charset="0"/>
                            </a:rPr>
                            <a:t> then </a:t>
                          </a:r>
                          <a:r>
                            <a:rPr lang="en-US" sz="2400" i="1" dirty="0">
                              <a:latin typeface="Gill Sans MT" panose="020B0502020104020203" pitchFamily="34" charset="0"/>
                            </a:rPr>
                            <a:t>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31819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43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021-5323-3AEB-3975-9C3B910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4453-E550-BA45-BB7A-B1074BE4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Superdense coding is a protocol that, in some sense, achieves a complementary aim to teleportation. </a:t>
            </a:r>
          </a:p>
          <a:p>
            <a:endParaRPr lang="en-US" sz="2400" dirty="0"/>
          </a:p>
          <a:p>
            <a:r>
              <a:rPr lang="en-US" sz="2400" dirty="0"/>
              <a:t>Rather than allowing for the transmission of one qubit using two classical bits of communication (at the cost of one e-bit of entanglement), it allows for the transmission of two classical bits using one qubit of quantum communication (again, at the cost of one e-bit of entanglement).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7A75-2A63-030A-D803-F443F81F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13EA3-7412-961E-CAD9-8896157B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0C0F-D763-93CD-50FC-306CB2E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 – Circuit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C748-8F14-E53D-0DA4-25D8D71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675E-3A05-280B-4354-0E8FFC17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41A39-0E58-4D60-6253-7DAFE42E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34" y="1735930"/>
            <a:ext cx="8167598" cy="39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8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C480-5E79-D2F5-0752-447B740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AA43-2EE6-168B-EFE5-F8B2B858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Alice has two classical bits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b.</a:t>
            </a:r>
          </a:p>
          <a:p>
            <a:endParaRPr lang="en-US" sz="2400" i="1" dirty="0"/>
          </a:p>
          <a:p>
            <a:r>
              <a:rPr lang="en-US" sz="2400" dirty="0"/>
              <a:t>Both Alice and Bob share one qubit of an EPR Pair.</a:t>
            </a:r>
          </a:p>
          <a:p>
            <a:endParaRPr lang="en-US" sz="2400" dirty="0"/>
          </a:p>
          <a:p>
            <a:r>
              <a:rPr lang="en-US" sz="2400" dirty="0"/>
              <a:t>Alice applies some unitary operations to her qubit, based on her classical bits and sends the qubit to Bob.</a:t>
            </a:r>
          </a:p>
          <a:p>
            <a:endParaRPr lang="en-US" sz="2400" dirty="0"/>
          </a:p>
          <a:p>
            <a:r>
              <a:rPr lang="en-US" sz="2400" dirty="0"/>
              <a:t>Bob, after applying some unitary operations to Alice’s qubit, measure both qubits. He recovers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, the original classical bits with Alice.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4C654-3335-0365-C687-91A563E1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E09F-12D4-2116-F9C6-51E0C73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DAE9-7889-AB8A-7780-5CA855A9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 –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CCE1-C8AD-9E69-8CE5-C05C1A3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40F6C-78FE-7704-BC50-504A10D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7B371-F024-8F3C-80CF-5FE96F64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7" y="2334877"/>
            <a:ext cx="10796423" cy="34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2F28-92B8-EACD-3C55-5802B152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 –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68B3-44F1-25B0-2D80-0170CC49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Note that the symbols for the Bell States are: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ABDFC-015E-6838-7516-0B15959F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A8AE-6280-7C4F-CBD9-2F5B4CE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5B4AF-ACF6-CECE-6C39-21F25214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12" y="2855161"/>
            <a:ext cx="3584877" cy="31238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18CE76-37DF-4123-7F0B-15BFAF5F9F54}"/>
              </a:ext>
            </a:extLst>
          </p:cNvPr>
          <p:cNvSpPr txBox="1">
            <a:spLocks/>
          </p:cNvSpPr>
          <p:nvPr/>
        </p:nvSpPr>
        <p:spPr>
          <a:xfrm>
            <a:off x="6213896" y="1825625"/>
            <a:ext cx="5645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Based on the values of 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, Alice applies the following operations on her qubit.</a:t>
            </a:r>
          </a:p>
          <a:p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The following represents these operations with the results shown.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3CE76-349F-C475-F851-C5A50F03B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r="9233"/>
          <a:stretch/>
        </p:blipFill>
        <p:spPr>
          <a:xfrm>
            <a:off x="8893841" y="4248325"/>
            <a:ext cx="3010619" cy="185054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5BDAE6-9703-35CC-84FB-89C66912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25863"/>
              </p:ext>
            </p:extLst>
          </p:nvPr>
        </p:nvGraphicFramePr>
        <p:xfrm>
          <a:off x="6443934" y="4259199"/>
          <a:ext cx="24153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396">
                  <a:extLst>
                    <a:ext uri="{9D8B030D-6E8A-4147-A177-3AD203B41FA5}">
                      <a16:colId xmlns:a16="http://schemas.microsoft.com/office/drawing/2014/main" val="2888934550"/>
                    </a:ext>
                  </a:extLst>
                </a:gridCol>
              </a:tblGrid>
              <a:tr h="430402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0, 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356"/>
                  </a:ext>
                </a:extLst>
              </a:tr>
              <a:tr h="430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0, 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376341"/>
                  </a:ext>
                </a:extLst>
              </a:tr>
              <a:tr h="430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1, 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17770"/>
                  </a:ext>
                </a:extLst>
              </a:tr>
              <a:tr h="430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1, </a:t>
                      </a:r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= 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6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1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711-A50A-7CE3-C6D9-1EFEC268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Superdense Coding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CC04C-DA56-1B74-0A54-82A6A73C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E2892-5B15-176A-1DD5-85ADD30B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6BDE-80D4-1351-D338-08B73E4CEF12}"/>
              </a:ext>
            </a:extLst>
          </p:cNvPr>
          <p:cNvSpPr txBox="1"/>
          <p:nvPr/>
        </p:nvSpPr>
        <p:spPr>
          <a:xfrm>
            <a:off x="1009292" y="2027208"/>
            <a:ext cx="4908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Bob, after receiving Alice’s qubit applies a CNOT followed by a Hadamard on the received as well as his qubit.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He then measures these two qubits.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The results are shown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As a result of this measurement, he recovers </a:t>
            </a:r>
            <a:r>
              <a:rPr lang="en-US" sz="2400" i="1" dirty="0">
                <a:latin typeface="Gill Sans MT" panose="020B0502020104020203" pitchFamily="34" charset="0"/>
              </a:rPr>
              <a:t>a</a:t>
            </a:r>
            <a:r>
              <a:rPr lang="en-US" sz="2400" dirty="0">
                <a:latin typeface="Gill Sans MT" panose="020B0502020104020203" pitchFamily="34" charset="0"/>
              </a:rPr>
              <a:t> and </a:t>
            </a:r>
            <a:r>
              <a:rPr lang="en-US" sz="2400" i="1" dirty="0">
                <a:latin typeface="Gill Sans MT" panose="020B0502020104020203" pitchFamily="34" charset="0"/>
              </a:rPr>
              <a:t>b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31A0C-D7BE-5273-876E-DDDD8040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061256"/>
            <a:ext cx="2470497" cy="2046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1AAD0-B8D3-A1E9-4661-EE6A9BED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23" y="1867545"/>
            <a:ext cx="4577326" cy="21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6CE-2E33-4463-7B02-C41C5651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CHSH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B54F-9908-9092-21CB-3E87BBDA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51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Here we just give an overview of the game.</a:t>
            </a:r>
          </a:p>
          <a:p>
            <a:r>
              <a:rPr lang="en-US" dirty="0"/>
              <a:t>Alice and Bob are in two separate places with no communication between them.</a:t>
            </a:r>
          </a:p>
          <a:p>
            <a:r>
              <a:rPr lang="en-US" dirty="0"/>
              <a:t>A Referee communicates with Alice and Bob, and they in turn communicate with the referee.</a:t>
            </a:r>
          </a:p>
          <a:p>
            <a:r>
              <a:rPr lang="en-US" dirty="0"/>
              <a:t>The referee asks questions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with Alice and Bob.</a:t>
            </a:r>
          </a:p>
          <a:p>
            <a:r>
              <a:rPr lang="en-US" dirty="0"/>
              <a:t>Alice and Bob reply with answers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43D30-59DD-97A2-49B5-DA047CC7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A6D3E-7CB7-0099-03CB-AA8371DB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C3809-E882-2676-B99B-FFFAE84D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27" y="2171794"/>
            <a:ext cx="4525291" cy="37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4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9886-7B91-23F6-6B4C-1DA30442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CHSH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3AC9-5713-14F7-A17D-79A42D54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03F6-44E4-3953-1885-05733E1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7B0D1-F5F4-8B2F-A42B-1F484109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5" y="2274108"/>
            <a:ext cx="8341169" cy="3382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341ED3-8339-726E-4BBB-9F265E36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722" y="2781459"/>
            <a:ext cx="2989494" cy="23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Circuit for Teleportation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Superdense Coding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CHSH Game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  <a:endParaRPr lang="en-US" sz="18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IBM </a:t>
            </a:r>
            <a:r>
              <a:rPr lang="en-US" sz="1800" dirty="0" err="1"/>
              <a:t>Qiskit</a:t>
            </a:r>
            <a:r>
              <a:rPr lang="en-US" sz="1800" dirty="0"/>
              <a:t> Course: Entanglement in Action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https://learning.quantum.ibm.com/course/basics-of-quantum-information/entanglement-in-action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1293-DA27-CA75-9578-0846D0E4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CHSH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F6A4-167C-9596-0538-0A19A8C4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best classical strategy gives a winning probability of ¾ = 75%.</a:t>
            </a:r>
          </a:p>
          <a:p>
            <a:r>
              <a:rPr lang="en-US" sz="2400" dirty="0"/>
              <a:t>Using a quantum strategy gives a winning probability of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a significant improvement over the classical strategy.</a:t>
            </a:r>
          </a:p>
          <a:p>
            <a:r>
              <a:rPr lang="en-US" sz="2400" dirty="0"/>
              <a:t>Details of the analysis can be found in </a:t>
            </a:r>
            <a:r>
              <a:rPr lang="en-US" sz="2400" dirty="0">
                <a:hlinkClick r:id="rId2"/>
              </a:rPr>
              <a:t>https://learning.quantum.ibm.com/course/basics-of-quantum-information</a:t>
            </a:r>
            <a:r>
              <a:rPr lang="en-US" sz="2400">
                <a:hlinkClick r:id="rId2"/>
              </a:rPr>
              <a:t>/entanglement-in-action</a:t>
            </a:r>
            <a:r>
              <a:rPr lang="en-US" sz="2400"/>
              <a:t>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D454F-D432-A567-C49F-C2A38A19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D453-9F0F-48F1-66E1-8F41AFEA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4DD51-C136-1F7B-B304-1DE2C76A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1" y="2817347"/>
            <a:ext cx="275310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6AD-9364-8AE9-3FE9-686AE1E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2F74-9C8F-C0B9-8B1E-DDBD122A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unit, we studied quantum teleportation as well superdense coding as applications of entanglement.</a:t>
            </a:r>
          </a:p>
          <a:p>
            <a:r>
              <a:rPr lang="en-US" dirty="0"/>
              <a:t>We observed that both of these can be defined as complementary operations.</a:t>
            </a:r>
          </a:p>
          <a:p>
            <a:r>
              <a:rPr lang="en-US" dirty="0"/>
              <a:t>We also presented the </a:t>
            </a:r>
            <a:r>
              <a:rPr lang="en-US" i="1" dirty="0"/>
              <a:t>no-cloning theorem</a:t>
            </a:r>
            <a:r>
              <a:rPr lang="en-US" dirty="0"/>
              <a:t>, which states that it is not possible to clone an arbitrary quantum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FA925-3743-6030-82DE-E065EB5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D133-8ED8-9383-5680-71810B6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Teleportation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Quantum teleportation is a protocol where a sender (Alice) transmits a qubit to a receiver (Bob) by making use of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dirty="0"/>
              <a:t>a shared entangled quantum state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two bits of classical communication.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must be understood that matter is not teleported in quantum teleportation — what is actually teleported is quantum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168A-8638-2AF5-B271-BF375B1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Teleportation -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118C-4A5D-479B-94CF-FCFC32221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Alice holds a qubit </a:t>
                </a:r>
                <a:r>
                  <a:rPr lang="en-US" i="1" dirty="0"/>
                  <a:t>X</a:t>
                </a:r>
                <a:r>
                  <a:rPr lang="en-US" dirty="0"/>
                  <a:t>, Bob holds a qubit </a:t>
                </a:r>
                <a:r>
                  <a:rPr lang="en-US" i="1" dirty="0"/>
                  <a:t>Y</a:t>
                </a:r>
                <a:r>
                  <a:rPr lang="en-US" dirty="0"/>
                  <a:t>, and together the pair </a:t>
                </a:r>
                <a:r>
                  <a:rPr lang="en-US" i="1" dirty="0"/>
                  <a:t>XY</a:t>
                </a:r>
                <a:r>
                  <a:rPr lang="en-US" dirty="0"/>
                  <a:t> is in the state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Alice then comes into possession of a third qubit </a:t>
                </a:r>
                <a:r>
                  <a:rPr lang="en-US" i="1" dirty="0"/>
                  <a:t>Q</a:t>
                </a:r>
                <a:r>
                  <a:rPr lang="en-US" dirty="0"/>
                  <a:t> that she wishes to transmit to Bob. 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state of the qubit </a:t>
                </a:r>
                <a:r>
                  <a:rPr lang="en-US" i="1" dirty="0"/>
                  <a:t>Q</a:t>
                </a:r>
                <a:r>
                  <a:rPr lang="en-US" dirty="0"/>
                  <a:t> is considered to be unknown to Alice and Bob, and no assumptions are made about it.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118C-4A5D-479B-94CF-FCFC32221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786C-6704-EA6A-9CC8-241FA79C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2EE65-32AE-6EBA-BCD6-4DEB5F3A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775-0F48-EE5E-6B13-B8415E1E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Quantum Teleportation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2DAD-02D4-2F73-9801-56899BB3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65EB-E5F6-CCE0-0CBB-8224B222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C95E5-A7FA-CE45-5D54-9F44F47D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95" y="2117147"/>
            <a:ext cx="9617486" cy="39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0A6E-0707-238A-C809-702F88C6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Teleportation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8FC8-86B0-DB17-96E5-964180A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48205-CE7F-B82B-1851-CABBB95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52341-9065-0E93-1881-EFC8FEB6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44" y="1908564"/>
            <a:ext cx="10147112" cy="44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9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926-E94B-CA83-C013-2537A53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	Quantum Teleportation – Analysis*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 [* Note the order of qubits in the </a:t>
            </a:r>
            <a:r>
              <a:rPr lang="en-US" sz="1800" dirty="0" err="1"/>
              <a:t>Qiskit</a:t>
            </a:r>
            <a:r>
              <a:rPr lang="en-US" sz="1800" dirty="0"/>
              <a:t> Book]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42D65-04A4-9D0E-80AE-D7E7C9C3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830" y="1789355"/>
            <a:ext cx="6845117" cy="35135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0708-994A-2563-E5F9-6A91B3A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A03A5-FF98-C610-E8BE-0CCD6EF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1006A-1216-B60C-5588-45550F68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53" y="5487823"/>
            <a:ext cx="8865326" cy="8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926-E94B-CA83-C013-2537A53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	Quantum Teleportation – Analysis*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 [* Note the order of qubits in the </a:t>
            </a:r>
            <a:r>
              <a:rPr lang="en-US" sz="1800" dirty="0" err="1"/>
              <a:t>Qiskit</a:t>
            </a:r>
            <a:r>
              <a:rPr lang="en-US" sz="1800" dirty="0"/>
              <a:t> Book]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42D65-04A4-9D0E-80AE-D7E7C9C3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830" y="1789355"/>
            <a:ext cx="6845117" cy="35135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0708-994A-2563-E5F9-6A91B3A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A03A5-FF98-C610-E8BE-0CCD6EF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448BC-D954-86DA-2D3B-61FBDEA8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18" y="5457352"/>
            <a:ext cx="6284433" cy="10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926-E94B-CA83-C013-2537A53F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	Quantum Teleportation – Analysis*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 [* Note the order of qubits in the </a:t>
            </a:r>
            <a:r>
              <a:rPr lang="en-US" sz="1800" dirty="0" err="1"/>
              <a:t>Qiskit</a:t>
            </a:r>
            <a:r>
              <a:rPr lang="en-US" sz="1800" dirty="0"/>
              <a:t> Book]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42D65-04A4-9D0E-80AE-D7E7C9C3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830" y="1789355"/>
            <a:ext cx="6845117" cy="35135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0708-994A-2563-E5F9-6A91B3A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A03A5-FF98-C610-E8BE-0CCD6EF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4A9CC-81C7-D7DD-C841-18A74759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58" y="5346343"/>
            <a:ext cx="8770948" cy="15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965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06: Entanglement Applications</vt:lpstr>
      <vt:lpstr> Unit Outline</vt:lpstr>
      <vt:lpstr> Quantum Teleportation</vt:lpstr>
      <vt:lpstr> Quantum Teleportation - Setup</vt:lpstr>
      <vt:lpstr> Circuit for Quantum Teleportation</vt:lpstr>
      <vt:lpstr> Quantum Teleportation Protocol</vt:lpstr>
      <vt:lpstr> Quantum Teleportation – Analysis*   [* Note the order of qubits in the Qiskit Book] </vt:lpstr>
      <vt:lpstr> Quantum Teleportation – Analysis*   [* Note the order of qubits in the Qiskit Book] </vt:lpstr>
      <vt:lpstr> Quantum Teleportation – Analysis*   [* Note the order of qubits in the Qiskit Book] </vt:lpstr>
      <vt:lpstr> Quantum Teleportation – Analysis*  [* Note the order of qubits in the Qiskit Book] </vt:lpstr>
      <vt:lpstr>  Quantum Teleportation – Analysis*  [* Note the order of qubits in the Qiskit Book] </vt:lpstr>
      <vt:lpstr> Superdense Coding</vt:lpstr>
      <vt:lpstr> Superdense Coding – Circuit </vt:lpstr>
      <vt:lpstr> Superdense Coding – Setup </vt:lpstr>
      <vt:lpstr> Superdense Coding – Protocol</vt:lpstr>
      <vt:lpstr> Superdense Coding – Analysis </vt:lpstr>
      <vt:lpstr> Superdense Coding – Analysis </vt:lpstr>
      <vt:lpstr> The CHSH Game</vt:lpstr>
      <vt:lpstr> The CHSH Game</vt:lpstr>
      <vt:lpstr> The CHSH Game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684</cp:revision>
  <dcterms:created xsi:type="dcterms:W3CDTF">2022-04-01T09:51:06Z</dcterms:created>
  <dcterms:modified xsi:type="dcterms:W3CDTF">2024-10-28T08:54:20Z</dcterms:modified>
</cp:coreProperties>
</file>