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2" r:id="rId2"/>
    <p:sldId id="264" r:id="rId3"/>
    <p:sldId id="572" r:id="rId4"/>
    <p:sldId id="590" r:id="rId5"/>
    <p:sldId id="592" r:id="rId6"/>
    <p:sldId id="591" r:id="rId7"/>
    <p:sldId id="593" r:id="rId8"/>
    <p:sldId id="594" r:id="rId9"/>
    <p:sldId id="601" r:id="rId10"/>
    <p:sldId id="602" r:id="rId11"/>
    <p:sldId id="603" r:id="rId12"/>
    <p:sldId id="595" r:id="rId13"/>
    <p:sldId id="596" r:id="rId14"/>
    <p:sldId id="597" r:id="rId15"/>
    <p:sldId id="598" r:id="rId16"/>
    <p:sldId id="599" r:id="rId17"/>
    <p:sldId id="600" r:id="rId18"/>
    <p:sldId id="5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FFCC"/>
    <a:srgbClr val="CCFFFF"/>
    <a:srgbClr val="99FFCC"/>
    <a:srgbClr val="FF9999"/>
    <a:srgbClr val="FF00FF"/>
    <a:srgbClr val="0066CC"/>
    <a:srgbClr val="3F1749"/>
    <a:srgbClr val="660033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62" d="100"/>
          <a:sy n="62" d="100"/>
        </p:scale>
        <p:origin x="816" y="4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C6DF84-CD1F-4FA6-8BC8-E893B696DB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E00F5-A9A7-4164-9154-87868DA7B4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835A1-0E46-4E70-BE50-D16D92BA4F06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8731D-8B59-4095-B77A-4BC76754C1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1D674-0CD9-4F38-9541-10F8D4CF12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A66C0-A5B3-4976-B3B0-D5887CB7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49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04257-2063-464D-8392-2DAA70F807F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BBA1-8DB8-4FE4-8A77-5307E3FF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54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C820-F06A-4B86-BF0B-B3F6612CA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54DBB-C47C-49E9-9D9C-CA5C80EA2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0DD88-B242-467D-BEB5-FB8F7EF9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69A8C-3893-4697-8DCE-E8D29603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924B38-6344-1101-CED8-B9C1500E80E7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29A5D-1308-E10C-202B-3DEF0CAECB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5566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4ED30-B69B-4F0A-B2A1-AEF6DCC0A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A1C9C-5BCD-4DA9-AEAC-A9DF4661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65505-CACA-43A9-9065-9CB6A657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76A8C93-9DFB-40D7-BBC9-8ABC8B9063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09C756-9073-F325-5EB0-5206EFDFD988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80842B-CD63-C3F6-F359-880E7D73A9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0231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E4F7F-D510-4E3E-ADF8-0BBCAFBEF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16348-6040-4EC7-84FA-ACD6AE03C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69F16-A748-4C8D-A3E5-A464C526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61486-9E05-4F23-A92B-A1B7ABF5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69A90D-1D2D-54EC-460B-80A244499CF5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7A213-4704-FD9B-256C-40AB15D0AD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924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5013-5E51-49C0-BC22-8E93E632C4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381" y="410368"/>
            <a:ext cx="12192000" cy="1325563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	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4D83-D539-4263-B106-C711256BE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94F8B-ED69-49D9-B6CD-CC002E9B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B2E41-6AC9-4EA2-B3F7-D0541296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9705D3-83C8-16A9-3AE4-F96B6A26C65F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AF1FB-19E1-0DAE-FD18-DC60EDFAAC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81845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0FEA-A9EE-4984-A777-E9586084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5FA1F-94A1-45CE-84C6-23F77E0C3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D99CA-D285-4F1A-9EF3-9FF6A753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F42B6-DC9F-4E20-85F3-748AB2CF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B8D539-AF05-6879-DBE7-958561F71780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3BFEB-A61A-BC44-0BF0-D7A0547C8C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8562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1E5E-0811-4F8F-B2BD-F0EA8FE0D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19ED3-0C43-4509-8413-12035F885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11BA6-FC26-4989-AC9B-C6162614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FBF8E-11D8-47C3-B42E-CB9685CA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F29262B-DCE4-453C-AC44-46A76531AD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FFAA2E-80D3-7C42-DC59-98E39C2D21B7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F00280-50F5-5F70-653E-910E8D8B6E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7188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E841-4E40-4E94-9C41-48CA6FFF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Gill Sans MT" panose="020B05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33963-8E17-4AED-BD0A-6C7EDF769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9669F-0CC8-486E-A29E-8F810DC05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Gill Sans MT" panose="020B05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48C6F-C450-4648-9828-249C92913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D1B2B-27A1-4F00-A12E-45D62A00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7AE76-9D91-4D7D-9245-EF380996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5BDD155-2A18-4842-8FBF-76C05561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8EFABF-4B26-80A9-1902-8F1C022B8FBD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DFECC7-AF09-1B48-F3CE-2C13C10202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5662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E2322-36E5-40B2-B77C-3FEDCE71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CF9BB-D046-456C-9FE7-4EF522F8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5D108B-C064-4DBF-88BA-3195AD6373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7005D-A76C-B48A-033D-BD4761CD5221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B081A7-AD93-2EB6-E24F-3D29243269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925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C6141-32E6-4033-A96E-2767E51E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1312C-54FA-4E5C-A078-885B1740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C24A72-8058-B3A9-85FC-3D15768C0226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028F2-BBFF-021F-3D35-1EF63AF808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0737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F386-C2A1-4165-AA90-A143B880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5B62E-7997-4D6A-894F-CBFA127EA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Gill Sans MT" panose="020B0502020104020203" pitchFamily="34" charset="0"/>
              </a:defRPr>
            </a:lvl1pPr>
            <a:lvl2pPr>
              <a:defRPr sz="2800">
                <a:latin typeface="Gill Sans MT" panose="020B0502020104020203" pitchFamily="34" charset="0"/>
              </a:defRPr>
            </a:lvl2pPr>
            <a:lvl3pPr>
              <a:defRPr sz="2400">
                <a:latin typeface="Gill Sans MT" panose="020B0502020104020203" pitchFamily="34" charset="0"/>
              </a:defRPr>
            </a:lvl3pPr>
            <a:lvl4pPr>
              <a:defRPr sz="2000">
                <a:latin typeface="Gill Sans MT" panose="020B0502020104020203" pitchFamily="34" charset="0"/>
              </a:defRPr>
            </a:lvl4pPr>
            <a:lvl5pPr>
              <a:defRPr sz="2000">
                <a:latin typeface="Gill Sans MT" panose="020B05020201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69036-BD0D-405E-ABE5-3182D7948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Gill Sans MT" panose="020B05020201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81FBA-E5AB-4AE8-AD85-5CEC9509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195D8-F0EB-4DED-84FF-85995992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CB8084-E2C0-B052-D570-30CCC80650D2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89BFB-2DDC-58C5-D56B-835ECD4851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2396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EA1B-D3EA-4191-B9A2-C992A45E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61EAE-65C4-4E5D-9671-81BC47EE3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9A2D6-4D6D-46D5-A4DA-2F27FD63A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Gill Sans MT" panose="020B05020201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DD90B-51A9-4BB5-8E85-28B0FF6D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05A6B-C7C7-40DC-AD0A-81C8E82E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9A52A7-B87F-6F5D-9D3D-0E043AC9BCEC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7219D-390B-2454-591A-C0C352CC48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524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78F7C8-354E-4F2A-8234-DE180760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D10E1-2BF3-41D1-8698-8FAD6110C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98958-B1D7-4842-BAFF-219194268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BA6A7-670D-4A8E-A302-1B47C3B95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8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isal.alvi@sse.habib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xvRbnJUilPSYlqS2UrIo2axElmuIWEHS?usp=sharing" TargetMode="External"/><Relationship Id="rId2" Type="http://schemas.openxmlformats.org/officeDocument/2006/relationships/hyperlink" Target="https://colab.research.google.com/drive/1e_E5AnIGNt34LOWXX1ZHJSBSDGKpVnUS?usp=sha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quantumai.google/cirq/experiments/textbook_algorithm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e_E5AnIGNt34LOWXX1ZHJSBSDGKpVnU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F689-049A-5781-A66E-033ED88C0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551" y="1122363"/>
            <a:ext cx="11714922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2700" dirty="0"/>
              <a:t>CS/PHYS-314/300: Quantum Computing</a:t>
            </a:r>
            <a:br>
              <a:rPr lang="en-US" sz="2700" dirty="0"/>
            </a:br>
            <a:br>
              <a:rPr lang="en-US" sz="3600" dirty="0"/>
            </a:br>
            <a:r>
              <a:rPr lang="en-US" sz="4900" dirty="0"/>
              <a:t>Unit 07:</a:t>
            </a:r>
            <a:br>
              <a:rPr lang="en-US" sz="4900" dirty="0"/>
            </a:br>
            <a:r>
              <a:rPr lang="en-US" sz="4900" dirty="0"/>
              <a:t>Quantum Frameworks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D20C7-F1FC-0FDE-ABA7-47DA4A7A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C26B2-ABC0-0DDD-0A2C-573D9B13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4E332-59FA-A702-3302-E9C13C7D4461}"/>
              </a:ext>
            </a:extLst>
          </p:cNvPr>
          <p:cNvSpPr txBox="1"/>
          <p:nvPr/>
        </p:nvSpPr>
        <p:spPr>
          <a:xfrm>
            <a:off x="477078" y="26504"/>
            <a:ext cx="1171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Habib University – Shaping Futures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29C37EA-5D66-A27C-EB91-FF555785C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03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Gill Sans MT"/>
              </a:rPr>
              <a:t>Faisal Alvi</a:t>
            </a:r>
          </a:p>
          <a:p>
            <a:endParaRPr lang="en-US" sz="2000" dirty="0">
              <a:latin typeface="Gill Sans MT"/>
            </a:endParaRPr>
          </a:p>
          <a:p>
            <a:endParaRPr lang="en-US" sz="2000" dirty="0">
              <a:latin typeface="Gill Sans MT"/>
            </a:endParaRPr>
          </a:p>
          <a:p>
            <a:endParaRPr lang="en-US" sz="2000" dirty="0">
              <a:latin typeface="Gill Sans MT"/>
            </a:endParaRPr>
          </a:p>
          <a:p>
            <a:endParaRPr lang="en-US" sz="2000" dirty="0">
              <a:latin typeface="Gill Sans MT"/>
            </a:endParaRPr>
          </a:p>
          <a:p>
            <a:r>
              <a:rPr lang="en-US" sz="1800" dirty="0">
                <a:latin typeface="Gill Sans MT"/>
              </a:rPr>
              <a:t>(For any suggested modifications please email: </a:t>
            </a:r>
            <a:r>
              <a:rPr lang="en-US" sz="1800" dirty="0">
                <a:latin typeface="Consolas" panose="020B0609020204030204" pitchFamily="49" charset="0"/>
                <a:hlinkClick r:id="rId2"/>
              </a:rPr>
              <a:t>faisal.alvi@sse.habib.edu.pk</a:t>
            </a:r>
            <a:r>
              <a:rPr lang="en-US" sz="1800" dirty="0">
                <a:latin typeface="Gill Sans MT"/>
              </a:rPr>
              <a:t>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9313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057F-6B24-8BEC-536B-320EB115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Qiskit</a:t>
            </a:r>
            <a:r>
              <a:rPr lang="en-US" dirty="0"/>
              <a:t> – Notebook – Main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21491-B22B-2518-4E89-0D8BFE004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“</a:t>
            </a:r>
            <a:r>
              <a:rPr lang="en-US" sz="2400" dirty="0" err="1"/>
              <a:t>ket</a:t>
            </a:r>
            <a:r>
              <a:rPr lang="en-US" sz="2400" dirty="0"/>
              <a:t>” is represented as a </a:t>
            </a:r>
            <a:r>
              <a:rPr lang="en-US" sz="2400" dirty="0" err="1">
                <a:latin typeface="Consolas" panose="020B0609020204030204" pitchFamily="49" charset="0"/>
              </a:rPr>
              <a:t>StateVector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To state the vector, use: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8709B-12B8-7C27-5F3E-EA1DC733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AADF1-499B-5F63-F93E-953BB845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C84B35-6EEC-1B41-A80E-446FEE957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22"/>
          <a:stretch/>
        </p:blipFill>
        <p:spPr>
          <a:xfrm>
            <a:off x="1004270" y="2293986"/>
            <a:ext cx="6742445" cy="2886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F4C1ED-99F7-6481-42F4-CD7EB1DF7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427" y="2293986"/>
            <a:ext cx="2848373" cy="13622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ECB84A-E124-2B59-B20F-03D252985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3217" y="3835637"/>
            <a:ext cx="1749248" cy="6438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8344CD-0710-AE30-C666-FDBB073AA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1046" y="5359850"/>
            <a:ext cx="5677692" cy="743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F8510E-4105-A5CC-0944-E8441C2529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1445" y="4580843"/>
            <a:ext cx="1552792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18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21613-F2D4-367A-AB86-170432D0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Qiskit</a:t>
            </a:r>
            <a:r>
              <a:rPr lang="en-US" dirty="0"/>
              <a:t> Notebooks – Google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00D7E-3ACF-9035-B341-1CA2B2F17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Notebook 1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https://colab.research.google.com/drive/1e_E5AnIGNt34LOWXX1ZHJSBSDGKpVnUS?usp=sharing</a:t>
            </a:r>
            <a:endParaRPr lang="en-US" dirty="0"/>
          </a:p>
          <a:p>
            <a:r>
              <a:rPr lang="en-US" dirty="0"/>
              <a:t>Notebook 2</a:t>
            </a:r>
          </a:p>
          <a:p>
            <a:r>
              <a:rPr lang="en-US" dirty="0">
                <a:hlinkClick r:id="rId3"/>
              </a:rPr>
              <a:t>https://colab.research.google.com/drive/1xvRbnJUilPSYlqS2UrIo2axElmuIWEHS?usp=sharing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B9978-4FED-5F5C-96D5-441DD564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18EC8-C034-E14E-8A67-24FC265E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57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B130-44B6-48F9-2733-C238AD4D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Quantum Query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941E1-0D62-C488-9E43-7B52ED3C9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The Quantum Query Model is one of the models in use to elucidate the advantage of quantum computers in terms of efficiency.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In essence, a quantum circuit is provided a function that can be accessed using queries.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Sometimes the terms oracle and black box are also used to describe the function.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Input                                                                                     Output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3B904-B4CE-E7EC-FA56-C7D459FC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99ED8-6E39-72DB-0F09-2112C332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F6BB74-5186-71D1-722E-24A27C8DA92A}"/>
              </a:ext>
            </a:extLst>
          </p:cNvPr>
          <p:cNvSpPr/>
          <p:nvPr/>
        </p:nvSpPr>
        <p:spPr>
          <a:xfrm>
            <a:off x="4038600" y="4494361"/>
            <a:ext cx="4052977" cy="14492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Black Box: </a:t>
            </a:r>
          </a:p>
          <a:p>
            <a:pPr algn="ctr"/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3DF4D5-09F1-0EC9-6176-24B8C1299978}"/>
              </a:ext>
            </a:extLst>
          </p:cNvPr>
          <p:cNvCxnSpPr/>
          <p:nvPr/>
        </p:nvCxnSpPr>
        <p:spPr>
          <a:xfrm>
            <a:off x="3062377" y="5268439"/>
            <a:ext cx="9762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5436E7-1100-A3F4-D389-52170C443AC3}"/>
              </a:ext>
            </a:extLst>
          </p:cNvPr>
          <p:cNvCxnSpPr/>
          <p:nvPr/>
        </p:nvCxnSpPr>
        <p:spPr>
          <a:xfrm>
            <a:off x="8111897" y="5248119"/>
            <a:ext cx="9762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29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B130-44B6-48F9-2733-C238AD4D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Quantum Query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941E1-0D62-C488-9E43-7B52ED3C9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The function </a:t>
            </a:r>
            <a:r>
              <a:rPr lang="en-US" sz="2400" i="1" dirty="0"/>
              <a:t>f</a:t>
            </a:r>
            <a:r>
              <a:rPr lang="en-US" sz="2400" dirty="0"/>
              <a:t>(x) is typically defined on bitstrings, with the domain as a bitstring of length </a:t>
            </a:r>
            <a:r>
              <a:rPr lang="en-US" sz="2400" i="1" dirty="0"/>
              <a:t>n</a:t>
            </a:r>
            <a:r>
              <a:rPr lang="en-US" sz="2400" dirty="0"/>
              <a:t> and the codomain as a bitstring of length </a:t>
            </a:r>
            <a:r>
              <a:rPr lang="en-US" sz="2400" i="1" dirty="0"/>
              <a:t>m</a:t>
            </a:r>
            <a:r>
              <a:rPr lang="en-US" sz="2400" dirty="0"/>
              <a:t>, 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A query is just an evaluation of </a:t>
            </a:r>
            <a:r>
              <a:rPr lang="en-US" sz="2400" i="1" dirty="0"/>
              <a:t>f</a:t>
            </a:r>
            <a:r>
              <a:rPr lang="en-US" sz="2400" dirty="0"/>
              <a:t> on certain input. 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The efficiency of a quantum algorithm is measured using the number of queries required for the input function </a:t>
            </a:r>
            <a:r>
              <a:rPr lang="en-US" sz="2400" i="1" dirty="0"/>
              <a:t>f</a:t>
            </a:r>
            <a:r>
              <a:rPr lang="en-US" sz="2400" dirty="0"/>
              <a:t>.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3B904-B4CE-E7EC-FA56-C7D459FC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99ED8-6E39-72DB-0F09-2112C332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3E3DCC-B648-D8FD-BE9C-1CB53F3BA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727" y="2695645"/>
            <a:ext cx="2342545" cy="77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0E98-2A0E-B06D-01BE-7850AA8F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The Quantum Query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1FA68-F2E8-7C0B-42E5-46B8E9824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Some Examples of Query Problems 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Given a function </a:t>
            </a:r>
            <a:r>
              <a:rPr lang="en-US" sz="2400" i="1" dirty="0"/>
              <a:t>f</a:t>
            </a:r>
            <a:r>
              <a:rPr lang="en-US" sz="2400" dirty="0"/>
              <a:t>: </a:t>
            </a:r>
            <a:r>
              <a:rPr lang="en-US" sz="2400" dirty="0">
                <a:sym typeface="Symbol" panose="05050102010706020507" pitchFamily="18" charset="2"/>
              </a:rPr>
              <a:t></a:t>
            </a:r>
            <a:r>
              <a:rPr lang="en-US" sz="2400" i="1" baseline="30000" dirty="0">
                <a:sym typeface="Symbol" panose="05050102010706020507" pitchFamily="18" charset="2"/>
              </a:rPr>
              <a:t>n </a:t>
            </a:r>
            <a:r>
              <a:rPr lang="en-US" sz="2400" dirty="0">
                <a:sym typeface="Symbol" panose="05050102010706020507" pitchFamily="18" charset="2"/>
              </a:rPr>
              <a:t> , the function evaluates to a ‘1’ if </a:t>
            </a:r>
            <a:r>
              <a:rPr lang="en-US" sz="2400" i="1" dirty="0">
                <a:sym typeface="Symbol" panose="05050102010706020507" pitchFamily="18" charset="2"/>
              </a:rPr>
              <a:t>f</a:t>
            </a:r>
            <a:r>
              <a:rPr lang="en-US" sz="2400" dirty="0">
                <a:sym typeface="Symbol" panose="05050102010706020507" pitchFamily="18" charset="2"/>
              </a:rPr>
              <a:t>(</a:t>
            </a:r>
            <a:r>
              <a:rPr lang="en-US" sz="2400" i="1" dirty="0">
                <a:sym typeface="Symbol" panose="05050102010706020507" pitchFamily="18" charset="2"/>
              </a:rPr>
              <a:t>x</a:t>
            </a:r>
            <a:r>
              <a:rPr lang="en-US" sz="2400" dirty="0">
                <a:sym typeface="Symbol" panose="05050102010706020507" pitchFamily="18" charset="2"/>
              </a:rPr>
              <a:t>) = 1, and 0 otherwise. In simpler words, find whether </a:t>
            </a:r>
            <a:r>
              <a:rPr lang="en-US" sz="2400" i="1" dirty="0">
                <a:sym typeface="Symbol" panose="05050102010706020507" pitchFamily="18" charset="2"/>
              </a:rPr>
              <a:t>f</a:t>
            </a:r>
            <a:r>
              <a:rPr lang="en-US" sz="2400" dirty="0">
                <a:sym typeface="Symbol" panose="05050102010706020507" pitchFamily="18" charset="2"/>
              </a:rPr>
              <a:t>(</a:t>
            </a:r>
            <a:r>
              <a:rPr lang="en-US" sz="2400" i="1" dirty="0">
                <a:sym typeface="Symbol" panose="05050102010706020507" pitchFamily="18" charset="2"/>
              </a:rPr>
              <a:t>x</a:t>
            </a:r>
            <a:r>
              <a:rPr lang="en-US" sz="2400" dirty="0">
                <a:sym typeface="Symbol" panose="05050102010706020507" pitchFamily="18" charset="2"/>
              </a:rPr>
              <a:t>) = 1? Alternatively,  </a:t>
            </a:r>
            <a:r>
              <a:rPr lang="en-US" sz="2400" dirty="0" err="1">
                <a:sym typeface="Symbol" panose="05050102010706020507" pitchFamily="18" charset="2"/>
              </a:rPr>
              <a:t>onsider</a:t>
            </a:r>
            <a:r>
              <a:rPr lang="en-US" sz="2400" dirty="0">
                <a:sym typeface="Symbol" panose="05050102010706020507" pitchFamily="18" charset="2"/>
              </a:rPr>
              <a:t> the outputs as 2</a:t>
            </a:r>
            <a:r>
              <a:rPr lang="en-US" sz="2400" baseline="30000" dirty="0">
                <a:sym typeface="Symbol" panose="05050102010706020507" pitchFamily="18" charset="2"/>
              </a:rPr>
              <a:t>n </a:t>
            </a:r>
            <a:r>
              <a:rPr lang="en-US" sz="2400" dirty="0">
                <a:sym typeface="Symbol" panose="05050102010706020507" pitchFamily="18" charset="2"/>
              </a:rPr>
              <a:t>bit strings. The problem is then to find the bitwise OR of these strings. 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sym typeface="Symbol" panose="05050102010706020507" pitchFamily="18" charset="2"/>
              </a:rPr>
              <a:t>[Query Problem with a Promise] Given a </a:t>
            </a:r>
            <a:r>
              <a:rPr lang="en-US" sz="2400" i="1" dirty="0"/>
              <a:t>f</a:t>
            </a:r>
            <a:r>
              <a:rPr lang="en-US" sz="2400" dirty="0"/>
              <a:t>: </a:t>
            </a:r>
            <a:r>
              <a:rPr lang="en-US" sz="2400" dirty="0">
                <a:sym typeface="Symbol" panose="05050102010706020507" pitchFamily="18" charset="2"/>
              </a:rPr>
              <a:t></a:t>
            </a:r>
            <a:r>
              <a:rPr lang="en-US" sz="2400" i="1" baseline="30000" dirty="0">
                <a:sym typeface="Symbol" panose="05050102010706020507" pitchFamily="18" charset="2"/>
              </a:rPr>
              <a:t>n </a:t>
            </a:r>
            <a:r>
              <a:rPr lang="en-US" sz="2400" dirty="0">
                <a:sym typeface="Symbol" panose="05050102010706020507" pitchFamily="18" charset="2"/>
              </a:rPr>
              <a:t> , we are </a:t>
            </a:r>
            <a:r>
              <a:rPr lang="en-US" sz="2400" b="1" i="1" dirty="0">
                <a:sym typeface="Symbol" panose="05050102010706020507" pitchFamily="18" charset="2"/>
              </a:rPr>
              <a:t>promised</a:t>
            </a:r>
            <a:r>
              <a:rPr lang="en-US" sz="2400" dirty="0">
                <a:sym typeface="Symbol" panose="05050102010706020507" pitchFamily="18" charset="2"/>
              </a:rPr>
              <a:t> that      </a:t>
            </a:r>
            <a:r>
              <a:rPr lang="en-US" sz="2400" i="1" dirty="0">
                <a:sym typeface="Symbol" panose="05050102010706020507" pitchFamily="18" charset="2"/>
              </a:rPr>
              <a:t>f</a:t>
            </a:r>
            <a:r>
              <a:rPr lang="en-US" sz="2400" dirty="0">
                <a:sym typeface="Symbol" panose="05050102010706020507" pitchFamily="18" charset="2"/>
              </a:rPr>
              <a:t>(</a:t>
            </a:r>
            <a:r>
              <a:rPr lang="en-US" sz="2400" i="1" dirty="0">
                <a:sym typeface="Symbol" panose="05050102010706020507" pitchFamily="18" charset="2"/>
              </a:rPr>
              <a:t>x</a:t>
            </a:r>
            <a:r>
              <a:rPr lang="en-US" sz="2400" dirty="0">
                <a:sym typeface="Symbol" panose="05050102010706020507" pitchFamily="18" charset="2"/>
              </a:rPr>
              <a:t>) = 1 for exactly one value of </a:t>
            </a:r>
            <a:r>
              <a:rPr lang="en-US" sz="2400" i="1" dirty="0">
                <a:sym typeface="Symbol" panose="05050102010706020507" pitchFamily="18" charset="2"/>
              </a:rPr>
              <a:t>x</a:t>
            </a:r>
            <a:r>
              <a:rPr lang="en-US" sz="2400" dirty="0">
                <a:sym typeface="Symbol" panose="05050102010706020507" pitchFamily="18" charset="2"/>
              </a:rPr>
              <a:t> with </a:t>
            </a:r>
            <a:r>
              <a:rPr lang="en-US" sz="2400" i="1" dirty="0">
                <a:sym typeface="Symbol" panose="05050102010706020507" pitchFamily="18" charset="2"/>
              </a:rPr>
              <a:t>f(x</a:t>
            </a:r>
            <a:r>
              <a:rPr lang="en-US" sz="2400" dirty="0">
                <a:sym typeface="Symbol" panose="05050102010706020507" pitchFamily="18" charset="2"/>
              </a:rPr>
              <a:t>) = 0 for all other inputs.  The task is to find this unique string </a:t>
            </a:r>
            <a:r>
              <a:rPr lang="en-US" sz="2400" i="1" dirty="0">
                <a:sym typeface="Symbol" panose="05050102010706020507" pitchFamily="18" charset="2"/>
              </a:rPr>
              <a:t>x. </a:t>
            </a:r>
            <a:endParaRPr lang="en-US" sz="2400" dirty="0">
              <a:sym typeface="Symbol" panose="05050102010706020507" pitchFamily="18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50AA2-8E59-0BF2-72E9-CE762DC9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DA50D-6E38-9402-2209-27715683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5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0F78-659A-3782-D7CD-2F0E7F6D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Query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2ECE0-A121-1067-AB25-3A443F3E7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query gate is of the form: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Here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is a function on </a:t>
            </a:r>
            <a:r>
              <a:rPr lang="en-US" sz="2400" dirty="0">
                <a:sym typeface="Symbol" panose="05050102010706020507" pitchFamily="18" charset="2"/>
              </a:rPr>
              <a:t></a:t>
            </a:r>
            <a:r>
              <a:rPr lang="en-US" sz="2400" i="1" baseline="30000" dirty="0">
                <a:sym typeface="Symbol" panose="05050102010706020507" pitchFamily="18" charset="2"/>
              </a:rPr>
              <a:t>n </a:t>
            </a:r>
            <a:r>
              <a:rPr lang="en-US" sz="2400" dirty="0">
                <a:sym typeface="Symbol" panose="05050102010706020507" pitchFamily="18" charset="2"/>
              </a:rPr>
              <a:t> </a:t>
            </a:r>
            <a:r>
              <a:rPr lang="en-US" sz="2400" i="1" baseline="30000" dirty="0">
                <a:sym typeface="Symbol" panose="05050102010706020507" pitchFamily="18" charset="2"/>
              </a:rPr>
              <a:t>m</a:t>
            </a:r>
          </a:p>
          <a:p>
            <a:r>
              <a:rPr lang="en-US" sz="2400" i="1" dirty="0" err="1">
                <a:sym typeface="Symbol" panose="05050102010706020507" pitchFamily="18" charset="2"/>
              </a:rPr>
              <a:t>U</a:t>
            </a:r>
            <a:r>
              <a:rPr lang="en-US" sz="2400" i="1" baseline="-25000" dirty="0" err="1">
                <a:sym typeface="Symbol" panose="05050102010706020507" pitchFamily="18" charset="2"/>
              </a:rPr>
              <a:t>f</a:t>
            </a:r>
            <a:r>
              <a:rPr lang="en-US" sz="2400" dirty="0">
                <a:sym typeface="Symbol" panose="05050102010706020507" pitchFamily="18" charset="2"/>
              </a:rPr>
              <a:t> computes the XOR of </a:t>
            </a:r>
            <a:r>
              <a:rPr lang="en-US" sz="2400" i="1" dirty="0">
                <a:sym typeface="Symbol" panose="05050102010706020507" pitchFamily="18" charset="2"/>
              </a:rPr>
              <a:t>y</a:t>
            </a:r>
            <a:r>
              <a:rPr lang="en-US" sz="2400" dirty="0">
                <a:sym typeface="Symbol" panose="05050102010706020507" pitchFamily="18" charset="2"/>
              </a:rPr>
              <a:t> with </a:t>
            </a:r>
            <a:r>
              <a:rPr lang="en-US" sz="2400" i="1" dirty="0">
                <a:sym typeface="Symbol" panose="05050102010706020507" pitchFamily="18" charset="2"/>
              </a:rPr>
              <a:t>f</a:t>
            </a:r>
            <a:r>
              <a:rPr lang="en-US" sz="2400" dirty="0">
                <a:sym typeface="Symbol" panose="05050102010706020507" pitchFamily="18" charset="2"/>
              </a:rPr>
              <a:t>(</a:t>
            </a:r>
            <a:r>
              <a:rPr lang="en-US" sz="2400" i="1" dirty="0">
                <a:sym typeface="Symbol" panose="05050102010706020507" pitchFamily="18" charset="2"/>
              </a:rPr>
              <a:t>x</a:t>
            </a:r>
            <a:r>
              <a:rPr lang="en-US" sz="2400" dirty="0">
                <a:sym typeface="Symbol" panose="05050102010706020507" pitchFamily="18" charset="2"/>
              </a:rPr>
              <a:t>) where both </a:t>
            </a:r>
            <a:r>
              <a:rPr lang="en-US" sz="2400" i="1" dirty="0">
                <a:sym typeface="Symbol" panose="05050102010706020507" pitchFamily="18" charset="2"/>
              </a:rPr>
              <a:t>y</a:t>
            </a:r>
            <a:r>
              <a:rPr lang="en-US" sz="2400" dirty="0">
                <a:sym typeface="Symbol" panose="05050102010706020507" pitchFamily="18" charset="2"/>
              </a:rPr>
              <a:t> and </a:t>
            </a:r>
            <a:r>
              <a:rPr lang="en-US" sz="2400" i="1" dirty="0">
                <a:sym typeface="Symbol" panose="05050102010706020507" pitchFamily="18" charset="2"/>
              </a:rPr>
              <a:t>f</a:t>
            </a:r>
            <a:r>
              <a:rPr lang="en-US" sz="2400" dirty="0">
                <a:sym typeface="Symbol" panose="05050102010706020507" pitchFamily="18" charset="2"/>
              </a:rPr>
              <a:t>(x) are </a:t>
            </a:r>
            <a:r>
              <a:rPr lang="en-US" sz="2400" i="1" dirty="0">
                <a:sym typeface="Symbol" panose="05050102010706020507" pitchFamily="18" charset="2"/>
              </a:rPr>
              <a:t>m</a:t>
            </a:r>
            <a:r>
              <a:rPr lang="en-US" sz="2400" dirty="0">
                <a:sym typeface="Symbol" panose="05050102010706020507" pitchFamily="18" charset="2"/>
              </a:rPr>
              <a:t> bit strings.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EDDC5-EDBF-718C-D117-9ADA349C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A52ED-E249-A03C-9641-BAC6DA5D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0D8E1-0A40-B8B5-0589-72B754383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596" y="2426486"/>
            <a:ext cx="6513451" cy="252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3093C-60D5-8397-6FA6-3C466A9E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Query Gates – General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3CD66-8930-7E9D-70AD-235ED3F82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query gate is simply a permutation (more specifically of order 2) of its input.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other words, </a:t>
            </a:r>
            <a:r>
              <a:rPr lang="en-US" sz="2400" i="1" dirty="0" err="1"/>
              <a:t>U</a:t>
            </a:r>
            <a:r>
              <a:rPr lang="en-US" sz="2400" i="1" baseline="-25000" dirty="0" err="1"/>
              <a:t>f</a:t>
            </a:r>
            <a:r>
              <a:rPr lang="en-US" sz="2400" dirty="0"/>
              <a:t> is a permutation matrix (of order 2).</a:t>
            </a:r>
          </a:p>
          <a:p>
            <a:r>
              <a:rPr lang="en-US" sz="2400" dirty="0"/>
              <a:t>Since the transpose of a permutation matrix is its inverse, hence </a:t>
            </a:r>
            <a:r>
              <a:rPr lang="en-US" sz="2400" i="1" dirty="0" err="1"/>
              <a:t>U</a:t>
            </a:r>
            <a:r>
              <a:rPr lang="en-US" sz="2400" i="1" baseline="-25000" dirty="0" err="1"/>
              <a:t>f</a:t>
            </a:r>
            <a:r>
              <a:rPr lang="en-US" sz="2400" dirty="0"/>
              <a:t> is unitary.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D35C8-293C-C744-73AF-D66E9A6E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3D7BC-F2CA-1F2D-94DF-CE76F783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7E1B01-8F1A-7D38-17E1-FE0B5036B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596" y="2343503"/>
            <a:ext cx="6403767" cy="248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5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2960-8C58-D108-96F8-F2F398E4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Class Activity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FB311-A279-37BC-C52D-74026404A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CA454-6413-353C-501D-E49D194A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17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E01B83-CE80-153F-B46A-D4D6281A53CC}"/>
              </a:ext>
            </a:extLst>
          </p:cNvPr>
          <p:cNvSpPr txBox="1">
            <a:spLocks/>
          </p:cNvSpPr>
          <p:nvPr/>
        </p:nvSpPr>
        <p:spPr>
          <a:xfrm>
            <a:off x="835819" y="187047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Prove the statements in the previous slide, i.e.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i="1" dirty="0" err="1"/>
              <a:t>U</a:t>
            </a:r>
            <a:r>
              <a:rPr lang="en-US" sz="2400" i="1" baseline="-25000" dirty="0" err="1"/>
              <a:t>f</a:t>
            </a:r>
            <a:r>
              <a:rPr lang="en-US" sz="2400" dirty="0"/>
              <a:t> is a permutation matrix.</a:t>
            </a:r>
          </a:p>
          <a:p>
            <a:r>
              <a:rPr lang="en-US" sz="2400" i="1" dirty="0" err="1"/>
              <a:t>U</a:t>
            </a:r>
            <a:r>
              <a:rPr lang="en-US" sz="2400" i="1" baseline="-25000" dirty="0" err="1"/>
              <a:t>f</a:t>
            </a:r>
            <a:r>
              <a:rPr lang="en-US" sz="2400" dirty="0"/>
              <a:t> is unitary.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357834-0F1D-5F62-EF5C-25947253F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596" y="2343503"/>
            <a:ext cx="6403767" cy="248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8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26AD-9364-8AE9-3FE9-686AE1EE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C2F74-9C8F-C0B9-8B1E-DDBD122A3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Several Quantum Frameworks are available.</a:t>
            </a:r>
          </a:p>
          <a:p>
            <a:endParaRPr lang="en-US" sz="2400" dirty="0"/>
          </a:p>
          <a:p>
            <a:r>
              <a:rPr lang="en-US" sz="2400" dirty="0"/>
              <a:t>We will use </a:t>
            </a:r>
            <a:r>
              <a:rPr lang="en-US" sz="2400" dirty="0" err="1"/>
              <a:t>Qiskit</a:t>
            </a:r>
            <a:r>
              <a:rPr lang="en-US" sz="2400" dirty="0"/>
              <a:t> by IBM.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Quantum Query Model is used to measure complexity of quantum algorithms.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FA925-3743-6030-82DE-E065EB57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FD133-8ED8-9383-5680-71810B6A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0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3E23-B2FF-967B-635C-715BE842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Unit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8074-EB1B-1FEF-394D-487B31B95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08" y="1825625"/>
            <a:ext cx="10597792" cy="4351338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Quantum Computing Frameworks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 err="1"/>
              <a:t>Cirq</a:t>
            </a:r>
            <a:r>
              <a:rPr lang="en-US" sz="2400" dirty="0"/>
              <a:t> </a:t>
            </a:r>
            <a:r>
              <a:rPr lang="en-US" sz="2400" baseline="30000" dirty="0"/>
              <a:t>[Reference]</a:t>
            </a:r>
            <a:r>
              <a:rPr lang="en-US" sz="2400" dirty="0"/>
              <a:t> and Terminology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 err="1"/>
              <a:t>Qiskit</a:t>
            </a:r>
            <a:endParaRPr lang="en-US" sz="2400" dirty="0"/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Summary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800" dirty="0"/>
              <a:t>[Reference] https://quantumai.google/cirq/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9D961-DA95-BD15-156F-92217214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1D456-772D-AD8C-9483-FAA0876A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5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35FE-8B4B-5E9F-8051-B254EC87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Quantum Computing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CCA88-8DD1-886C-1A34-CBED209AE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So far we have studied the fundamentals of quantum computation.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From a practical perspective, there are several frameworks available for programming. Some of the more well known ones are: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IBM </a:t>
            </a:r>
            <a:r>
              <a:rPr lang="en-US" dirty="0" err="1"/>
              <a:t>Qiskit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Google </a:t>
            </a:r>
            <a:r>
              <a:rPr lang="en-US" dirty="0" err="1"/>
              <a:t>Cirq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Microsoft Q#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For quantum computation, we will be working with IBM </a:t>
            </a:r>
            <a:r>
              <a:rPr lang="en-US" sz="2400" dirty="0" err="1"/>
              <a:t>Qiskit</a:t>
            </a:r>
            <a:r>
              <a:rPr lang="en-US" sz="24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However, a gentle introduction to </a:t>
            </a:r>
            <a:r>
              <a:rPr lang="en-US" sz="2400" dirty="0" err="1"/>
              <a:t>Cirq</a:t>
            </a:r>
            <a:r>
              <a:rPr lang="en-US" sz="2400" dirty="0"/>
              <a:t> is also presented.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A403D-9BC7-3A5F-3DF7-D4568E8AA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4C0E3-9A79-81D2-CB6F-9216FB9D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1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F0D1A-0B46-4905-2BD0-0BFD179B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Cirq</a:t>
            </a:r>
            <a:r>
              <a:rPr lang="en-US" dirty="0"/>
              <a:t> -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7867A-4201-62F1-E694-02AF876EA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Cirq</a:t>
            </a:r>
            <a:r>
              <a:rPr lang="en-US" dirty="0"/>
              <a:t> has three main ways of defining qubits:</a:t>
            </a:r>
          </a:p>
          <a:p>
            <a:endParaRPr lang="en-US" dirty="0"/>
          </a:p>
          <a:p>
            <a:pPr lvl="1"/>
            <a:r>
              <a:rPr lang="en-US" b="1" dirty="0" err="1"/>
              <a:t>cirq.NamedQubit</a:t>
            </a:r>
            <a:r>
              <a:rPr lang="en-US" dirty="0"/>
              <a:t>: used to label qubits by an abstract name.</a:t>
            </a:r>
          </a:p>
          <a:p>
            <a:pPr lvl="1"/>
            <a:r>
              <a:rPr lang="en-US" b="1" dirty="0" err="1"/>
              <a:t>cirq</a:t>
            </a:r>
            <a:r>
              <a:rPr lang="en-US" b="1" dirty="0"/>
              <a:t>. </a:t>
            </a:r>
            <a:r>
              <a:rPr lang="en-US" b="1" dirty="0" err="1"/>
              <a:t>cirq.LineQubit</a:t>
            </a:r>
            <a:r>
              <a:rPr lang="en-US" dirty="0"/>
              <a:t>: qubits labelled by number in a linear array.</a:t>
            </a:r>
          </a:p>
          <a:p>
            <a:pPr lvl="1"/>
            <a:r>
              <a:rPr lang="en-US" b="1" dirty="0" err="1"/>
              <a:t>GridQubit</a:t>
            </a:r>
            <a:r>
              <a:rPr lang="en-US" dirty="0"/>
              <a:t>: qubits labelled by two numbers in a rectangular lattice.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6508D-6984-3415-A7E5-034FB853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382BC-1B52-1553-EED9-F504A5B9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F0D1A-0B46-4905-2BD0-0BFD179B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Cirq</a:t>
            </a:r>
            <a:r>
              <a:rPr lang="en-US" dirty="0"/>
              <a:t> - Terminology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6508D-6984-3415-A7E5-034FB853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382BC-1B52-1553-EED9-F504A5B9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Circuits and Moments">
            <a:extLst>
              <a:ext uri="{FF2B5EF4-FFF2-40B4-BE49-F238E27FC236}">
                <a16:creationId xmlns:a16="http://schemas.microsoft.com/office/drawing/2014/main" id="{002FF3C8-1EF9-541A-8908-5BA24AEF21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337" y="1886276"/>
            <a:ext cx="8212119" cy="447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55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5645-8AF8-E95F-2AE6-37FCEAA8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Cirq</a:t>
            </a:r>
            <a:r>
              <a:rPr lang="en-US" dirty="0"/>
              <a:t> – Example Circuit for Teleportation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EF254F-04D9-6930-ABDE-4E4606E9D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312" y="1901862"/>
            <a:ext cx="7601030" cy="445448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1E3B6-7873-6275-41A2-A5A5ED88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31A70-B886-7975-BEF8-4E124B52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1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85FF-7E7C-8BD9-3389-EB08A07E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Cirq</a:t>
            </a:r>
            <a:r>
              <a:rPr lang="en-US" dirty="0"/>
              <a:t> – Example Circuit for Teleportation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2A1B7-D531-BFD9-C73A-4E3EA39C3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73F90-EAD9-EDFB-E6DB-3E7AC0D6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A7D89D-40C8-D16F-5429-C269C6776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6" y="0"/>
            <a:ext cx="7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64A343-E506-291B-CA4D-5307759C5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95" y="1735931"/>
            <a:ext cx="9209876" cy="448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90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8857-875A-F1FB-6708-BB3387F9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Cirq</a:t>
            </a:r>
            <a:r>
              <a:rPr lang="en-US" dirty="0"/>
              <a:t> – The Teleportation Circuit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DEE5AB-AA6B-6D7F-8C80-6CF3860C2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868" y="2610004"/>
            <a:ext cx="8541541" cy="233293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D81B5-83F7-5AFA-55CB-DEFCDD6E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31BCC-61B8-5893-E5A4-6BD1ACAC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E2C2E5-705C-5D37-DF32-AFF3CF5A7610}"/>
              </a:ext>
            </a:extLst>
          </p:cNvPr>
          <p:cNvSpPr txBox="1"/>
          <p:nvPr/>
        </p:nvSpPr>
        <p:spPr>
          <a:xfrm>
            <a:off x="1367592" y="5641675"/>
            <a:ext cx="969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run the simulation, please see: </a:t>
            </a:r>
            <a:r>
              <a:rPr lang="en-US" dirty="0">
                <a:hlinkClick r:id="rId3"/>
              </a:rPr>
              <a:t>https://quantumai.google/cirq/experiments/textbook_algorithms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11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A818-ECA0-84C5-5FB4-70BF13A3C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IBM </a:t>
            </a:r>
            <a:r>
              <a:rPr lang="en-US" dirty="0" err="1"/>
              <a:t>Qiskit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281E8-9B76-A8BE-EEBD-69DAC808A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Qiskit</a:t>
            </a:r>
            <a:r>
              <a:rPr lang="en-US" sz="2400" dirty="0"/>
              <a:t> stands for </a:t>
            </a:r>
            <a:r>
              <a:rPr lang="en-US" sz="2400" b="1" dirty="0"/>
              <a:t>Quantum Information Science Kit.</a:t>
            </a:r>
          </a:p>
          <a:p>
            <a:r>
              <a:rPr lang="en-US" sz="2400" dirty="0"/>
              <a:t>It is an Open Source model.</a:t>
            </a:r>
          </a:p>
          <a:p>
            <a:r>
              <a:rPr lang="en-US" sz="2400" dirty="0"/>
              <a:t>Developed by IBM. </a:t>
            </a:r>
          </a:p>
          <a:p>
            <a:r>
              <a:rPr lang="en-US" sz="2400" dirty="0"/>
              <a:t>Can be used with both simulators as well as quantum hardware (</a:t>
            </a:r>
            <a:r>
              <a:rPr lang="en-US" sz="2400" dirty="0" err="1"/>
              <a:t>upto</a:t>
            </a:r>
            <a:r>
              <a:rPr lang="en-US" sz="2400" dirty="0"/>
              <a:t> a specified number of qubits).</a:t>
            </a:r>
          </a:p>
          <a:p>
            <a:r>
              <a:rPr lang="en-US" sz="2400" dirty="0"/>
              <a:t>Follows the Quantum Circuit Model.</a:t>
            </a:r>
          </a:p>
          <a:p>
            <a:r>
              <a:rPr lang="en-US" sz="2400" dirty="0"/>
              <a:t>Recall our first notebook on </a:t>
            </a:r>
            <a:r>
              <a:rPr lang="en-US" sz="2400" dirty="0" err="1"/>
              <a:t>Qiskit</a:t>
            </a:r>
            <a:endParaRPr lang="en-US" sz="2400" dirty="0"/>
          </a:p>
          <a:p>
            <a:r>
              <a:rPr lang="en-US" sz="2400" dirty="0">
                <a:hlinkClick r:id="rId2"/>
              </a:rPr>
              <a:t>https://colab.research.google.com/drive/1e_E5AnIGNt34LOWXX1ZHJSBSDGKpVnUS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D670C-1AF0-57C0-A769-B03265A37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BF3A4-453D-AE44-D9CB-010C9132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9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5728</TotalTime>
  <Words>884</Words>
  <Application>Microsoft Office PowerPoint</Application>
  <PresentationFormat>Widescreen</PresentationFormat>
  <Paragraphs>150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Gill Sans MT</vt:lpstr>
      <vt:lpstr>Office Theme</vt:lpstr>
      <vt:lpstr>CS/PHYS-314/300: Quantum Computing  Unit 07: Quantum Frameworks</vt:lpstr>
      <vt:lpstr> Unit Outline</vt:lpstr>
      <vt:lpstr> Quantum Computing Frameworks</vt:lpstr>
      <vt:lpstr> Cirq - Terminology</vt:lpstr>
      <vt:lpstr> Cirq - Terminology</vt:lpstr>
      <vt:lpstr> Cirq – Example Circuit for Teleportation</vt:lpstr>
      <vt:lpstr> Cirq – Example Circuit for Teleportation</vt:lpstr>
      <vt:lpstr> Cirq – The Teleportation Circuit</vt:lpstr>
      <vt:lpstr> IBM Qiskit</vt:lpstr>
      <vt:lpstr> Qiskit – Notebook – Main features</vt:lpstr>
      <vt:lpstr> Qiskit Notebooks – Google Colab</vt:lpstr>
      <vt:lpstr> The Quantum Query Model</vt:lpstr>
      <vt:lpstr> The Quantum Query Model</vt:lpstr>
      <vt:lpstr>  The Quantum Query Model</vt:lpstr>
      <vt:lpstr> Query Gates</vt:lpstr>
      <vt:lpstr> Query Gates – General Case</vt:lpstr>
      <vt:lpstr> Class Activity</vt:lpstr>
      <vt:lpstr>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Faisal Alvi</dc:creator>
  <cp:lastModifiedBy>Faisal Alvi</cp:lastModifiedBy>
  <cp:revision>689</cp:revision>
  <dcterms:created xsi:type="dcterms:W3CDTF">2022-04-01T09:51:06Z</dcterms:created>
  <dcterms:modified xsi:type="dcterms:W3CDTF">2024-10-28T08:53:27Z</dcterms:modified>
</cp:coreProperties>
</file>