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2" r:id="rId2"/>
    <p:sldId id="264" r:id="rId3"/>
    <p:sldId id="572" r:id="rId4"/>
    <p:sldId id="601" r:id="rId5"/>
    <p:sldId id="602" r:id="rId6"/>
    <p:sldId id="603" r:id="rId7"/>
    <p:sldId id="605" r:id="rId8"/>
    <p:sldId id="607" r:id="rId9"/>
    <p:sldId id="609" r:id="rId10"/>
    <p:sldId id="608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2" r:id="rId23"/>
    <p:sldId id="623" r:id="rId24"/>
    <p:sldId id="624" r:id="rId25"/>
    <p:sldId id="625" r:id="rId26"/>
    <p:sldId id="621" r:id="rId27"/>
    <p:sldId id="626" r:id="rId28"/>
    <p:sldId id="5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83CB8-9120-4919-A964-792EA406810A}">
          <p14:sldIdLst>
            <p14:sldId id="262"/>
            <p14:sldId id="264"/>
            <p14:sldId id="572"/>
            <p14:sldId id="601"/>
            <p14:sldId id="602"/>
            <p14:sldId id="603"/>
            <p14:sldId id="605"/>
            <p14:sldId id="607"/>
            <p14:sldId id="609"/>
            <p14:sldId id="608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2"/>
            <p14:sldId id="623"/>
            <p14:sldId id="624"/>
            <p14:sldId id="625"/>
            <p14:sldId id="621"/>
            <p14:sldId id="626"/>
            <p14:sldId id="5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BA1-8DB8-4FE4-8A77-5307E3FF1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2700" dirty="0"/>
            </a:br>
            <a:br>
              <a:rPr lang="en-US" sz="3600" dirty="0"/>
            </a:br>
            <a:r>
              <a:rPr lang="en-US" sz="4900" dirty="0"/>
              <a:t>Unit 08:</a:t>
            </a:r>
            <a:br>
              <a:rPr lang="en-US" sz="4900" dirty="0"/>
            </a:br>
            <a:r>
              <a:rPr lang="en-US" sz="4900" dirty="0"/>
              <a:t>Quantum Algorithms: </a:t>
            </a:r>
            <a:br>
              <a:rPr lang="en-US" sz="4900" dirty="0"/>
            </a:br>
            <a:r>
              <a:rPr lang="en-US" sz="4900" dirty="0"/>
              <a:t>Deutsch and Deutsch </a:t>
            </a:r>
            <a:r>
              <a:rPr lang="en-US" sz="4900" dirty="0" err="1"/>
              <a:t>Jozsa</a:t>
            </a:r>
            <a:r>
              <a:rPr lang="en-US" sz="4900" dirty="0"/>
              <a:t> Algorithm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036-1755-1E32-6B30-53329C8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Deutsch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77EB-4C64-197B-25B6-A09E57DF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4707-A2E7-80AD-864A-BB4D17B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D8112-3FFB-91AA-E2BF-822DD052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432" y="1951008"/>
            <a:ext cx="4550568" cy="2500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/>
              <p:nvPr/>
            </p:nvSpPr>
            <p:spPr>
              <a:xfrm>
                <a:off x="1098600" y="1868884"/>
                <a:ext cx="70548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Gill Sans MT" panose="020B0502020104020203" pitchFamily="34" charset="0"/>
                  </a:rPr>
                  <a:t>From the last slide, we had</a:t>
                </a:r>
              </a:p>
              <a:p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 (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(0)</a:t>
                </a:r>
                <a:r>
                  <a:rPr lang="en-US" sz="2400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+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	      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(1)</a:t>
                </a:r>
                <a:r>
                  <a:rPr lang="en-US" sz="2400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) / 2</a:t>
                </a: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r>
                  <a:rPr lang="en-US" sz="2400" dirty="0">
                    <a:latin typeface="Gill Sans MT" panose="020B0502020104020203" pitchFamily="34" charset="0"/>
                  </a:rPr>
                  <a:t>This can be further simplified to:</a:t>
                </a:r>
              </a:p>
              <a:p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(0)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 (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+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(1) 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 </a:t>
                </a:r>
                <a:r>
                  <a:rPr lang="en-US" sz="2400" i="1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(0)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) </a:t>
                </a:r>
                <a:r>
                  <a:rPr lang="en-US" sz="24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/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>
                  <a:latin typeface="Gill Sans MT" panose="020B0502020104020203" pitchFamily="34" charset="0"/>
                </a:endParaRPr>
              </a:p>
              <a:p>
                <a:r>
                  <a:rPr lang="en-US" sz="2400" dirty="0">
                    <a:latin typeface="Gill Sans MT" panose="020B0502020104020203" pitchFamily="34" charset="0"/>
                  </a:rPr>
                  <a:t>Ignoring the global phase, this becomes,</a:t>
                </a:r>
              </a:p>
              <a:p>
                <a:endParaRPr lang="en-US" sz="2400" b="1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(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+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(1) 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 </a:t>
                </a:r>
                <a:r>
                  <a:rPr lang="en-US" sz="2400" i="1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(0)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) </a:t>
                </a:r>
                <a:r>
                  <a:rPr lang="en-US" sz="24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/ 2</a:t>
                </a:r>
                <a:endParaRPr lang="en-US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0" y="1868884"/>
                <a:ext cx="7054800" cy="4524315"/>
              </a:xfrm>
              <a:prstGeom prst="rect">
                <a:avLst/>
              </a:prstGeom>
              <a:blipFill>
                <a:blip r:embed="rId3"/>
                <a:stretch>
                  <a:fillRect l="-1295" t="-1078" r="-1900" b="-1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2290F3A-58AE-81E2-A112-330BA7EB9775}"/>
              </a:ext>
            </a:extLst>
          </p:cNvPr>
          <p:cNvSpPr/>
          <p:nvPr/>
        </p:nvSpPr>
        <p:spPr>
          <a:xfrm>
            <a:off x="11401426" y="3419474"/>
            <a:ext cx="666750" cy="5524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DD7BF4-8A7E-3418-A574-3E843F727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828" y="2076932"/>
            <a:ext cx="882695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6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036-1755-1E32-6B30-53329C8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Deutsch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77EB-4C64-197B-25B6-A09E57DF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4707-A2E7-80AD-864A-BB4D17B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D8112-3FFB-91AA-E2BF-822DD052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051" y="2598153"/>
            <a:ext cx="4550568" cy="2500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/>
              <p:nvPr/>
            </p:nvSpPr>
            <p:spPr>
              <a:xfrm>
                <a:off x="1098599" y="1868884"/>
                <a:ext cx="10626675" cy="4596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Gill Sans MT" panose="020B0502020104020203" pitchFamily="34" charset="0"/>
                  </a:rPr>
                  <a:t>This can be written as: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(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+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(1) 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 </a:t>
                </a:r>
                <a:r>
                  <a:rPr lang="en-US" sz="2400" i="1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(0)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</a:t>
                </a:r>
                <a:r>
                  <a:rPr lang="en-US" sz="2400" dirty="0">
                    <a:latin typeface="Gill Sans MT" panose="020B0502020104020203" pitchFamily="34" charset="0"/>
                  </a:rPr>
                  <a:t> 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r>
                  <a:rPr lang="en-US" sz="2400" dirty="0">
                    <a:latin typeface="Gill Sans MT" panose="020B0502020104020203" pitchFamily="34" charset="0"/>
                  </a:rPr>
                  <a:t>Ignoring the second qubit, this becomes,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(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+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(1) 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 </a:t>
                </a:r>
                <a:r>
                  <a:rPr lang="en-US" sz="2400" i="1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(0)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)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en-US" sz="2400" dirty="0">
                  <a:latin typeface="Gill Sans MT" panose="020B0502020104020203" pitchFamily="34" charset="0"/>
                </a:endParaRPr>
              </a:p>
              <a:p>
                <a:endParaRPr lang="en-US" sz="2400" dirty="0">
                  <a:latin typeface="Gill Sans MT" panose="020B0502020104020203" pitchFamily="34" charset="0"/>
                </a:endParaRPr>
              </a:p>
              <a:p>
                <a:r>
                  <a:rPr lang="en-US" sz="2400" dirty="0">
                    <a:latin typeface="Gill Sans MT" panose="020B0502020104020203" pitchFamily="34" charset="0"/>
                  </a:rPr>
                  <a:t>On applying a Hadamard operation to this qubit, we get</a:t>
                </a:r>
              </a:p>
              <a:p>
                <a:endParaRPr lang="en-US" sz="2400" dirty="0">
                  <a:latin typeface="Gill Sans MT" panose="020B0502020104020203" pitchFamily="34" charset="0"/>
                </a:endParaRPr>
              </a:p>
              <a:p>
                <a:r>
                  <a:rPr lang="en-US" sz="2400" dirty="0">
                    <a:latin typeface="Gill Sans MT" panose="020B0502020104020203" pitchFamily="34" charset="0"/>
                  </a:rPr>
                  <a:t>=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if </a:t>
                </a:r>
                <a:r>
                  <a:rPr lang="en-US" sz="2400" i="1" dirty="0">
                    <a:latin typeface="Gill Sans MT" panose="020B0502020104020203" pitchFamily="34" charset="0"/>
                  </a:rPr>
                  <a:t>f</a:t>
                </a:r>
                <a:r>
                  <a:rPr lang="en-US" sz="2400" dirty="0">
                    <a:latin typeface="Gill Sans MT" panose="020B0502020104020203" pitchFamily="34" charset="0"/>
                  </a:rPr>
                  <a:t>(1) = </a:t>
                </a:r>
                <a:r>
                  <a:rPr lang="en-US" sz="2400" i="1" dirty="0">
                    <a:latin typeface="Gill Sans MT" panose="020B0502020104020203" pitchFamily="34" charset="0"/>
                  </a:rPr>
                  <a:t>f</a:t>
                </a:r>
                <a:r>
                  <a:rPr lang="en-US" sz="2400" dirty="0">
                    <a:latin typeface="Gill Sans MT" panose="020B0502020104020203" pitchFamily="34" charset="0"/>
                  </a:rPr>
                  <a:t>(0)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=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 </a:t>
                </a:r>
                <a:r>
                  <a:rPr lang="en-US" sz="2400" dirty="0">
                    <a:latin typeface="Gill Sans MT" panose="020B0502020104020203" pitchFamily="34" charset="0"/>
                  </a:rPr>
                  <a:t>if </a:t>
                </a:r>
                <a:r>
                  <a:rPr lang="en-US" sz="2400" i="1" dirty="0">
                    <a:latin typeface="Gill Sans MT" panose="020B0502020104020203" pitchFamily="34" charset="0"/>
                  </a:rPr>
                  <a:t>f</a:t>
                </a:r>
                <a:r>
                  <a:rPr lang="en-US" sz="2400" dirty="0">
                    <a:latin typeface="Gill Sans MT" panose="020B0502020104020203" pitchFamily="34" charset="0"/>
                  </a:rPr>
                  <a:t>(1)  </a:t>
                </a:r>
                <a:r>
                  <a:rPr lang="en-US" sz="24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 </a:t>
                </a:r>
                <a:r>
                  <a:rPr lang="en-US" sz="2400" i="1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f</a:t>
                </a:r>
                <a:r>
                  <a:rPr lang="en-US" sz="2400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(0)</a:t>
                </a:r>
                <a:endParaRPr lang="en-US" sz="2400" dirty="0">
                  <a:latin typeface="Gill Sans MT" panose="020B0502020104020203" pitchFamily="34" charset="0"/>
                </a:endParaRPr>
              </a:p>
              <a:p>
                <a:endParaRPr lang="en-US" sz="2400" dirty="0">
                  <a:latin typeface="Gill Sans MT" panose="020B0502020104020203" pitchFamily="34" charset="0"/>
                </a:endParaRPr>
              </a:p>
              <a:p>
                <a:r>
                  <a:rPr lang="en-US" sz="2400" dirty="0">
                    <a:latin typeface="Gill Sans MT" panose="020B0502020104020203" pitchFamily="34" charset="0"/>
                  </a:rPr>
                  <a:t>Hence a measurement on the first qubit finds whether </a:t>
                </a:r>
                <a:r>
                  <a:rPr lang="en-US" sz="2400" i="1" dirty="0">
                    <a:latin typeface="Gill Sans MT" panose="020B0502020104020203" pitchFamily="34" charset="0"/>
                  </a:rPr>
                  <a:t>f</a:t>
                </a:r>
                <a:r>
                  <a:rPr lang="en-US" sz="2400" dirty="0">
                    <a:latin typeface="Gill Sans MT" panose="020B0502020104020203" pitchFamily="34" charset="0"/>
                  </a:rPr>
                  <a:t> is constant or balanced.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99" y="1868884"/>
                <a:ext cx="10626675" cy="4596258"/>
              </a:xfrm>
              <a:prstGeom prst="rect">
                <a:avLst/>
              </a:prstGeom>
              <a:blipFill>
                <a:blip r:embed="rId3"/>
                <a:stretch>
                  <a:fillRect l="-861" t="-1061" b="-3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2290F3A-58AE-81E2-A112-330BA7EB9775}"/>
              </a:ext>
            </a:extLst>
          </p:cNvPr>
          <p:cNvSpPr/>
          <p:nvPr/>
        </p:nvSpPr>
        <p:spPr>
          <a:xfrm>
            <a:off x="11391899" y="4167013"/>
            <a:ext cx="666750" cy="5524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1C15B-4EF2-EE26-FAF4-0EE7A4AC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675" y="2730986"/>
            <a:ext cx="882695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0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FAF5-2724-23DE-EF36-C6992DC6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Deutsch-</a:t>
            </a:r>
            <a:r>
              <a:rPr lang="en-US" dirty="0" err="1"/>
              <a:t>Jozsa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113E-11D3-F08B-86B9-8CD6FFCC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1047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The Deutsch </a:t>
            </a:r>
            <a:r>
              <a:rPr lang="en-US" sz="2400" dirty="0" err="1"/>
              <a:t>Jozsa</a:t>
            </a:r>
            <a:r>
              <a:rPr lang="en-US" sz="2400" dirty="0"/>
              <a:t> Algorithm is a more general version of the Deutsch Algorithm.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We have a function </a:t>
            </a:r>
            <a:r>
              <a:rPr lang="en-US" sz="2400" i="1" dirty="0"/>
              <a:t>f</a:t>
            </a:r>
            <a:r>
              <a:rPr lang="en-US" sz="2400" dirty="0"/>
              <a:t>: </a:t>
            </a:r>
            <a:r>
              <a:rPr lang="en-US" sz="2400" dirty="0">
                <a:sym typeface="Symbol" panose="05050102010706020507" pitchFamily="18" charset="2"/>
              </a:rPr>
              <a:t></a:t>
            </a:r>
            <a:r>
              <a:rPr lang="en-US" sz="2400" i="1" baseline="30000" dirty="0">
                <a:sym typeface="Symbol" panose="05050102010706020507" pitchFamily="18" charset="2"/>
              </a:rPr>
              <a:t>n </a:t>
            </a:r>
            <a:r>
              <a:rPr lang="en-US" sz="2400" dirty="0">
                <a:sym typeface="Symbol" panose="05050102010706020507" pitchFamily="18" charset="2"/>
              </a:rPr>
              <a:t>  which is either constant or balanced. That is,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) = 0 for all 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 OR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(x) = 0 for half of the inputs, and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(x) = 1 for the other half.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ym typeface="Symbol" panose="05050102010706020507" pitchFamily="18" charset="2"/>
              </a:rPr>
              <a:t>The problem is to determine, with as fewest queries as possible, whether </a:t>
            </a:r>
            <a:r>
              <a:rPr lang="en-US" sz="2400" i="1" dirty="0">
                <a:sym typeface="Symbol" panose="05050102010706020507" pitchFamily="18" charset="2"/>
              </a:rPr>
              <a:t>f</a:t>
            </a:r>
            <a:r>
              <a:rPr lang="en-US" sz="2400" dirty="0">
                <a:sym typeface="Symbol" panose="05050102010706020507" pitchFamily="18" charset="2"/>
              </a:rPr>
              <a:t>(</a:t>
            </a:r>
            <a:r>
              <a:rPr lang="en-US" sz="2400" i="1" dirty="0">
                <a:sym typeface="Symbol" panose="05050102010706020507" pitchFamily="18" charset="2"/>
              </a:rPr>
              <a:t>x</a:t>
            </a:r>
            <a:r>
              <a:rPr lang="en-US" sz="2400" dirty="0">
                <a:sym typeface="Symbol" panose="05050102010706020507" pitchFamily="18" charset="2"/>
              </a:rPr>
              <a:t>) is constant or balanced.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ym typeface="Symbol" panose="05050102010706020507" pitchFamily="18" charset="2"/>
              </a:rPr>
              <a:t>Note that the classical solution requires 2</a:t>
            </a:r>
            <a:r>
              <a:rPr lang="en-US" sz="2400" baseline="30000" dirty="0">
                <a:sym typeface="Symbol" panose="05050102010706020507" pitchFamily="18" charset="2"/>
              </a:rPr>
              <a:t>n – 1 </a:t>
            </a:r>
            <a:r>
              <a:rPr lang="en-US" sz="2400" dirty="0">
                <a:sym typeface="Symbol" panose="05050102010706020507" pitchFamily="18" charset="2"/>
              </a:rPr>
              <a:t> + 1 queries.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F0BC2-B617-DB2A-B546-4FEB0A84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6244-4FFA-6393-E07F-DA9A1D2C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E2391-9A13-9DB4-E9D6-AED5B672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906" y="3331752"/>
            <a:ext cx="3960094" cy="1339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222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34D7-968B-8213-8195-C06CA507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Deutsch-</a:t>
            </a:r>
            <a:r>
              <a:rPr lang="en-US" dirty="0" err="1"/>
              <a:t>Jozsa</a:t>
            </a:r>
            <a:r>
              <a:rPr lang="en-US" dirty="0"/>
              <a:t> Algorithm – Circuit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7ADB69-6602-4B84-9B7D-D7C7EBAB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7CF1-01EB-EF0A-C0AF-5B356EAB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39C4B1-F429-4E11-8177-A7967A9AB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73" y="1794900"/>
            <a:ext cx="8610754" cy="46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Deutsch-</a:t>
            </a:r>
            <a:r>
              <a:rPr lang="en-US" dirty="0" err="1"/>
              <a:t>Jozsa</a:t>
            </a:r>
            <a:r>
              <a:rPr lang="en-US" dirty="0"/>
              <a:t> Algorithm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7FDF7-7F82-713C-918C-9AB57718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54" y="5095307"/>
            <a:ext cx="2741446" cy="763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1E1516-56E6-1F1E-688C-9E958DC86D34}"/>
              </a:ext>
            </a:extLst>
          </p:cNvPr>
          <p:cNvGrpSpPr/>
          <p:nvPr/>
        </p:nvGrpSpPr>
        <p:grpSpPr>
          <a:xfrm>
            <a:off x="2860720" y="1762693"/>
            <a:ext cx="6832495" cy="2625772"/>
            <a:chOff x="2834810" y="1735931"/>
            <a:chExt cx="6832495" cy="26257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BE39AE-8258-12A8-6638-08B93150B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8D4251-58CF-3C64-6454-ED133ECA6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3419475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601F1F-393D-F272-CCB8-B4616DA2DFA8}"/>
              </a:ext>
            </a:extLst>
          </p:cNvPr>
          <p:cNvGrpSpPr/>
          <p:nvPr/>
        </p:nvGrpSpPr>
        <p:grpSpPr>
          <a:xfrm>
            <a:off x="2834810" y="1735931"/>
            <a:ext cx="6832495" cy="2625772"/>
            <a:chOff x="2834810" y="1735931"/>
            <a:chExt cx="6832495" cy="26257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5E67EA-808A-71F9-7661-FEB1E85AA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E621A9-0296-4161-5660-432A1C317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Deutsch-</a:t>
            </a:r>
            <a:r>
              <a:rPr lang="en-US" dirty="0" err="1"/>
              <a:t>Jozsa</a:t>
            </a:r>
            <a:r>
              <a:rPr lang="en-US" dirty="0"/>
              <a:t> Algorithm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4829175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45F09-25B6-9DEF-D495-8105DC538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835331"/>
            <a:ext cx="4301246" cy="11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9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AF2966-992D-84D0-2F5F-A6705FE6CB67}"/>
              </a:ext>
            </a:extLst>
          </p:cNvPr>
          <p:cNvGrpSpPr/>
          <p:nvPr/>
        </p:nvGrpSpPr>
        <p:grpSpPr>
          <a:xfrm>
            <a:off x="2834810" y="1735931"/>
            <a:ext cx="6832495" cy="2625772"/>
            <a:chOff x="2834810" y="1735931"/>
            <a:chExt cx="6832495" cy="26257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16CE0-04B5-264E-171C-2BD8F824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B4E1F0-BD19-A0B5-D8AD-FFC7FF8C4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Deutsch-</a:t>
            </a:r>
            <a:r>
              <a:rPr lang="en-US" dirty="0" err="1"/>
              <a:t>Jozsa</a:t>
            </a:r>
            <a:r>
              <a:rPr lang="en-US" dirty="0"/>
              <a:t> Algorithm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6991350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BD5F6-9029-FB6D-BD90-8AE9A9470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22" y="4761727"/>
            <a:ext cx="4750473" cy="11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5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5E29C64-8304-0A33-EF00-B9662F9EEB0A}"/>
              </a:ext>
            </a:extLst>
          </p:cNvPr>
          <p:cNvGrpSpPr/>
          <p:nvPr/>
        </p:nvGrpSpPr>
        <p:grpSpPr>
          <a:xfrm>
            <a:off x="2834810" y="1735931"/>
            <a:ext cx="6832495" cy="2625772"/>
            <a:chOff x="2834810" y="1735931"/>
            <a:chExt cx="6832495" cy="26257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5F797C-C5C8-D59D-3B28-F95CC3138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0A37FE-1459-8E5D-6B3F-E76D1EF2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Deutsch-</a:t>
            </a:r>
            <a:r>
              <a:rPr lang="en-US" dirty="0" err="1"/>
              <a:t>Jozsa</a:t>
            </a:r>
            <a:r>
              <a:rPr lang="en-US" dirty="0"/>
              <a:t> Algorithm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8401050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92C34-67F7-3E69-822E-0CF2960C8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35" y="4817334"/>
            <a:ext cx="5743640" cy="1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8777-3DE7-4191-CE25-44D5CD44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Deutsch-</a:t>
            </a:r>
            <a:r>
              <a:rPr lang="en-US" dirty="0" err="1"/>
              <a:t>Jozsa</a:t>
            </a:r>
            <a:r>
              <a:rPr lang="en-US" dirty="0"/>
              <a:t>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D2844-CE28-DF2D-0C7C-1661A061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FD4A9-F7B7-B43D-2D1C-3E091A33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E1FBD-C5BD-918C-FC35-12277AA21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33"/>
          <a:stretch/>
        </p:blipFill>
        <p:spPr>
          <a:xfrm>
            <a:off x="2376307" y="1744557"/>
            <a:ext cx="7077075" cy="49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9733-8DEF-9D07-3F5E-50DBE68B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Bernstein-Vazirani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61CDD-8F37-DB57-CAC8-C342187DE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The Bernstein Vazirani Problem: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:r>
                  <a:rPr lang="en-US" i="1" dirty="0"/>
                  <a:t>u</a:t>
                </a:r>
                <a:r>
                  <a:rPr lang="en-US" dirty="0"/>
                  <a:t> = </a:t>
                </a:r>
                <a:r>
                  <a:rPr lang="en-US" i="1" dirty="0"/>
                  <a:t>u</a:t>
                </a:r>
                <a:r>
                  <a:rPr lang="en-US" baseline="-25000" dirty="0"/>
                  <a:t>1</a:t>
                </a:r>
                <a:r>
                  <a:rPr lang="en-US" i="1" dirty="0"/>
                  <a:t>u</a:t>
                </a:r>
                <a:r>
                  <a:rPr lang="en-US" i="1" baseline="-25000" dirty="0"/>
                  <a:t>2</a:t>
                </a:r>
                <a:r>
                  <a:rPr lang="en-US" dirty="0"/>
                  <a:t>…</a:t>
                </a:r>
                <a:r>
                  <a:rPr lang="en-US" i="1" dirty="0"/>
                  <a:t>u</a:t>
                </a:r>
                <a:r>
                  <a:rPr lang="en-US" i="1" baseline="-25000" dirty="0"/>
                  <a:t>n</a:t>
                </a:r>
                <a:r>
                  <a:rPr lang="en-US" i="1" baseline="30000" dirty="0"/>
                  <a:t>  </a:t>
                </a:r>
                <a:r>
                  <a:rPr lang="en-US" dirty="0"/>
                  <a:t>be an </a:t>
                </a:r>
                <a:r>
                  <a:rPr lang="en-US" i="1" dirty="0"/>
                  <a:t>n</a:t>
                </a:r>
                <a:r>
                  <a:rPr lang="en-US" dirty="0"/>
                  <a:t>-bit string.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dirty="0"/>
                  <a:t>) = </a:t>
                </a:r>
                <a:r>
                  <a:rPr lang="en-US" i="1" dirty="0"/>
                  <a:t>f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baseline="-25000" dirty="0"/>
                  <a:t>1</a:t>
                </a:r>
                <a:r>
                  <a:rPr lang="en-US" i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…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 be a function on </a:t>
                </a:r>
                <a:r>
                  <a:rPr lang="en-US" i="1" dirty="0"/>
                  <a:t>x</a:t>
                </a:r>
                <a:r>
                  <a:rPr lang="en-US" dirty="0"/>
                  <a:t> such that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800" i="1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2800" dirty="0"/>
              </a:p>
              <a:p>
                <a:r>
                  <a:rPr lang="en-US" dirty="0"/>
                  <a:t>The objective of the algorithm is to find this unique string </a:t>
                </a:r>
                <a:r>
                  <a:rPr lang="en-US" i="1" dirty="0"/>
                  <a:t>u.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C61CDD-8F37-DB57-CAC8-C342187DE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E6948-3800-075A-D613-671F1C30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A99C-2301-99EC-0C3F-F9DB5265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Deutsch Algorithm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Analysis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Deutsch-</a:t>
            </a:r>
            <a:r>
              <a:rPr lang="en-US" sz="2400" dirty="0" err="1"/>
              <a:t>Jozsa</a:t>
            </a:r>
            <a:r>
              <a:rPr lang="en-US" sz="2400" dirty="0"/>
              <a:t> Algorithm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Analysis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Class Activities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C0A2-FBBD-D7B2-E73E-7C1D839D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FB16D-6AB3-EC8B-5C50-5250D6B04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Example, Let </a:t>
                </a:r>
                <a:r>
                  <a:rPr lang="en-US" i="1" dirty="0"/>
                  <a:t>x</a:t>
                </a:r>
                <a:r>
                  <a:rPr lang="en-US" dirty="0"/>
                  <a:t> be a two bit string.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since 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⊕0⋅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⊕1⋅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⊕0⋅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⊕1⋅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r>
                  <a:rPr lang="en-US" dirty="0"/>
                  <a:t>The objective of the Bernstein Vazirani Problem is to find this </a:t>
                </a:r>
                <a:r>
                  <a:rPr lang="en-US" i="1" dirty="0"/>
                  <a:t>u.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7FB16D-6AB3-EC8B-5C50-5250D6B04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44091-2878-4132-B477-31CAB546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828E-3607-ACDE-0408-D501B667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78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1D41-D118-3CF0-5609-80DE2978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640E4-C7EB-162D-D6F6-666DB49E9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Bernstein Vazirani Algorithm follows almost same steps as the Deutsch </a:t>
            </a:r>
            <a:r>
              <a:rPr lang="en-US" dirty="0" err="1"/>
              <a:t>Jozsa</a:t>
            </a:r>
            <a:r>
              <a:rPr lang="en-US" dirty="0"/>
              <a:t> Algorithm, except for the last step.</a:t>
            </a:r>
          </a:p>
          <a:p>
            <a:r>
              <a:rPr lang="en-US" dirty="0"/>
              <a:t>In the last step, measurement of the output yields the string </a:t>
            </a:r>
            <a:r>
              <a:rPr lang="en-US" i="1" dirty="0"/>
              <a:t>u.</a:t>
            </a:r>
          </a:p>
          <a:p>
            <a:r>
              <a:rPr lang="en-US" dirty="0"/>
              <a:t>The circuit for the Bernstein Vazirani Algorithm is exactly the same as the Deutsch </a:t>
            </a:r>
            <a:r>
              <a:rPr lang="en-US" dirty="0" err="1"/>
              <a:t>Jozsa</a:t>
            </a:r>
            <a:r>
              <a:rPr lang="en-US" dirty="0"/>
              <a:t>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90EF9-441C-AEF4-F6FC-C58AA833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43307-D589-6BAC-DC1B-9EF1084E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Algorithm -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7FDF7-7F82-713C-918C-9AB57718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854" y="5095307"/>
            <a:ext cx="2741446" cy="763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31E1516-56E6-1F1E-688C-9E958DC86D34}"/>
              </a:ext>
            </a:extLst>
          </p:cNvPr>
          <p:cNvGrpSpPr/>
          <p:nvPr/>
        </p:nvGrpSpPr>
        <p:grpSpPr>
          <a:xfrm>
            <a:off x="2860720" y="1762693"/>
            <a:ext cx="6832495" cy="2625772"/>
            <a:chOff x="2834810" y="1735931"/>
            <a:chExt cx="6832495" cy="26257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BE39AE-8258-12A8-6638-08B93150B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8D4251-58CF-3C64-6454-ED133ECA6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3419475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9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601F1F-393D-F272-CCB8-B4616DA2DFA8}"/>
              </a:ext>
            </a:extLst>
          </p:cNvPr>
          <p:cNvGrpSpPr/>
          <p:nvPr/>
        </p:nvGrpSpPr>
        <p:grpSpPr>
          <a:xfrm>
            <a:off x="2834810" y="1735931"/>
            <a:ext cx="6832495" cy="2625772"/>
            <a:chOff x="2834810" y="1735931"/>
            <a:chExt cx="6832495" cy="262577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5E67EA-808A-71F9-7661-FEB1E85AA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E621A9-0296-4161-5660-432A1C317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Algorithm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4829175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845F09-25B6-9DEF-D495-8105DC538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835331"/>
            <a:ext cx="4301246" cy="11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AF2966-992D-84D0-2F5F-A6705FE6CB67}"/>
              </a:ext>
            </a:extLst>
          </p:cNvPr>
          <p:cNvGrpSpPr/>
          <p:nvPr/>
        </p:nvGrpSpPr>
        <p:grpSpPr>
          <a:xfrm>
            <a:off x="2834810" y="1735931"/>
            <a:ext cx="6832495" cy="2625772"/>
            <a:chOff x="2834810" y="1735931"/>
            <a:chExt cx="6832495" cy="26257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216CE0-04B5-264E-171C-2BD8F824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B4E1F0-BD19-A0B5-D8AD-FFC7FF8C4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Algorithm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6991350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BD5F6-9029-FB6D-BD90-8AE9A9470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22" y="4761727"/>
            <a:ext cx="4750473" cy="112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7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5E29C64-8304-0A33-EF00-B9662F9EEB0A}"/>
              </a:ext>
            </a:extLst>
          </p:cNvPr>
          <p:cNvGrpSpPr/>
          <p:nvPr/>
        </p:nvGrpSpPr>
        <p:grpSpPr>
          <a:xfrm>
            <a:off x="2834810" y="1735931"/>
            <a:ext cx="6832495" cy="2625772"/>
            <a:chOff x="2834810" y="1735931"/>
            <a:chExt cx="6832495" cy="262577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F5F797C-C5C8-D59D-3B28-F95CC3138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4810" y="1735931"/>
              <a:ext cx="6522379" cy="262577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F0A37FE-1459-8E5D-6B3F-E76D1EF2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2202" y="2051276"/>
              <a:ext cx="1035103" cy="4953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FD5D7-BC61-AA56-CBA4-7366CC83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Algorithm – Analysis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B460D-7B88-186C-E423-55B5B6B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C5A79-4BC1-8C99-C1A8-C380A69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25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9E5793-FA0E-855B-4784-01AADC8A915A}"/>
              </a:ext>
            </a:extLst>
          </p:cNvPr>
          <p:cNvSpPr/>
          <p:nvPr/>
        </p:nvSpPr>
        <p:spPr>
          <a:xfrm>
            <a:off x="8401050" y="3552825"/>
            <a:ext cx="895350" cy="885825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92C34-67F7-3E69-822E-0CF2960C8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35" y="4817334"/>
            <a:ext cx="5743640" cy="116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78FD-1A2E-4F70-9D3F-967B429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Algorithm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8284D-6789-D47E-B99F-23BE25621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From the preceding analysis we see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given by: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be the function that is bitwise dot product of a string </a:t>
                </a:r>
                <a:r>
                  <a:rPr lang="en-US" sz="2400" i="1" dirty="0"/>
                  <a:t>u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x</a:t>
                </a:r>
                <a:r>
                  <a:rPr lang="en-US" sz="2400" dirty="0"/>
                  <a:t>, i.e.,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:r>
                  <a:rPr lang="en-US" sz="2400" i="1" dirty="0"/>
                  <a:t>f</a:t>
                </a:r>
                <a:r>
                  <a:rPr lang="en-US" sz="2400" dirty="0"/>
                  <a:t>(</a:t>
                </a:r>
                <a:r>
                  <a:rPr lang="en-US" sz="2400" i="1" dirty="0"/>
                  <a:t>x</a:t>
                </a:r>
                <a:r>
                  <a:rPr lang="en-US" sz="2400" dirty="0"/>
                  <a:t>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where </a:t>
                </a:r>
                <a:r>
                  <a:rPr lang="en-US" sz="2400" i="1" dirty="0"/>
                  <a:t>u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x</a:t>
                </a:r>
                <a:r>
                  <a:rPr lang="en-US" sz="2400" dirty="0"/>
                  <a:t> are bit strings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400" dirty="0"/>
                  <a:t> is the bitwise dot product.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E8284D-6789-D47E-B99F-23BE25621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0D373-A7B1-54F8-264A-98F434BF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DAC78-06FA-1E2A-E82B-3C50572F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29E55-7262-650B-D7FA-1160B7D9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60" y="2306769"/>
            <a:ext cx="5743640" cy="1160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A15B7-1E88-EAFB-C4E3-B9876DBFE1B1}"/>
                  </a:ext>
                </a:extLst>
              </p:cNvPr>
              <p:cNvSpPr txBox="1"/>
              <p:nvPr/>
            </p:nvSpPr>
            <p:spPr>
              <a:xfrm>
                <a:off x="2471467" y="4298811"/>
                <a:ext cx="68795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/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3A15B7-1E88-EAFB-C4E3-B9876DBFE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67" y="4298811"/>
                <a:ext cx="687956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17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59E7-D03C-3DE6-FDDB-6492D41D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Bernstein Vazirani Algorithm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84DA1-0769-3FA4-2C6F-FA8AA11D5A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72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Observe that the measured qubits are represented by </a:t>
                </a:r>
                <a:r>
                  <a:rPr lang="en-US" sz="2400" i="1" dirty="0"/>
                  <a:t>z</a:t>
                </a:r>
                <a:r>
                  <a:rPr lang="en-US" sz="2400" dirty="0"/>
                  <a:t> i.e. </a:t>
                </a:r>
                <a:r>
                  <a:rPr lang="en-US" sz="2400" i="1" dirty="0"/>
                  <a:t>z</a:t>
                </a:r>
                <a:r>
                  <a:rPr lang="en-US" sz="2400" dirty="0"/>
                  <a:t> = </a:t>
                </a:r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r>
                  <a:rPr lang="en-US" sz="2400" i="1" dirty="0"/>
                  <a:t>z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… </a:t>
                </a:r>
                <a:r>
                  <a:rPr lang="en-US" sz="2400" i="1" dirty="0" err="1"/>
                  <a:t>z</a:t>
                </a:r>
                <a:r>
                  <a:rPr lang="en-US" sz="2400" i="1" baseline="-25000" dirty="0" err="1"/>
                  <a:t>n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Therefore, for a particular value of </a:t>
                </a:r>
                <a:r>
                  <a:rPr lang="en-US" sz="2400" i="1" dirty="0"/>
                  <a:t>z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becomes, (ignoring the last qubit), 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probability of measurement of a particular </a:t>
                </a:r>
                <a:r>
                  <a:rPr lang="en-US" sz="2400" i="1" dirty="0"/>
                  <a:t>z</a:t>
                </a:r>
                <a:r>
                  <a:rPr lang="en-US" sz="2400" dirty="0"/>
                  <a:t> is represented by 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is 1 when </a:t>
                </a:r>
                <a:r>
                  <a:rPr lang="en-US" sz="2400" i="1" dirty="0"/>
                  <a:t>z</a:t>
                </a:r>
                <a:r>
                  <a:rPr lang="en-US" sz="2400" dirty="0"/>
                  <a:t> = </a:t>
                </a:r>
                <a:r>
                  <a:rPr lang="en-US" sz="2400" i="1" dirty="0"/>
                  <a:t>u</a:t>
                </a:r>
                <a:r>
                  <a:rPr lang="en-US" sz="2400" dirty="0"/>
                  <a:t> and 0 otherwise for a particular value of </a:t>
                </a:r>
                <a:r>
                  <a:rPr lang="en-US" sz="2400" i="1" dirty="0"/>
                  <a:t>z (verify)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Hence measurement of the first </a:t>
                </a:r>
                <a:r>
                  <a:rPr lang="en-US" sz="2400" i="1" dirty="0"/>
                  <a:t>n</a:t>
                </a:r>
                <a:r>
                  <a:rPr lang="en-US" sz="2400" dirty="0"/>
                  <a:t> qubits gives </a:t>
                </a:r>
                <a:r>
                  <a:rPr lang="en-US" sz="2400" i="1" dirty="0"/>
                  <a:t>u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84DA1-0769-3FA4-2C6F-FA8AA11D5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7243" cy="4351338"/>
              </a:xfrm>
              <a:blipFill>
                <a:blip r:embed="rId2"/>
                <a:stretch>
                  <a:fillRect l="-720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050F-2263-2A02-FC4B-2202F418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342E1-9E9D-3276-1116-766ADDDD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26AD-9364-8AE9-3FE9-686AE1EE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2F74-9C8F-C0B9-8B1E-DDBD122A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unit we saw the most basic algorithm </a:t>
            </a:r>
            <a:r>
              <a:rPr lang="en-US" dirty="0" err="1"/>
              <a:t>i.e</a:t>
            </a:r>
            <a:r>
              <a:rPr lang="en-US" dirty="0"/>
              <a:t>, the Deutsch Algorithm exhibiting the quantum advantage.</a:t>
            </a:r>
          </a:p>
          <a:p>
            <a:r>
              <a:rPr lang="en-US" dirty="0"/>
              <a:t>The Deutsch-</a:t>
            </a:r>
            <a:r>
              <a:rPr lang="en-US" dirty="0" err="1"/>
              <a:t>Jozsa</a:t>
            </a:r>
            <a:r>
              <a:rPr lang="en-US" dirty="0"/>
              <a:t> Algorithm is a simple extension of the Deutsch Algorithm.</a:t>
            </a:r>
          </a:p>
          <a:p>
            <a:r>
              <a:rPr lang="en-US" dirty="0"/>
              <a:t>Both the Deutsch and the Deutsch </a:t>
            </a:r>
            <a:r>
              <a:rPr lang="en-US" dirty="0" err="1"/>
              <a:t>Jozsa</a:t>
            </a:r>
            <a:r>
              <a:rPr lang="en-US" dirty="0"/>
              <a:t> Algorithm require one evaluation of </a:t>
            </a:r>
            <a:r>
              <a:rPr lang="en-US" dirty="0" err="1"/>
              <a:t>Uf</a:t>
            </a:r>
            <a:r>
              <a:rPr lang="en-US" dirty="0"/>
              <a:t> in contrast to their classical solutions.</a:t>
            </a:r>
          </a:p>
          <a:p>
            <a:r>
              <a:rPr lang="en-US" dirty="0"/>
              <a:t>The Bernstein Vazirani Problem is different, although the algorithm for solving it requires a similar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FA925-3743-6030-82DE-E065EB57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FD133-8ED8-9383-5680-71810B6A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Balanced and Constant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Consider the following function: The function </a:t>
            </a:r>
            <a:r>
              <a:rPr lang="en-US" sz="2400" i="1" dirty="0"/>
              <a:t>f</a:t>
            </a:r>
            <a:r>
              <a:rPr lang="en-US" sz="2400" dirty="0"/>
              <a:t> is defined on a single bit and produces either constant or balanced output.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More specifically, </a:t>
            </a:r>
            <a:r>
              <a:rPr lang="en-US" sz="2400" i="1" dirty="0"/>
              <a:t>f</a:t>
            </a:r>
            <a:r>
              <a:rPr lang="en-US" sz="2400" dirty="0"/>
              <a:t> is one of the following four functions: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Observe that </a:t>
            </a:r>
            <a:r>
              <a:rPr lang="en-US" sz="2400" i="1" dirty="0"/>
              <a:t>f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f</a:t>
            </a:r>
            <a:r>
              <a:rPr lang="en-US" sz="2400" baseline="-25000" dirty="0"/>
              <a:t>4</a:t>
            </a:r>
            <a:r>
              <a:rPr lang="en-US" sz="2400" dirty="0"/>
              <a:t> are constant functions; while </a:t>
            </a:r>
            <a:r>
              <a:rPr lang="en-US" sz="2400" i="1" dirty="0"/>
              <a:t>f</a:t>
            </a:r>
            <a:r>
              <a:rPr lang="en-US" sz="2400" i="1" baseline="-25000" dirty="0"/>
              <a:t>2</a:t>
            </a:r>
            <a:r>
              <a:rPr lang="en-US" sz="2400" dirty="0"/>
              <a:t> and </a:t>
            </a:r>
            <a:r>
              <a:rPr lang="en-US" sz="2400" i="1" dirty="0"/>
              <a:t>f</a:t>
            </a:r>
            <a:r>
              <a:rPr lang="en-US" sz="2400" i="1" baseline="-25000" dirty="0"/>
              <a:t>3</a:t>
            </a:r>
            <a:r>
              <a:rPr lang="en-US" sz="2400" dirty="0"/>
              <a:t> are balanced functions.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E9223-4244-55F7-01AB-02D200A30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69" y="3429000"/>
            <a:ext cx="6850187" cy="13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5B3F-DF38-A783-49CF-76BB6137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Deutsch Algorithm: Classical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B0E1C-144B-CBEC-E93C-62C269AC6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problem under consideration is to determine whether the function </a:t>
            </a:r>
            <a:r>
              <a:rPr lang="en-US" sz="2400" i="1" dirty="0"/>
              <a:t>f</a:t>
            </a:r>
            <a:r>
              <a:rPr lang="en-US" sz="2400" dirty="0"/>
              <a:t> is balanced or constant using the fewest number of queries for </a:t>
            </a:r>
            <a:r>
              <a:rPr lang="en-US" sz="2400" i="1" dirty="0"/>
              <a:t>f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Note that classically, the minimum number of queries required is 2, since just querying </a:t>
            </a:r>
            <a:r>
              <a:rPr lang="en-US" sz="2400" i="1" dirty="0"/>
              <a:t>f</a:t>
            </a:r>
            <a:r>
              <a:rPr lang="en-US" sz="2400" dirty="0"/>
              <a:t>(0) or </a:t>
            </a:r>
            <a:r>
              <a:rPr lang="en-US" sz="2400" i="1" dirty="0"/>
              <a:t>f</a:t>
            </a:r>
            <a:r>
              <a:rPr lang="en-US" sz="2400" dirty="0"/>
              <a:t>(1) only will not resolve the problem.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However, using quantum circuits and the quantum query model, it is possible to determine whether </a:t>
            </a:r>
            <a:r>
              <a:rPr lang="en-US" sz="2400" i="1" dirty="0"/>
              <a:t>f</a:t>
            </a:r>
            <a:r>
              <a:rPr lang="en-US" sz="2400" dirty="0"/>
              <a:t> is constant or balanced using just a single query!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49AE5-6760-263C-1983-AF2D82B1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1475-2F63-2C3D-B470-3DB1F276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D5E6-1E25-C039-0652-1D942969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Deutsch Algorithm – The Quantum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1A78B-B3EC-9206-818F-87CA7996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quantum circuit for Deutsch Algorithm is as follows: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the function that is to be determined to be constant or balanced. 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916BB-5E71-F647-3293-B9F8902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EDB1A-4F9D-E0AD-587B-4A8BBC7C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A87D6-5F4F-8E06-931C-000E86D63EA0}"/>
              </a:ext>
            </a:extLst>
          </p:cNvPr>
          <p:cNvGrpSpPr/>
          <p:nvPr/>
        </p:nvGrpSpPr>
        <p:grpSpPr>
          <a:xfrm>
            <a:off x="3225839" y="2300865"/>
            <a:ext cx="5921239" cy="3153922"/>
            <a:chOff x="3225839" y="2300865"/>
            <a:chExt cx="5921239" cy="31539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48F1EC-D6FB-735C-7B1C-6BE59F0F3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5839" y="2300865"/>
              <a:ext cx="5740322" cy="315392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873556-DECC-4B7C-EAB8-B26017C5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9784" y="2556161"/>
              <a:ext cx="857294" cy="520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6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036-1755-1E32-6B30-53329C8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Deutsch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77EB-4C64-197B-25B6-A09E57DF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4707-A2E7-80AD-864A-BB4D17B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D8112-3FFB-91AA-E2BF-822DD052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052" y="2621839"/>
            <a:ext cx="4550568" cy="2500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/>
              <p:nvPr/>
            </p:nvSpPr>
            <p:spPr>
              <a:xfrm>
                <a:off x="1098601" y="1868884"/>
                <a:ext cx="654045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We begin by initializing our states to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and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 Therefore,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</a:t>
                </a:r>
                <a:r>
                  <a:rPr lang="en-US" sz="2400" b="1" dirty="0">
                    <a:latin typeface="Gill Sans MT" panose="020B0502020104020203" pitchFamily="34" charset="0"/>
                    <a:sym typeface="Symbol" panose="05050102010706020507" pitchFamily="18" charset="2"/>
                  </a:rPr>
                  <a:t>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Next, we apply a Hadamard gate to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and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Therefore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= 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+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/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+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) /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1" y="1868884"/>
                <a:ext cx="6540450" cy="4154984"/>
              </a:xfrm>
              <a:prstGeom prst="rect">
                <a:avLst/>
              </a:prstGeom>
              <a:blipFill>
                <a:blip r:embed="rId3"/>
                <a:stretch>
                  <a:fillRect l="-1212" t="-14391" r="-7456" b="-1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7D7290C-89B8-7496-A67E-B53809094B0F}"/>
              </a:ext>
            </a:extLst>
          </p:cNvPr>
          <p:cNvSpPr/>
          <p:nvPr/>
        </p:nvSpPr>
        <p:spPr>
          <a:xfrm>
            <a:off x="8077201" y="4076699"/>
            <a:ext cx="666750" cy="5524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90F3A-58AE-81E2-A112-330BA7EB9775}"/>
              </a:ext>
            </a:extLst>
          </p:cNvPr>
          <p:cNvSpPr/>
          <p:nvPr/>
        </p:nvSpPr>
        <p:spPr>
          <a:xfrm>
            <a:off x="8924926" y="4076699"/>
            <a:ext cx="666750" cy="5524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0EB4E5-8044-FE09-DC76-A966BA1B8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2372" y="2758221"/>
            <a:ext cx="882695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3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036-1755-1E32-6B30-53329C8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Deutsch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77EB-4C64-197B-25B6-A09E57DF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4707-A2E7-80AD-864A-BB4D17B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D8112-3FFB-91AA-E2BF-822DD052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432" y="1951008"/>
            <a:ext cx="4550568" cy="2500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/>
              <p:nvPr/>
            </p:nvSpPr>
            <p:spPr>
              <a:xfrm>
                <a:off x="1098600" y="1868884"/>
                <a:ext cx="669284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The next stage is sending inputs as </a:t>
                </a:r>
                <a:r>
                  <a:rPr lang="en-US" sz="2400" i="1" dirty="0">
                    <a:latin typeface="Gill Sans MT" panose="020B0502020104020203" pitchFamily="34" charset="0"/>
                  </a:rPr>
                  <a:t>x</a:t>
                </a:r>
                <a:r>
                  <a:rPr lang="en-US" sz="2400" dirty="0">
                    <a:latin typeface="Gill Sans MT" panose="020B0502020104020203" pitchFamily="34" charset="0"/>
                  </a:rPr>
                  <a:t> and </a:t>
                </a:r>
                <a:r>
                  <a:rPr lang="en-US" sz="2400" i="1" dirty="0">
                    <a:latin typeface="Gill Sans MT" panose="020B0502020104020203" pitchFamily="34" charset="0"/>
                  </a:rPr>
                  <a:t>y </a:t>
                </a:r>
                <a:r>
                  <a:rPr lang="en-US" sz="2400" dirty="0">
                    <a:latin typeface="Gill Sans MT" panose="020B0502020104020203" pitchFamily="34" charset="0"/>
                  </a:rPr>
                  <a:t>in the quantum query gate.</a:t>
                </a:r>
                <a:endParaRPr lang="en-US" sz="2400" b="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</a:t>
                </a:r>
                <a:r>
                  <a:rPr lang="en-US" sz="2400" b="1" dirty="0" err="1">
                    <a:latin typeface="Gill Sans MT" panose="020B0502020104020203" pitchFamily="34" charset="0"/>
                  </a:rPr>
                  <a:t>U</a:t>
                </a:r>
                <a:r>
                  <a:rPr lang="en-US" sz="2400" b="1" i="1" baseline="-25000" dirty="0" err="1">
                    <a:latin typeface="Gill Sans MT" panose="020B0502020104020203" pitchFamily="34" charset="0"/>
                  </a:rPr>
                  <a:t>f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 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+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) /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u="sng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(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+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           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              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) /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0" y="1868884"/>
                <a:ext cx="6692849" cy="3416320"/>
              </a:xfrm>
              <a:prstGeom prst="rect">
                <a:avLst/>
              </a:prstGeom>
              <a:blipFill>
                <a:blip r:embed="rId3"/>
                <a:stretch>
                  <a:fillRect l="-1184" t="-1429" b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7D7290C-89B8-7496-A67E-B53809094B0F}"/>
              </a:ext>
            </a:extLst>
          </p:cNvPr>
          <p:cNvSpPr/>
          <p:nvPr/>
        </p:nvSpPr>
        <p:spPr>
          <a:xfrm>
            <a:off x="10563226" y="3428999"/>
            <a:ext cx="666750" cy="5524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08161-E5AE-4E3B-CC62-9D4B6A8EF905}"/>
              </a:ext>
            </a:extLst>
          </p:cNvPr>
          <p:cNvSpPr txBox="1"/>
          <p:nvPr/>
        </p:nvSpPr>
        <p:spPr>
          <a:xfrm>
            <a:off x="1057276" y="4820008"/>
            <a:ext cx="103346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Gill Sans MT" panose="020B0502020104020203" pitchFamily="34" charset="0"/>
              </a:rPr>
              <a:t>The above step is computed within one step due to superposition.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latin typeface="Gill Sans MT" panose="020B05020201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That is, it takes a single query to compute both f(0) and f(1).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F9FDA-9908-2AF6-9A2F-E0CCB9C1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5502" y="2076740"/>
            <a:ext cx="882695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C036-1755-1E32-6B30-53329C8A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Deutsch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B77EB-4C64-197B-25B6-A09E57DF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54707-A2E7-80AD-864A-BB4D17B0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DD8112-3FFB-91AA-E2BF-822DD0528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432" y="1951008"/>
            <a:ext cx="4550568" cy="25002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/>
              <p:nvPr/>
            </p:nvSpPr>
            <p:spPr>
              <a:xfrm>
                <a:off x="1098600" y="1868884"/>
                <a:ext cx="669284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can be simplified to: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 (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(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) +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	      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(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)  ) / 2          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               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It can be shown that: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	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= 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(a)</a:t>
                </a:r>
                <a:r>
                  <a:rPr lang="en-US" sz="2400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).</a:t>
                </a:r>
              </a:p>
              <a:p>
                <a:endParaRPr lang="en-US" sz="2400" baseline="30000" dirty="0">
                  <a:latin typeface="Gill Sans MT" panose="020B0502020104020203" pitchFamily="34" charset="0"/>
                </a:endParaRPr>
              </a:p>
              <a:p>
                <a:endParaRPr lang="en-US" sz="2400" baseline="3000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Gill Sans MT" panose="020B0502020104020203" pitchFamily="34" charset="0"/>
                  </a:rPr>
                  <a:t>Therefore, the expression simplifies to: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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=  (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(0)</a:t>
                </a:r>
                <a:r>
                  <a:rPr lang="en-US" sz="2400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+</a:t>
                </a:r>
              </a:p>
              <a:p>
                <a:r>
                  <a:rPr lang="en-US" sz="2400" b="1" dirty="0">
                    <a:latin typeface="Gill Sans MT" panose="020B0502020104020203" pitchFamily="34" charset="0"/>
                  </a:rPr>
                  <a:t>	        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b="1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(–1)</a:t>
                </a:r>
                <a:r>
                  <a:rPr lang="en-US" sz="24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400" baseline="30000" dirty="0">
                    <a:latin typeface="Gill Sans MT" panose="020B0502020104020203" pitchFamily="34" charset="0"/>
                  </a:rPr>
                  <a:t>(1)</a:t>
                </a:r>
                <a:r>
                  <a:rPr lang="en-US" sz="2400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US" sz="24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) </a:t>
                </a:r>
                <a:r>
                  <a:rPr lang="en-US" sz="2400" b="1" dirty="0">
                    <a:latin typeface="Gill Sans MT" panose="020B0502020104020203" pitchFamily="34" charset="0"/>
                  </a:rPr>
                  <a:t>) / 2</a:t>
                </a:r>
                <a:endParaRPr lang="en-US" sz="2400" dirty="0">
                  <a:latin typeface="Gill Sans MT" panose="020B05020201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A44FD0-2F10-6820-8ECD-44566AC3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600" y="1868884"/>
                <a:ext cx="6692849" cy="5016758"/>
              </a:xfrm>
              <a:prstGeom prst="rect">
                <a:avLst/>
              </a:prstGeom>
              <a:blipFill>
                <a:blip r:embed="rId3"/>
                <a:stretch>
                  <a:fillRect l="-1184" t="-11908" r="-8470" b="-9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7D7290C-89B8-7496-A67E-B53809094B0F}"/>
              </a:ext>
            </a:extLst>
          </p:cNvPr>
          <p:cNvSpPr/>
          <p:nvPr/>
        </p:nvSpPr>
        <p:spPr>
          <a:xfrm>
            <a:off x="10563226" y="3428999"/>
            <a:ext cx="666750" cy="5524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90F3A-58AE-81E2-A112-330BA7EB9775}"/>
              </a:ext>
            </a:extLst>
          </p:cNvPr>
          <p:cNvSpPr/>
          <p:nvPr/>
        </p:nvSpPr>
        <p:spPr>
          <a:xfrm>
            <a:off x="11401426" y="3419474"/>
            <a:ext cx="666750" cy="552451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2C0A6B-0078-50BC-AF29-A9DB638F4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6828" y="2083814"/>
            <a:ext cx="882695" cy="5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0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D377-6648-8D78-4157-A0B713EA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26274-65E0-CA48-4711-D7F0344BD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Show that: </a:t>
                </a:r>
                <a:r>
                  <a:rPr lang="en-US" sz="2800" b="1" dirty="0">
                    <a:latin typeface="Gill Sans MT" panose="020B0502020104020203" pitchFamily="34" charset="0"/>
                  </a:rPr>
                  <a:t>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b="1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𝒇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(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𝒂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 = (–1)</a:t>
                </a:r>
                <a:r>
                  <a:rPr lang="en-US" sz="2800" i="1" baseline="30000" dirty="0">
                    <a:latin typeface="Gill Sans MT" panose="020B0502020104020203" pitchFamily="34" charset="0"/>
                  </a:rPr>
                  <a:t>f</a:t>
                </a:r>
                <a:r>
                  <a:rPr lang="en-US" sz="2800" baseline="30000" dirty="0">
                    <a:latin typeface="Gill Sans MT" panose="020B0502020104020203" pitchFamily="34" charset="0"/>
                  </a:rPr>
                  <a:t>(a)</a:t>
                </a:r>
                <a:r>
                  <a:rPr lang="en-US" sz="2800" baseline="-25000" dirty="0">
                    <a:latin typeface="Gill Sans MT" panose="020B0502020104020203" pitchFamily="34" charset="0"/>
                  </a:rPr>
                  <a:t> </a:t>
                </a:r>
                <a:r>
                  <a:rPr lang="en-US" sz="2800" dirty="0">
                    <a:latin typeface="Gill Sans MT" panose="020B0502020104020203" pitchFamily="34" charset="0"/>
                  </a:rPr>
                  <a:t>(|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 – |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926274-65E0-CA48-4711-D7F0344BD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1CDFD-C2C5-B22D-E8ED-535FDEF4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DE48-3F21-633F-4C93-D3A781C2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6019</TotalTime>
  <Words>1600</Words>
  <Application>Microsoft Office PowerPoint</Application>
  <PresentationFormat>Widescreen</PresentationFormat>
  <Paragraphs>221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Consolas</vt:lpstr>
      <vt:lpstr>Gill Sans MT</vt:lpstr>
      <vt:lpstr>Office Theme</vt:lpstr>
      <vt:lpstr>CS/PHYS-314/300: Quantum Computing  Unit 08: Quantum Algorithms:  Deutsch and Deutsch Jozsa Algorithm</vt:lpstr>
      <vt:lpstr> Unit Outline</vt:lpstr>
      <vt:lpstr> Balanced and Constant Functions</vt:lpstr>
      <vt:lpstr> Deutsch Algorithm: Classical Solution</vt:lpstr>
      <vt:lpstr> Deutsch Algorithm – The Quantum Approach</vt:lpstr>
      <vt:lpstr> Deutsch Algorithm</vt:lpstr>
      <vt:lpstr> Deutsch Algorithm</vt:lpstr>
      <vt:lpstr> Deutsch Algorithm</vt:lpstr>
      <vt:lpstr> Class Exercise</vt:lpstr>
      <vt:lpstr> Deutsch Algorithm</vt:lpstr>
      <vt:lpstr> Deutsch Algorithm</vt:lpstr>
      <vt:lpstr> The Deutsch-Jozsa Algorithm</vt:lpstr>
      <vt:lpstr> The Deutsch-Jozsa Algorithm – Circuit </vt:lpstr>
      <vt:lpstr> The Deutsch-Jozsa Algorithm – Analysis </vt:lpstr>
      <vt:lpstr> The Deutsch-Jozsa Algorithm – Analysis </vt:lpstr>
      <vt:lpstr> The Deutsch-Jozsa Algorithm – Analysis </vt:lpstr>
      <vt:lpstr> The Deutsch-Jozsa Algorithm – Analysis </vt:lpstr>
      <vt:lpstr> The Deutsch-Jozsa Algorithm</vt:lpstr>
      <vt:lpstr> The Bernstein-Vazirani Problem</vt:lpstr>
      <vt:lpstr> The Bernstein Vazirani Problem</vt:lpstr>
      <vt:lpstr> The Bernstein Vazirani Algorithm</vt:lpstr>
      <vt:lpstr> The Bernstein Vazirani Algorithm - Analysis</vt:lpstr>
      <vt:lpstr> The Bernstein Vazirani Algorithm – Analysis </vt:lpstr>
      <vt:lpstr> The Bernstein Vazirani Algorithm – Analysis </vt:lpstr>
      <vt:lpstr> The Bernstein Vazirani Algorithm – Analysis </vt:lpstr>
      <vt:lpstr> The Bernstein Vazirani Algorithm - Analysis</vt:lpstr>
      <vt:lpstr> The Bernstein Vazirani Algorithm - Analysis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722</cp:revision>
  <dcterms:created xsi:type="dcterms:W3CDTF">2022-04-01T09:51:06Z</dcterms:created>
  <dcterms:modified xsi:type="dcterms:W3CDTF">2024-10-28T08:49:53Z</dcterms:modified>
</cp:coreProperties>
</file>