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2" r:id="rId2"/>
    <p:sldId id="264" r:id="rId3"/>
    <p:sldId id="572" r:id="rId4"/>
    <p:sldId id="627" r:id="rId5"/>
    <p:sldId id="628" r:id="rId6"/>
    <p:sldId id="629" r:id="rId7"/>
    <p:sldId id="630" r:id="rId8"/>
    <p:sldId id="631" r:id="rId9"/>
    <p:sldId id="634" r:id="rId10"/>
    <p:sldId id="632" r:id="rId11"/>
    <p:sldId id="640" r:id="rId12"/>
    <p:sldId id="633" r:id="rId13"/>
    <p:sldId id="635" r:id="rId14"/>
    <p:sldId id="637" r:id="rId15"/>
    <p:sldId id="636" r:id="rId16"/>
    <p:sldId id="639" r:id="rId17"/>
    <p:sldId id="642" r:id="rId18"/>
    <p:sldId id="638" r:id="rId19"/>
    <p:sldId id="641" r:id="rId20"/>
    <p:sldId id="643" r:id="rId21"/>
    <p:sldId id="644" r:id="rId22"/>
    <p:sldId id="645" r:id="rId23"/>
    <p:sldId id="646" r:id="rId24"/>
    <p:sldId id="647" r:id="rId25"/>
    <p:sldId id="649" r:id="rId26"/>
    <p:sldId id="648" r:id="rId27"/>
    <p:sldId id="650" r:id="rId28"/>
    <p:sldId id="651" r:id="rId29"/>
    <p:sldId id="65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83CB8-9120-4919-A964-792EA406810A}">
          <p14:sldIdLst>
            <p14:sldId id="262"/>
            <p14:sldId id="264"/>
            <p14:sldId id="572"/>
            <p14:sldId id="627"/>
            <p14:sldId id="628"/>
            <p14:sldId id="629"/>
            <p14:sldId id="630"/>
            <p14:sldId id="631"/>
            <p14:sldId id="634"/>
            <p14:sldId id="632"/>
            <p14:sldId id="640"/>
            <p14:sldId id="633"/>
            <p14:sldId id="635"/>
            <p14:sldId id="637"/>
            <p14:sldId id="636"/>
            <p14:sldId id="639"/>
            <p14:sldId id="642"/>
            <p14:sldId id="638"/>
            <p14:sldId id="641"/>
            <p14:sldId id="643"/>
            <p14:sldId id="644"/>
            <p14:sldId id="645"/>
            <p14:sldId id="646"/>
            <p14:sldId id="647"/>
            <p14:sldId id="649"/>
            <p14:sldId id="648"/>
            <p14:sldId id="650"/>
            <p14:sldId id="651"/>
            <p14:sldId id="6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CC"/>
    <a:srgbClr val="FFFFCC"/>
    <a:srgbClr val="CCFFFF"/>
    <a:srgbClr val="99FFCC"/>
    <a:srgbClr val="FF9999"/>
    <a:srgbClr val="FF00FF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Initially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E-48F4-88D4-CBBC1FCDD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8673647"/>
        <c:axId val="1870919455"/>
      </c:barChart>
      <c:catAx>
        <c:axId val="1858673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919455"/>
        <c:crosses val="autoZero"/>
        <c:auto val="1"/>
        <c:lblAlgn val="ctr"/>
        <c:lblOffset val="100"/>
        <c:noMultiLvlLbl val="0"/>
      </c:catAx>
      <c:valAx>
        <c:axId val="187091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673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After Phase Shift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-0.5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A-4841-A7B1-7857A946F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5592959"/>
        <c:axId val="1871844991"/>
      </c:barChart>
      <c:catAx>
        <c:axId val="187559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844991"/>
        <c:crosses val="autoZero"/>
        <c:auto val="1"/>
        <c:lblAlgn val="ctr"/>
        <c:lblOffset val="100"/>
        <c:noMultiLvlLbl val="0"/>
      </c:catAx>
      <c:valAx>
        <c:axId val="187184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59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Finally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00</c:v>
                </c:pt>
                <c:pt idx="1">
                  <c:v>01</c:v>
                </c:pt>
                <c:pt idx="2">
                  <c:v>10</c:v>
                </c:pt>
                <c:pt idx="3">
                  <c:v>11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BB-49BA-A845-314DC36DF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17199"/>
        <c:axId val="1871843999"/>
      </c:barChart>
      <c:catAx>
        <c:axId val="188031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843999"/>
        <c:crosses val="autoZero"/>
        <c:auto val="1"/>
        <c:lblAlgn val="ctr"/>
        <c:lblOffset val="100"/>
        <c:noMultiLvlLbl val="0"/>
      </c:catAx>
      <c:valAx>
        <c:axId val="187184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1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2700" dirty="0"/>
            </a:br>
            <a:br>
              <a:rPr lang="en-US" sz="3600" dirty="0"/>
            </a:br>
            <a:r>
              <a:rPr lang="en-US" sz="4900" dirty="0"/>
              <a:t>Unit 09:</a:t>
            </a:r>
            <a:br>
              <a:rPr lang="en-US" sz="4900" dirty="0"/>
            </a:br>
            <a:r>
              <a:rPr lang="en-US" sz="4900" dirty="0"/>
              <a:t>The Quantum Search Algorithm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87FC-BD58-46AB-7413-768DF500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i="1" dirty="0"/>
              <a:t> </a:t>
            </a:r>
            <a:r>
              <a:rPr lang="en-US" i="1" dirty="0" err="1"/>
              <a:t>U</a:t>
            </a:r>
            <a:r>
              <a:rPr lang="en-US" i="1" baseline="-25000" dirty="0" err="1"/>
              <a:t>f</a:t>
            </a:r>
            <a:r>
              <a:rPr lang="en-US" dirty="0"/>
              <a:t> for the Quantum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DA1-74F0-8B3E-CE0D-0E53C9DF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effect of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(</a:t>
            </a:r>
            <a:r>
              <a:rPr lang="en-US" sz="2400" i="1" baseline="-25000" dirty="0"/>
              <a:t>x</a:t>
            </a:r>
            <a:r>
              <a:rPr lang="en-US" sz="2400" baseline="-25000" dirty="0"/>
              <a:t>)</a:t>
            </a:r>
            <a:r>
              <a:rPr lang="en-US" sz="2400" dirty="0"/>
              <a:t> is to invert the sign of the search element.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Example: Let’s suppose we have a list of 8 items and we are searching for the 5</a:t>
            </a:r>
            <a:r>
              <a:rPr lang="en-US" sz="2400" baseline="30000" dirty="0"/>
              <a:t>th</a:t>
            </a:r>
            <a:r>
              <a:rPr lang="en-US" sz="2400" dirty="0"/>
              <a:t> item, i.e. (the list is indexed from 000 to 111).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Let </a:t>
            </a:r>
            <a:r>
              <a:rPr lang="en-US" sz="2400" i="1" dirty="0"/>
              <a:t>f</a:t>
            </a:r>
            <a:r>
              <a:rPr lang="en-US" sz="2400" dirty="0"/>
              <a:t>(100) = 1, with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0 otherwise. What will be the effect of applying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(</a:t>
            </a:r>
            <a:r>
              <a:rPr lang="en-US" sz="2400" i="1" baseline="-25000" dirty="0"/>
              <a:t>x</a:t>
            </a:r>
            <a:r>
              <a:rPr lang="en-US" sz="2400" baseline="-25000" dirty="0"/>
              <a:t>)</a:t>
            </a:r>
            <a:r>
              <a:rPr lang="en-US" sz="2400" dirty="0"/>
              <a:t> on an initial state “all possible 3 bit states followed by a 1”?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[Class Activity], What is the effect of a </a:t>
            </a:r>
            <a:r>
              <a:rPr lang="en-US" sz="2400" i="1" dirty="0"/>
              <a:t>repeated </a:t>
            </a:r>
            <a:r>
              <a:rPr lang="en-US" sz="2400" dirty="0"/>
              <a:t>application of </a:t>
            </a:r>
            <a:r>
              <a:rPr lang="en-US" sz="2400" i="1" dirty="0" err="1"/>
              <a:t>U</a:t>
            </a:r>
            <a:r>
              <a:rPr lang="en-US" sz="2400" baseline="-25000" dirty="0" err="1"/>
              <a:t>f</a:t>
            </a:r>
            <a:r>
              <a:rPr lang="en-US" sz="2400" baseline="-25000" dirty="0"/>
              <a:t>(</a:t>
            </a:r>
            <a:r>
              <a:rPr lang="en-US" sz="2400" i="1" baseline="-25000" dirty="0"/>
              <a:t>x</a:t>
            </a:r>
            <a:r>
              <a:rPr lang="en-US" sz="2400" baseline="-25000" dirty="0"/>
              <a:t>)</a:t>
            </a:r>
            <a:r>
              <a:rPr lang="en-US" sz="2400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67271-A02D-E49E-8BBC-ECC942D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F25A8-C590-997A-F09A-5C4E0CA3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CAE8-33D5-A985-C8DD-F48E60AB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U</a:t>
            </a:r>
            <a:r>
              <a:rPr lang="en-US" i="1" baseline="-25000" dirty="0" err="1"/>
              <a:t>f</a:t>
            </a:r>
            <a:r>
              <a:rPr lang="en-US" dirty="0"/>
              <a:t> for the Quantum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F2E0-A0FE-F7B5-4667-979D1C17E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Let |</a:t>
                </a:r>
                <a:r>
                  <a:rPr lang="en-US" sz="2400" i="1" dirty="0"/>
                  <a:t>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= ½ ( |00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+ |01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+ |10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+ |11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Furthermore, suppose that our target element is indexed 2, i.e.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i="1" dirty="0"/>
                  <a:t>f</a:t>
                </a:r>
                <a:r>
                  <a:rPr lang="en-US" sz="2400" dirty="0"/>
                  <a:t>(10) = 1, and </a:t>
                </a:r>
                <a:r>
                  <a:rPr lang="en-US" sz="2400" i="1" dirty="0"/>
                  <a:t>f</a:t>
                </a:r>
                <a:r>
                  <a:rPr lang="en-US" sz="2400" dirty="0"/>
                  <a:t>(00) = </a:t>
                </a:r>
                <a:r>
                  <a:rPr lang="en-US" sz="2400" i="1" dirty="0"/>
                  <a:t>f</a:t>
                </a:r>
                <a:r>
                  <a:rPr lang="en-US" sz="2400" dirty="0"/>
                  <a:t>(01) = </a:t>
                </a:r>
                <a:r>
                  <a:rPr lang="en-US" sz="2400" i="1" dirty="0"/>
                  <a:t>f</a:t>
                </a:r>
                <a:r>
                  <a:rPr lang="en-US" sz="2400" dirty="0"/>
                  <a:t>(11) = 0.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Let the input to the oracle be |</a:t>
                </a:r>
                <a:r>
                  <a:rPr lang="en-US" sz="2400" i="1" dirty="0"/>
                  <a:t>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|</a:t>
                </a:r>
                <a:r>
                  <a:rPr lang="en-US" sz="2400" i="1" dirty="0"/>
                  <a:t>–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Then the output is ½ ( |00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+ |01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– |10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+ |11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) |</a:t>
                </a:r>
                <a:r>
                  <a:rPr lang="en-US" sz="2400" i="1" dirty="0"/>
                  <a:t>–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Observe that this evaluation takes a </a:t>
                </a:r>
                <a:r>
                  <a:rPr lang="en-US" sz="2400" i="1" dirty="0"/>
                  <a:t>single</a:t>
                </a:r>
                <a:r>
                  <a:rPr lang="en-US" sz="2400" dirty="0"/>
                  <a:t> query to the oracle.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F2E0-A0FE-F7B5-4667-979D1C17E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C56A8-06CE-3871-D10F-C4E4AE28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2B949-49EF-4CD4-2CA1-21286005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283A-A6D4-7677-472D-E185BF73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Search Algorithm </a:t>
            </a:r>
            <a:br>
              <a:rPr lang="en-US" dirty="0"/>
            </a:br>
            <a:r>
              <a:rPr lang="en-US" dirty="0"/>
              <a:t>	– The Grover Diffusion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F3CD-9FF3-6366-2652-B41FBB02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74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Let us define the second part of our quantum circuit: The Grover Diffusion Operator.</a:t>
            </a:r>
          </a:p>
          <a:p>
            <a:endParaRPr lang="en-US" sz="2400" dirty="0"/>
          </a:p>
          <a:p>
            <a:r>
              <a:rPr lang="en-US" sz="2400" dirty="0"/>
              <a:t>Let </a:t>
            </a:r>
            <a:r>
              <a:rPr lang="en-US" sz="2400" i="1" dirty="0"/>
              <a:t>s</a:t>
            </a:r>
            <a:r>
              <a:rPr lang="en-US" sz="2400" dirty="0"/>
              <a:t> be a superposition of all states, i.e.,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Then, the Grover operator </a:t>
            </a:r>
            <a:r>
              <a:rPr lang="en-US" sz="2400" i="1" dirty="0"/>
              <a:t>G</a:t>
            </a:r>
            <a:r>
              <a:rPr lang="en-US" sz="2400" dirty="0"/>
              <a:t> is defined as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E2308-89B3-9598-8EF8-9DB8F4B9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E142C-0F69-AABA-FAB7-A6B8AEAD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387BC-0FBA-7A82-88C0-BAE3DF6B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337989"/>
            <a:ext cx="3159936" cy="1130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D1C3B-F8AA-25D3-CFBA-94DF55CB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067" y="5302900"/>
            <a:ext cx="2859469" cy="5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1FA9-2A35-8F63-4234-F2771A11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The Quantum Search Algorithm </a:t>
            </a:r>
            <a:br>
              <a:rPr lang="en-US" dirty="0"/>
            </a:br>
            <a:r>
              <a:rPr lang="en-US" dirty="0"/>
              <a:t>	– The Grover Diffusion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E6EBD-DE3C-5B24-18E4-8F016BEF35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Let |</a:t>
                </a:r>
                <a:r>
                  <a:rPr lang="en-US" sz="2400" i="1" dirty="0"/>
                  <a:t>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= ½ ( |00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+ |01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+ |10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+ |11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),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</a:t>
                </a:r>
                <a:r>
                  <a:rPr lang="en-US" sz="2400" i="1" dirty="0"/>
                  <a:t>U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, the Grover Diffusion Operator (in the matrix form)?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Verify the </a:t>
                </a:r>
                <a:r>
                  <a:rPr lang="en-US" sz="2400" i="1" dirty="0"/>
                  <a:t>U</a:t>
                </a:r>
                <a:r>
                  <a:rPr lang="en-US" sz="2400" i="1" baseline="-25000" dirty="0"/>
                  <a:t>s</a:t>
                </a:r>
                <a:r>
                  <a:rPr lang="en-US" sz="2400" dirty="0"/>
                  <a:t> in this case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E6EBD-DE3C-5B24-18E4-8F016BEF3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47BCB-68DB-2DAB-F85A-16A12C89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8FFF7-FF62-5C6C-745A-9F5E1BA4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F75D-185E-0034-9755-D9864933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 –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417EE-CE42-4D32-F4C7-1BAFC85D5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the system to a uniform superposition of all states, i.e.,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the oracle to |</a:t>
                </a:r>
                <a:r>
                  <a:rPr lang="en-US" i="1" dirty="0"/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the Grover Diffusion Operator 2 |</a:t>
                </a:r>
                <a:r>
                  <a:rPr lang="en-US" i="1" dirty="0"/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</m:oMath>
                </a14:m>
                <a:r>
                  <a:rPr lang="en-US" i="1" dirty="0"/>
                  <a:t>s</a:t>
                </a:r>
                <a:r>
                  <a:rPr lang="en-US" dirty="0"/>
                  <a:t>| – 1 to |</a:t>
                </a:r>
                <a:r>
                  <a:rPr lang="en-US" i="1" dirty="0"/>
                  <a:t>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steps 2 and 3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66CC"/>
                            </a:solidFill>
                            <a:sym typeface="Symbol" panose="05050102010706020507" pitchFamily="18" charset="2"/>
                          </a:rPr>
                          <m:t>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66CC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rgbClr val="0066CC"/>
                    </a:solidFill>
                  </a:rPr>
                  <a:t> </a:t>
                </a:r>
                <a:r>
                  <a:rPr lang="en-US" dirty="0"/>
                  <a:t>times.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Measure |</a:t>
                </a:r>
                <a:r>
                  <a:rPr lang="en-US" i="1" dirty="0"/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417EE-CE42-4D32-F4C7-1BAFC85D5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38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310DA-30BB-66D5-ED58-52DB1E4D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075A-5D03-9C0A-7EA3-7CC8695E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843-EE03-7958-6BF5-3A17ED8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76" y="2518479"/>
            <a:ext cx="3159936" cy="11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C3FA-F768-6B52-3378-EEE3F4F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 – 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6C483-7780-D47E-C5E1-BF763CA3B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632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suppose that for a two bit input, we have: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f</a:t>
                </a:r>
                <a:r>
                  <a:rPr lang="en-US" dirty="0"/>
                  <a:t>(0) = 0,	</a:t>
                </a:r>
                <a:r>
                  <a:rPr lang="en-US" i="1" dirty="0"/>
                  <a:t>f</a:t>
                </a:r>
                <a:r>
                  <a:rPr lang="en-US" dirty="0"/>
                  <a:t>(1) = 0,	</a:t>
                </a:r>
                <a:r>
                  <a:rPr lang="en-US" i="1" dirty="0"/>
                  <a:t>f</a:t>
                </a:r>
                <a:r>
                  <a:rPr lang="en-US" dirty="0"/>
                  <a:t>(2) = 1, 	</a:t>
                </a:r>
                <a:r>
                  <a:rPr lang="en-US" i="1" dirty="0"/>
                  <a:t>f</a:t>
                </a:r>
                <a:r>
                  <a:rPr lang="en-US" dirty="0"/>
                  <a:t>(3) = 0, 	i.e.,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f</a:t>
                </a:r>
                <a:r>
                  <a:rPr lang="en-US" dirty="0"/>
                  <a:t>(00) = 0,	</a:t>
                </a:r>
                <a:r>
                  <a:rPr lang="en-US" i="1" dirty="0"/>
                  <a:t>f</a:t>
                </a:r>
                <a:r>
                  <a:rPr lang="en-US" dirty="0"/>
                  <a:t>(01) = 0,	</a:t>
                </a:r>
                <a:r>
                  <a:rPr lang="en-US" i="1" dirty="0"/>
                  <a:t>f</a:t>
                </a:r>
                <a:r>
                  <a:rPr lang="en-US" dirty="0"/>
                  <a:t>(10) = 1,	</a:t>
                </a:r>
                <a:r>
                  <a:rPr lang="en-US" i="1" dirty="0"/>
                  <a:t>f</a:t>
                </a:r>
                <a:r>
                  <a:rPr lang="en-US" dirty="0"/>
                  <a:t>(11) = 0.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Initially </a:t>
                </a:r>
                <a:r>
                  <a:rPr lang="en-US" sz="2800" dirty="0"/>
                  <a:t>|</a:t>
                </a:r>
                <a:r>
                  <a:rPr lang="en-US" sz="2800" i="1" dirty="0"/>
                  <a:t>s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 = ½ ( |00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 + |01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 + |10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 + |11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applying the oracle, </a:t>
                </a:r>
                <a:r>
                  <a:rPr lang="en-US" dirty="0" err="1"/>
                  <a:t>U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(</a:t>
                </a:r>
                <a:r>
                  <a:rPr lang="en-US" sz="2800" dirty="0"/>
                  <a:t>|</a:t>
                </a:r>
                <a:r>
                  <a:rPr lang="en-US" sz="2800" i="1" dirty="0"/>
                  <a:t>s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|</a:t>
                </a:r>
                <a:r>
                  <a:rPr lang="en-US" i="1" dirty="0"/>
                  <a:t>–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)= ½ ( |00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 + |01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 – |10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 + |11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)</a:t>
                </a:r>
                <a:r>
                  <a:rPr lang="en-US" dirty="0"/>
                  <a:t> |</a:t>
                </a:r>
                <a:r>
                  <a:rPr lang="en-US" i="1" dirty="0"/>
                  <a:t>–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applying the Grover Diffusion Operator, </a:t>
                </a:r>
                <a:r>
                  <a:rPr lang="en-US" sz="2800" dirty="0"/>
                  <a:t>|</a:t>
                </a:r>
                <a:r>
                  <a:rPr lang="en-US" sz="2800" i="1" dirty="0"/>
                  <a:t>s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 = |10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(Verify).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Finally we measure, and the outcome is 10, as required.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6C483-7780-D47E-C5E1-BF763CA3B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63275" cy="4351338"/>
              </a:xfrm>
              <a:blipFill>
                <a:blip r:embed="rId2"/>
                <a:stretch>
                  <a:fillRect l="-100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99FDE-26E8-A54C-506E-9B54D1E4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057D-EFC2-8B2E-1B5F-2F7DF287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E099-5AC2-253E-3888-E00D0144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Phase Shift and Amplitude Amplification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EE623-22BF-0FA9-1BE9-303C2200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0E5DB-1086-A6AF-CAF5-706F1C6C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2E071DF-2220-B971-378C-0C97C2B55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19837"/>
              </p:ext>
            </p:extLst>
          </p:nvPr>
        </p:nvGraphicFramePr>
        <p:xfrm>
          <a:off x="969962" y="1663700"/>
          <a:ext cx="4716463" cy="245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4E99419-A0CE-7FAC-12B8-9E571C2FA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73182"/>
              </p:ext>
            </p:extLst>
          </p:nvPr>
        </p:nvGraphicFramePr>
        <p:xfrm>
          <a:off x="6505577" y="1997868"/>
          <a:ext cx="4986338" cy="423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DFD3A5C-CF20-B770-0A54-180EC36C4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996581"/>
              </p:ext>
            </p:extLst>
          </p:nvPr>
        </p:nvGraphicFramePr>
        <p:xfrm>
          <a:off x="1019174" y="4153694"/>
          <a:ext cx="4667249" cy="2704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676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88AB-3FD9-1F66-EE91-35666975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Amplitude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A0BC-CFB4-5582-F2E0-0F38010B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Grover’s Algorithm uses </a:t>
            </a:r>
            <a:r>
              <a:rPr lang="en-US" i="1" dirty="0"/>
              <a:t>amplitude amplification </a:t>
            </a:r>
            <a:r>
              <a:rPr lang="en-US" dirty="0"/>
              <a:t>to increase the amplitude of the required search item.</a:t>
            </a:r>
          </a:p>
          <a:p>
            <a:pPr>
              <a:lnSpc>
                <a:spcPct val="100000"/>
              </a:lnSpc>
            </a:pPr>
            <a:r>
              <a:rPr lang="en-US" dirty="0"/>
              <a:t>It does so by a combination of phase shift and amplitude increase.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now a standard technique in quantum computation and has given rise to a host of quantum algorithms.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3C5C7-EC32-FFD9-255C-B8AF33B8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24D2C-BA2E-FDCC-01F6-87E64B84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F84E-1991-FC0E-D54F-9E0D22EA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 – The Circuit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308772-4528-59DA-21D1-1DEECA070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986" y="2137503"/>
            <a:ext cx="9818928" cy="340604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6544E-ACFC-B2A1-C09A-6DA53054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CFA19-7CAD-4CF2-4FA9-72BDBDCA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E7A3-F217-DD9D-B6FB-247B43D4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9649-F2ED-E71A-3848-9CE13A62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5F368-60FD-779B-62C1-948040F6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B2B86-A280-F3B3-C970-0E7E3FDF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83" y="1735931"/>
            <a:ext cx="7488833" cy="49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Quantum Search Problem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Quantum Search Algorithm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Oracle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Grover Diffusion Operator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Class Activities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Summary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[Reference] https://quantumai.google/cirq/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5B1E-EFAB-7FF9-D8BF-DAC4834B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 –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15A0A-A691-9A6C-62E1-5C49807B4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5921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Let us consider the uniform superposition of all states as a superposition of two vectors: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 “good” vectors, i.e. our solution to the search problem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 “bad” vectors, i.e. all other vectors.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In the case of our example, 	</a:t>
                </a:r>
                <a:r>
                  <a:rPr lang="en-US" sz="2400" b="1" dirty="0"/>
                  <a:t>|</a:t>
                </a:r>
                <a:r>
                  <a:rPr lang="en-US" sz="2400" b="1" i="1" dirty="0"/>
                  <a:t>s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b="1" dirty="0"/>
                  <a:t> = ½ (|00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b="1" dirty="0"/>
                  <a:t> + |01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b="1" dirty="0"/>
                  <a:t> + |11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b="1" dirty="0"/>
                  <a:t>) + ½ |10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Let us further condense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-dimensional Hilbert space as a two dimensional space consisting of orthogonal vectors i.e. the “good” (or the required vectors corresponding to the search index) and the “bad” (or other non-required) vectors.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15A0A-A691-9A6C-62E1-5C49807B4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59219" cy="4351338"/>
              </a:xfrm>
              <a:blipFill>
                <a:blip r:embed="rId2"/>
                <a:stretch>
                  <a:fillRect l="-8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2667E-C317-49D7-F907-58A90953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2A55-6645-C6E2-51F0-FDD4CCFD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8180-48FC-26B3-DBD8-1F4F61C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 –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A7345-DB4A-1686-328B-83C97CAEE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93619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Let us bifurcate the states into two sets.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Required Set = Set1 = {the required state(s)}, and Set2 = {all other states}.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Let </a:t>
                </a:r>
                <a:r>
                  <a:rPr lang="en-US" sz="2400" dirty="0">
                    <a:sym typeface="Symbol" panose="05050102010706020507" pitchFamily="18" charset="2"/>
                  </a:rPr>
                  <a:t>|1 represent the required state(s) and |0 represent other states. 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For our example given in the previous slide,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Symbol" panose="05050102010706020507" pitchFamily="18" charset="2"/>
                  </a:rPr>
                  <a:t>Set1 = {|10} and Set2 = {|00, |01, |11}.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Symbol" panose="05050102010706020507" pitchFamily="18" charset="2"/>
                  </a:rPr>
                  <a:t>Let us define a new 2-D plane with the Y-Axis represented by Set1 and the X-Axis represented by Set2.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Symbol" panose="05050102010706020507" pitchFamily="18" charset="2"/>
                  </a:rPr>
                  <a:t>So a superposition of all states is represented by |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400" dirty="0"/>
                  <a:t>/2 </a:t>
                </a:r>
                <a:r>
                  <a:rPr lang="en-US" sz="2400" dirty="0">
                    <a:sym typeface="Symbol" panose="05050102010706020507" pitchFamily="18" charset="2"/>
                  </a:rPr>
                  <a:t>|0 + 1/2 |1.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A7345-DB4A-1686-328B-83C97CAEE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936192" cy="4351338"/>
              </a:xfrm>
              <a:blipFill>
                <a:blip r:embed="rId2"/>
                <a:stretch>
                  <a:fillRect l="-982" t="-1120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48D0F-DF09-9312-C2DD-E7EA76F0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7FDD0-1F12-A77A-B27E-EC0F5912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94E2-234E-AD92-3A88-6E31DE68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Required-State, Other States Hyperplane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B79BB-72A7-9F22-BCBE-66C551C7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DEBE6-5906-A84C-5D81-1FEAD4A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82AEA-E24B-F95A-25EB-E19ABDCF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73" y="1685203"/>
            <a:ext cx="5953956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5876-9B7C-BEC4-2284-AEA8C673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Required-State, Other States Hyperplane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F8BCD-7FCD-B83E-771D-4E80C780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3D63F-1E3B-B14A-B30C-5E15D99E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7FE96-F0E4-FA67-1382-4E443AF4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61" y="2075038"/>
            <a:ext cx="5645659" cy="4204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185FC-8FE3-E5AC-4146-D6E0FB631ECB}"/>
              </a:ext>
            </a:extLst>
          </p:cNvPr>
          <p:cNvSpPr txBox="1"/>
          <p:nvPr/>
        </p:nvSpPr>
        <p:spPr>
          <a:xfrm>
            <a:off x="9353550" y="2181225"/>
            <a:ext cx="2457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After the application of </a:t>
            </a:r>
            <a:r>
              <a:rPr lang="en-US" sz="2400" i="1" dirty="0" err="1">
                <a:latin typeface="Gill Sans MT" panose="020B0502020104020203" pitchFamily="34" charset="0"/>
              </a:rPr>
              <a:t>U</a:t>
            </a:r>
            <a:r>
              <a:rPr lang="en-US" sz="2400" i="1" baseline="-25000" dirty="0" err="1">
                <a:latin typeface="Gill Sans MT" panose="020B0502020104020203" pitchFamily="34" charset="0"/>
              </a:rPr>
              <a:t>f</a:t>
            </a:r>
            <a:r>
              <a:rPr lang="en-US" sz="2400" dirty="0">
                <a:latin typeface="Gill Sans MT" panose="020B0502020104020203" pitchFamily="34" charset="0"/>
              </a:rPr>
              <a:t>, </a:t>
            </a:r>
            <a:r>
              <a:rPr lang="en-US" sz="2400" dirty="0">
                <a:latin typeface="Gill Sans MT" panose="020B0502020104020203" pitchFamily="34" charset="0"/>
                <a:sym typeface="Symbol" panose="05050102010706020507" pitchFamily="18" charset="2"/>
              </a:rPr>
              <a:t>| is reflected across |0 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C17B-D5A8-1422-EF82-9E02F58A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Required State, Other States Hyperplane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D84A6F-D8EB-3E46-3B19-93CB0FDD7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959" y="1825625"/>
            <a:ext cx="860808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CD196-6EAF-DDA4-8B8D-70DFA023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7E41B-9E6C-3A7C-AE7B-10ACBE43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39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466B-E76F-131B-0453-CC963364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 – 3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DFDF6-60BF-38D4-0DF0-7CFF622FD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Let </a:t>
                </a:r>
                <a:r>
                  <a:rPr lang="en-US" sz="2400" dirty="0">
                    <a:sym typeface="Symbol" panose="05050102010706020507" pitchFamily="18" charset="2"/>
                  </a:rPr>
                  <a:t>| = 1/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(</a:t>
                </a:r>
                <a:r>
                  <a:rPr lang="en-US" sz="2400" dirty="0">
                    <a:sym typeface="Symbol" panose="05050102010706020507" pitchFamily="18" charset="2"/>
                  </a:rPr>
                  <a:t>|000 + |001 + |010 + |011 + |100 + |101 + |110 + |111). </a:t>
                </a:r>
              </a:p>
              <a:p>
                <a:endParaRPr lang="en-US" sz="2400" dirty="0">
                  <a:sym typeface="Symbol" panose="05050102010706020507" pitchFamily="18" charset="2"/>
                </a:endParaRPr>
              </a:p>
              <a:p>
                <a:r>
                  <a:rPr lang="en-US" sz="2400" dirty="0">
                    <a:sym typeface="Symbol" panose="05050102010706020507" pitchFamily="18" charset="2"/>
                  </a:rPr>
                  <a:t>Suppose that our required state is |101.</a:t>
                </a:r>
              </a:p>
              <a:p>
                <a:endParaRPr lang="en-US" sz="2400" dirty="0">
                  <a:sym typeface="Symbol" panose="05050102010706020507" pitchFamily="18" charset="2"/>
                </a:endParaRPr>
              </a:p>
              <a:p>
                <a:r>
                  <a:rPr lang="en-US" sz="2400" dirty="0">
                    <a:sym typeface="Symbol" panose="05050102010706020507" pitchFamily="18" charset="2"/>
                  </a:rPr>
                  <a:t>Then | can be expressed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sz="2400" dirty="0"/>
                  <a:t>/2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(all other states) + </a:t>
                </a:r>
                <a:r>
                  <a:rPr lang="en-US" sz="2400" dirty="0">
                    <a:sym typeface="Symbol" panose="05050102010706020507" pitchFamily="18" charset="2"/>
                  </a:rPr>
                  <a:t>1/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(</a:t>
                </a:r>
                <a:r>
                  <a:rPr lang="en-US" sz="2400" dirty="0">
                    <a:sym typeface="Symbol" panose="05050102010706020507" pitchFamily="18" charset="2"/>
                  </a:rPr>
                  <a:t>|101).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DFDF6-60BF-38D4-0DF0-7CFF622FD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D855-6102-594E-66BC-A8B35FA7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62447-29A4-4328-0237-4E2807AE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0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2B0C-FE56-1355-DA85-CC16724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 – 3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18689-52FD-CEA3-92E0-2E9336BC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F66E2-7303-046F-703D-A690D994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071C5-E20B-5626-274C-7BE8FCD30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9"/>
          <a:stretch/>
        </p:blipFill>
        <p:spPr>
          <a:xfrm>
            <a:off x="482534" y="1899444"/>
            <a:ext cx="3136966" cy="2374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BA0A9-319A-FF5B-7656-35F7638F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60" y="3727830"/>
            <a:ext cx="3247279" cy="2335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65A5F-01EB-3FE5-2AB7-2591B06DBC0D}"/>
              </a:ext>
            </a:extLst>
          </p:cNvPr>
          <p:cNvSpPr txBox="1"/>
          <p:nvPr/>
        </p:nvSpPr>
        <p:spPr>
          <a:xfrm>
            <a:off x="606175" y="5095982"/>
            <a:ext cx="2639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angle between </a:t>
            </a:r>
          </a:p>
          <a:p>
            <a:r>
              <a:rPr lang="en-US" sz="2400" dirty="0"/>
              <a:t>|</a:t>
            </a:r>
            <a:r>
              <a:rPr lang="en-US" sz="2400" dirty="0">
                <a:sym typeface="Symbol" panose="05050102010706020507" pitchFamily="18" charset="2"/>
              </a:rPr>
              <a:t>&gt;  and |0&gt; is /2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0700C-2F57-947E-2C7E-908869CD2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34"/>
          <a:stretch/>
        </p:blipFill>
        <p:spPr>
          <a:xfrm>
            <a:off x="4022368" y="2012904"/>
            <a:ext cx="4473903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F595-8118-77C3-C1EE-E535858F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 –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24EB-2A0A-2BB3-7B8C-273DAC56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us suppose that we have </a:t>
            </a:r>
            <a:r>
              <a:rPr lang="en-US" sz="2400" i="1" dirty="0"/>
              <a:t>N</a:t>
            </a:r>
            <a:r>
              <a:rPr lang="en-US" sz="2400" dirty="0"/>
              <a:t> = 2</a:t>
            </a:r>
            <a:r>
              <a:rPr lang="en-US" sz="2400" i="1" baseline="30000" dirty="0"/>
              <a:t>n</a:t>
            </a:r>
            <a:r>
              <a:rPr lang="en-US" sz="2400" dirty="0"/>
              <a:t> states out of which </a:t>
            </a:r>
            <a:r>
              <a:rPr lang="en-US" sz="2400" i="1" dirty="0"/>
              <a:t>M </a:t>
            </a:r>
            <a:r>
              <a:rPr lang="en-US" sz="2400" dirty="0"/>
              <a:t>states are required states. </a:t>
            </a:r>
          </a:p>
          <a:p>
            <a:r>
              <a:rPr lang="en-US" sz="2400" dirty="0"/>
              <a:t>Therefore </a:t>
            </a:r>
            <a:r>
              <a:rPr lang="en-US" sz="2400" i="1" dirty="0"/>
              <a:t>N</a:t>
            </a:r>
            <a:r>
              <a:rPr lang="en-US" sz="2400" dirty="0"/>
              <a:t> – </a:t>
            </a:r>
            <a:r>
              <a:rPr lang="en-US" sz="2400" i="1" dirty="0"/>
              <a:t>M</a:t>
            </a:r>
            <a:r>
              <a:rPr lang="en-US" sz="2400" dirty="0"/>
              <a:t> states are other states.</a:t>
            </a:r>
          </a:p>
          <a:p>
            <a:r>
              <a:rPr lang="en-US" sz="2400" dirty="0"/>
              <a:t>Let </a:t>
            </a:r>
            <a:r>
              <a:rPr lang="en-US" sz="2400" dirty="0">
                <a:sym typeface="Symbol" panose="05050102010706020507" pitchFamily="18" charset="2"/>
              </a:rPr>
              <a:t>| be the “other” states and | be the required states. </a:t>
            </a:r>
          </a:p>
          <a:p>
            <a:r>
              <a:rPr lang="en-US" sz="2400" dirty="0">
                <a:sym typeface="Symbol" panose="05050102010706020507" pitchFamily="18" charset="2"/>
              </a:rPr>
              <a:t>Therefore, | can be expressed as 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A6059-B8EC-8D8B-7E2E-F7E893AC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9EFF4-B525-7C02-4FF6-71F9D23F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27C12-6E1F-57E2-D083-56757A09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03" y="4552139"/>
            <a:ext cx="4905432" cy="11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53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2E4A-8765-FCA1-45AC-F9A40547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 –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5918-CE6F-BF5F-93C6-EEEAA554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of the Oracle results in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Application of the Grover Diffusion Operator results in,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3C691-00B7-15E2-86AB-A896C07B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2D48-BF12-81AA-B58C-5B065314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6D7F92-1EBB-2BD9-C717-82872E9E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793" y="2290532"/>
            <a:ext cx="3881932" cy="835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21F366-4CF6-B5D6-F15E-81BCB935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214" y="4081693"/>
            <a:ext cx="4350296" cy="1040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E1A7BE-8971-C1F5-EBB2-12514AFC1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606" y="5748305"/>
            <a:ext cx="2853596" cy="7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2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1644-74EE-941F-0798-508B8518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Grover’s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9A059-DD46-C778-6FEE-D3DC73AD3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intend to rotate </a:t>
                </a:r>
                <a:r>
                  <a:rPr lang="en-US" sz="2800" dirty="0">
                    <a:sym typeface="Symbol" panose="05050102010706020507" pitchFamily="18" charset="2"/>
                  </a:rPr>
                  <a:t>| such that it becomes closest to /2.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This is achieved after approximately 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iterations which leads to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) complexity.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9A059-DD46-C778-6FEE-D3DC73AD3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840B-592B-4A32-6168-618AC78C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F4002-9950-0E3A-E642-6669650D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92824F-E4B5-BFAA-0720-F3AF4A41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20" y="3498836"/>
            <a:ext cx="2740477" cy="12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7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35FE-8B4B-5E9F-8051-B254EC87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Search in an unstructured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A88-8DD1-886C-1A34-CBED209A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Recall the search problem in linearly unordered data.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We want to find an element </a:t>
            </a:r>
            <a:r>
              <a:rPr lang="en-US" sz="2400" i="1" dirty="0"/>
              <a:t>x</a:t>
            </a:r>
            <a:r>
              <a:rPr lang="en-US" sz="2400" dirty="0"/>
              <a:t> in a list of elements </a:t>
            </a:r>
            <a:r>
              <a:rPr lang="en-US" sz="2400" i="1" dirty="0"/>
              <a:t>A</a:t>
            </a:r>
            <a:r>
              <a:rPr lang="en-US" sz="2400" dirty="0"/>
              <a:t>[1</a:t>
            </a:r>
            <a:r>
              <a:rPr lang="en-US" sz="2400" i="1" dirty="0"/>
              <a:t>..n</a:t>
            </a:r>
            <a:r>
              <a:rPr lang="en-US" sz="2400" dirty="0"/>
              <a:t>], not necessarily sorted.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best known (classical) algorithm is linear search.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This has time complexity O(</a:t>
            </a:r>
            <a:r>
              <a:rPr lang="en-US" sz="2400" i="1" dirty="0"/>
              <a:t>n</a:t>
            </a:r>
            <a:r>
              <a:rPr lang="en-US" sz="2400" dirty="0"/>
              <a:t>) since we need to inspect every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403D-9BC7-3A5F-3DF7-D4568E8A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C0E3-9A79-81D2-CB6F-9216FB9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9FD4-D954-4FA0-B779-56BD09AD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Search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F7526-CEEB-D05E-E59A-27EA1226B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509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dirty="0"/>
                  <a:t>A quantum algorithm was proposed by Lov Grover for the search problem in 1996.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This algorithm is known as the Quantum Search Algorithm a.k.a. Grover’s Algorithm.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Grover’s Algorithm has time complexity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) in terms of queries to the quantum oracle.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This is a quadratic speedup over the classical algorithm discussed earlier.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F7526-CEEB-D05E-E59A-27EA1226B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5098" cy="4351338"/>
              </a:xfrm>
              <a:blipFill>
                <a:blip r:embed="rId2"/>
                <a:stretch>
                  <a:fillRect l="-784" t="-840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8FCEF-E85B-970D-9A20-7CEBAAC2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4B26B-7A44-420C-25FC-C6FA8F0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3EE4-A595-C603-5172-C707F6C2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18B6-F8BE-0FD0-DD30-719EB4E1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Description: Let the input be a list of items from </a:t>
            </a:r>
            <a:r>
              <a:rPr lang="en-US" sz="2400" i="1" dirty="0"/>
              <a:t>x</a:t>
            </a:r>
            <a:r>
              <a:rPr lang="en-US" sz="2400" dirty="0"/>
              <a:t> from 0 to 2</a:t>
            </a:r>
            <a:r>
              <a:rPr lang="en-US" sz="2400" i="1" baseline="30000" dirty="0"/>
              <a:t>n</a:t>
            </a:r>
            <a:r>
              <a:rPr lang="en-US" sz="2400" i="1" baseline="-25000" dirty="0"/>
              <a:t>  </a:t>
            </a:r>
            <a:r>
              <a:rPr lang="en-US" sz="2400" dirty="0"/>
              <a:t>– 1.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More formally, let the input consist of a list of items </a:t>
            </a:r>
            <a:r>
              <a:rPr lang="en-US" sz="2400" i="1" dirty="0"/>
              <a:t>x</a:t>
            </a:r>
            <a:r>
              <a:rPr lang="en-US" sz="2400" dirty="0"/>
              <a:t> such that </a:t>
            </a:r>
            <a:r>
              <a:rPr lang="en-US" sz="2400" i="1" dirty="0"/>
              <a:t>x</a:t>
            </a:r>
            <a:r>
              <a:rPr lang="en-US" sz="2400" dirty="0"/>
              <a:t> is an index to a data item.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Let 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1 for the item that we are searching for, (i.e. when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)</a:t>
            </a:r>
            <a:r>
              <a:rPr lang="en-US" dirty="0"/>
              <a:t> and,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0 otherwise.  </a:t>
            </a:r>
            <a:r>
              <a:rPr lang="en-US" i="1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Our objective is to find the index </a:t>
            </a:r>
            <a:r>
              <a:rPr lang="en-US" sz="2400" dirty="0">
                <a:sym typeface="Symbol" panose="05050102010706020507" pitchFamily="18" charset="2"/>
              </a:rPr>
              <a:t>.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1305-0D62-7FD4-ED19-57EE03B9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4C977-71E1-3680-2502-D9897306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E79D-8815-D370-5036-BECF6BE2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D8D03-0B77-6CC1-4B4A-8A7B53D6F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Similar to the previous algorithms, we are given an oracle that computes 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), i.e.: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i.e. </a:t>
                </a:r>
                <a:r>
                  <a:rPr lang="en-US" sz="2400" i="1" dirty="0" err="1"/>
                  <a:t>U</a:t>
                </a:r>
                <a:r>
                  <a:rPr lang="en-US" sz="2400" i="1" baseline="-25000" dirty="0" err="1"/>
                  <a:t>f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) = </a:t>
                </a:r>
                <a:r>
                  <a:rPr lang="en-US" sz="2400" i="1" dirty="0" err="1"/>
                  <a:t>U</a:t>
                </a:r>
                <a:r>
                  <a:rPr lang="en-US" sz="2400" i="1" baseline="-25000" dirty="0" err="1"/>
                  <a:t>f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D8D03-0B77-6CC1-4B4A-8A7B53D6F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E1906-6DDC-96B5-5E14-5ECF3C9A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E9EF7-A132-4DAC-B650-30BC8920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124AA-4A93-B9D9-8754-96E3363E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82" y="2720159"/>
            <a:ext cx="2226870" cy="22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A946-B692-9936-3B24-117F0CCA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i="1" dirty="0" err="1"/>
              <a:t>U</a:t>
            </a:r>
            <a:r>
              <a:rPr lang="en-US" i="1" baseline="-25000" dirty="0" err="1"/>
              <a:t>f</a:t>
            </a:r>
            <a:r>
              <a:rPr lang="en-US" dirty="0"/>
              <a:t> for the Quantum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2DE5-2F0C-A571-CF4D-6661B3C35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Observe that: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–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)  (Similar to the previous algorithms), then: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r>
                  <a:rPr lang="en-US" sz="2400" dirty="0"/>
                  <a:t>[Class Activity] Can you simplify the expression for </a:t>
                </a:r>
                <a:r>
                  <a:rPr lang="en-US" sz="2400" i="1" dirty="0" err="1"/>
                  <a:t>U</a:t>
                </a:r>
                <a:r>
                  <a:rPr lang="en-US" sz="2400" i="1" baseline="-25000" dirty="0" err="1"/>
                  <a:t>f</a:t>
                </a:r>
                <a:r>
                  <a:rPr lang="en-US" sz="2400" dirty="0"/>
                  <a:t> in that case?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2DE5-2F0C-A571-CF4D-6661B3C35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F5A99-4EC7-B044-3418-AF088AB8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CEC58-732C-3C46-85E2-89B0FDB4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9C68F-5060-00E6-F6F1-C952EB04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04" y="2276455"/>
            <a:ext cx="7810622" cy="1238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3D9D77-F6B0-0608-68AC-873C50E6F78A}"/>
                  </a:ext>
                </a:extLst>
              </p:cNvPr>
              <p:cNvSpPr/>
              <p:nvPr/>
            </p:nvSpPr>
            <p:spPr>
              <a:xfrm>
                <a:off x="3318414" y="5238002"/>
                <a:ext cx="5002602" cy="7418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/>
                  <a:t>U</a:t>
                </a:r>
                <a:r>
                  <a:rPr lang="en-US" sz="2800" i="1" baseline="-25000" dirty="0" err="1"/>
                  <a:t>f</a:t>
                </a:r>
                <a:r>
                  <a:rPr lang="en-US" sz="2800" i="1" baseline="-25000" dirty="0"/>
                  <a:t>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2800" dirty="0"/>
                  <a:t>) = ( –1)</a:t>
                </a:r>
                <a:r>
                  <a:rPr lang="en-US" sz="2800" baseline="30000" dirty="0"/>
                  <a:t>f(x)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|−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3D9D77-F6B0-0608-68AC-873C50E6F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14" y="5238002"/>
                <a:ext cx="5002602" cy="741872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7948-9509-76BC-4A01-B5A23984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	</a:t>
            </a:r>
            <a:r>
              <a:rPr lang="en-US" i="1" dirty="0" err="1"/>
              <a:t>U</a:t>
            </a:r>
            <a:r>
              <a:rPr lang="en-US" i="1" baseline="-25000" dirty="0" err="1"/>
              <a:t>f</a:t>
            </a:r>
            <a:r>
              <a:rPr lang="en-US" dirty="0"/>
              <a:t> for the Quantum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0A1F-82F1-8E35-BB4E-8B985C84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Observe that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Hence, if we define,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Then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(</a:t>
            </a:r>
            <a:r>
              <a:rPr lang="en-US" sz="2400" i="1" baseline="-25000" dirty="0"/>
              <a:t>x</a:t>
            </a:r>
            <a:r>
              <a:rPr lang="en-US" sz="2400" baseline="-25000" dirty="0"/>
              <a:t>)</a:t>
            </a:r>
            <a:r>
              <a:rPr lang="en-US" sz="2400" dirty="0"/>
              <a:t> =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399D2-60A5-9924-A53E-1BEE9CE9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E591A-5DAB-C768-78B1-898B4B13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14843-122B-6659-1C30-4ED8F70E6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61" y="1749425"/>
            <a:ext cx="6997739" cy="2608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C5D78-ADA4-E19D-BE2D-19EE2800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4370562"/>
            <a:ext cx="3464124" cy="760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DAE4C-8B0E-6DE7-F729-2FCAF1A40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65" y="5373929"/>
            <a:ext cx="2247935" cy="5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79D1-E0CB-8481-7178-0292D453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Oracle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5031A-CCC1-BD67-5C6C-F1502DB08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foregoing analysis shows that </a:t>
                </a:r>
              </a:p>
              <a:p>
                <a:r>
                  <a:rPr lang="en-US" sz="2400" dirty="0"/>
                  <a:t>For 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= 0, the output on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the same, while for 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= 1, there is a phase change.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5031A-CCC1-BD67-5C6C-F1502DB08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D3ACA-E312-B579-B536-71902889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E3F6E-8651-43A0-BF09-2FCAB7C6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4C08928-F587-DD6E-A592-314E39A0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407" y="3460304"/>
            <a:ext cx="177809" cy="1968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F0F8BD3-5280-5E31-A8D7-00BE7A83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728" y="3202346"/>
            <a:ext cx="4814101" cy="306431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0F7A5BA-6E80-C6E9-B9EA-196D3170CC5B}"/>
              </a:ext>
            </a:extLst>
          </p:cNvPr>
          <p:cNvSpPr/>
          <p:nvPr/>
        </p:nvSpPr>
        <p:spPr>
          <a:xfrm>
            <a:off x="5279366" y="3795623"/>
            <a:ext cx="3141463" cy="37956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1742</Words>
  <Application>Microsoft Office PowerPoint</Application>
  <PresentationFormat>Widescreen</PresentationFormat>
  <Paragraphs>241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Gill Sans MT</vt:lpstr>
      <vt:lpstr>Times New Roman</vt:lpstr>
      <vt:lpstr>Office Theme</vt:lpstr>
      <vt:lpstr>CS/PHYS-314/300: Quantum Computing  Unit 09: The Quantum Search Algorithm</vt:lpstr>
      <vt:lpstr> Unit Outline</vt:lpstr>
      <vt:lpstr> Search in an unstructured database</vt:lpstr>
      <vt:lpstr> The Quantum Search Problem</vt:lpstr>
      <vt:lpstr> The Quantum Search Algorithm</vt:lpstr>
      <vt:lpstr> The Quantum Search Algorithm</vt:lpstr>
      <vt:lpstr> Uf for the Quantum Search Algorithm</vt:lpstr>
      <vt:lpstr> Uf for the Quantum Search Algorithm</vt:lpstr>
      <vt:lpstr> The Oracle</vt:lpstr>
      <vt:lpstr>  Uf for the Quantum Search Algorithm</vt:lpstr>
      <vt:lpstr> Uf for the Quantum Search Algorithm</vt:lpstr>
      <vt:lpstr> The Quantum Search Algorithm   – The Grover Diffusion Operator</vt:lpstr>
      <vt:lpstr>  The Quantum Search Algorithm   – The Grover Diffusion Operator</vt:lpstr>
      <vt:lpstr> Grover’s Algorithm – Steps </vt:lpstr>
      <vt:lpstr> Grover’s Algorithm – Worked Example</vt:lpstr>
      <vt:lpstr> Phase Shift and Amplitude Amplification</vt:lpstr>
      <vt:lpstr> Amplitude Amplification</vt:lpstr>
      <vt:lpstr> Grover’s Algorithm – The Circuit</vt:lpstr>
      <vt:lpstr> Grover’s Algorithm</vt:lpstr>
      <vt:lpstr> Grover’s Algorithm – Analysis</vt:lpstr>
      <vt:lpstr> Grover’s Algorithm – Analysis </vt:lpstr>
      <vt:lpstr> The Required-State, Other States Hyperplane</vt:lpstr>
      <vt:lpstr> The Required-State, Other States Hyperplane</vt:lpstr>
      <vt:lpstr> The Required State, Other States Hyperplane</vt:lpstr>
      <vt:lpstr> Grover’s Algorithm – 3 states</vt:lpstr>
      <vt:lpstr> Grover’s Algorithm – 3 states</vt:lpstr>
      <vt:lpstr> Grover’s Algorithm – Analysis </vt:lpstr>
      <vt:lpstr> Grover’s Algorithm – Analysis </vt:lpstr>
      <vt:lpstr> Grover’s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776</cp:revision>
  <dcterms:created xsi:type="dcterms:W3CDTF">2022-04-01T09:51:06Z</dcterms:created>
  <dcterms:modified xsi:type="dcterms:W3CDTF">2024-11-29T05:58:33Z</dcterms:modified>
</cp:coreProperties>
</file>