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2" r:id="rId2"/>
    <p:sldId id="264" r:id="rId3"/>
    <p:sldId id="653" r:id="rId4"/>
    <p:sldId id="654" r:id="rId5"/>
    <p:sldId id="655" r:id="rId6"/>
    <p:sldId id="656" r:id="rId7"/>
    <p:sldId id="657" r:id="rId8"/>
    <p:sldId id="627" r:id="rId9"/>
    <p:sldId id="658" r:id="rId10"/>
    <p:sldId id="659" r:id="rId11"/>
    <p:sldId id="660" r:id="rId12"/>
    <p:sldId id="628" r:id="rId13"/>
    <p:sldId id="661" r:id="rId14"/>
    <p:sldId id="662" r:id="rId15"/>
    <p:sldId id="663" r:id="rId16"/>
    <p:sldId id="664" r:id="rId17"/>
    <p:sldId id="6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583CB8-9120-4919-A964-792EA406810A}">
          <p14:sldIdLst>
            <p14:sldId id="262"/>
            <p14:sldId id="264"/>
            <p14:sldId id="653"/>
            <p14:sldId id="654"/>
            <p14:sldId id="655"/>
            <p14:sldId id="656"/>
            <p14:sldId id="657"/>
            <p14:sldId id="627"/>
            <p14:sldId id="658"/>
            <p14:sldId id="659"/>
            <p14:sldId id="660"/>
            <p14:sldId id="628"/>
            <p14:sldId id="661"/>
            <p14:sldId id="662"/>
            <p14:sldId id="663"/>
            <p14:sldId id="664"/>
            <p14:sldId id="6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CCC"/>
    <a:srgbClr val="FFFFCC"/>
    <a:srgbClr val="CCFFFF"/>
    <a:srgbClr val="99FFCC"/>
    <a:srgbClr val="FF9999"/>
    <a:srgbClr val="FF00FF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2700" dirty="0"/>
            </a:br>
            <a:br>
              <a:rPr lang="en-US" sz="3600" dirty="0"/>
            </a:br>
            <a:r>
              <a:rPr lang="en-US" sz="4900" dirty="0"/>
              <a:t>Unit 11:</a:t>
            </a:r>
            <a:br>
              <a:rPr lang="en-US" sz="4900" dirty="0"/>
            </a:br>
            <a:r>
              <a:rPr lang="en-US" sz="4900" dirty="0"/>
              <a:t>The Quantum Fourier Transform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A13E-7469-9B13-AD88-CED3518A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25E3-C01C-42C2-6079-38639AAFB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following formula: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to find the QFT of all two bit qubit states, i.e. </a:t>
            </a:r>
            <a:r>
              <a:rPr lang="en-US" sz="2800" dirty="0"/>
              <a:t>|00</a:t>
            </a:r>
            <a:r>
              <a:rPr lang="en-US" sz="2800" dirty="0">
                <a:sym typeface="Symbol" panose="05050102010706020507" pitchFamily="18" charset="2"/>
              </a:rPr>
              <a:t>, </a:t>
            </a:r>
            <a:r>
              <a:rPr lang="en-US" sz="2800" dirty="0"/>
              <a:t>|01</a:t>
            </a:r>
            <a:r>
              <a:rPr lang="en-US" sz="2800" dirty="0">
                <a:sym typeface="Symbol" panose="05050102010706020507" pitchFamily="18" charset="2"/>
              </a:rPr>
              <a:t>, </a:t>
            </a:r>
            <a:r>
              <a:rPr lang="en-US" sz="2800" dirty="0"/>
              <a:t>|10</a:t>
            </a:r>
            <a:r>
              <a:rPr lang="en-US" sz="2800" dirty="0">
                <a:sym typeface="Symbol" panose="05050102010706020507" pitchFamily="18" charset="2"/>
              </a:rPr>
              <a:t>, </a:t>
            </a:r>
            <a:r>
              <a:rPr lang="en-US" sz="2800" dirty="0"/>
              <a:t>|11</a:t>
            </a:r>
            <a:r>
              <a:rPr lang="en-US" sz="2800" dirty="0">
                <a:sym typeface="Symbol" panose="05050102010706020507" pitchFamily="18" charset="2"/>
              </a:rPr>
              <a:t>.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3DC29-80C5-3419-B7D8-1A35F515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EE95D-0310-47AF-E3A5-72F49A3F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3DEAF-DC92-09B7-D94A-3B77FA1D9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133" y="2573326"/>
            <a:ext cx="9283854" cy="98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A4D5-D7EA-E385-638C-AC7E6830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Circuit for Quantum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CCB0-2467-D4C2-6308-BDCA0ABD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following gate: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Hadamard Transform, the circuit for generating QFT of an arbitrary state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2ADD7-FE01-DA6D-B92B-1EF7E54FD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C9196-2334-9E97-383D-8DAEAFC1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F1376-C547-6440-6879-D4BB7AE4A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839" y="2498676"/>
            <a:ext cx="3159185" cy="127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4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3EE4-A595-C603-5172-C707F6C2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Circuit for the QFT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2971CE-7BFC-D1DD-E45B-177EF0A8D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090" y="2599485"/>
            <a:ext cx="11026816" cy="25225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1305-0D62-7FD4-ED19-57EE03B9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4C977-71E1-3680-2502-D9897306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28FD-C41F-0E6E-7542-5B0706C1A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028B-3AB3-20B1-83DD-C9C08652C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previous construction, find and draw the circuit for two bit qubits.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42CB8-B71F-2C4E-AD81-17D889EC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3F222-39E7-C47E-BA20-E4F77FA8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16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1299-2727-6D86-99E1-B6D1C1C7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QFT for 3 bit qubits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9F25E-50C3-5445-3426-6785B7FF1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 a concrete example, the QFT for 3 qubits is, where </a:t>
                </a:r>
                <a:r>
                  <a:rPr lang="en-US" dirty="0">
                    <a:sym typeface="Symbol" panose="05050102010706020507" pitchFamily="18" charset="2"/>
                  </a:rPr>
                  <a:t>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rad>
                  </m:oMath>
                </a14:m>
                <a:r>
                  <a:rPr lang="en-US" dirty="0"/>
                  <a:t>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C9F25E-50C3-5445-3426-6785B7FF1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D337E-6D74-BEED-F4A2-9FA1D181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55EDC-716F-07D2-76A5-DAD73B1E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B237D-EAA0-C390-37B7-F8389BB9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598" y="2606615"/>
            <a:ext cx="6250804" cy="34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4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8807-6260-81ED-B9BE-412B6362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QFT for 3 bit qubits: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FCFB-7D9C-EFF2-D920-34FE4893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the circuit is: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BDA7E-B1E1-C7B1-7145-AC79BDAA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2FE37-81E5-64D6-CD54-4B656CB1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6FDEBA-3D45-B55B-6AC3-2921584D0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82" y="2797129"/>
            <a:ext cx="7227927" cy="282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5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76F2-4476-9886-1FC3-CA8379D0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QFT – Number of Gates -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3573-2109-3972-A3E9-F832BD652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gates does this circuit use? </a:t>
            </a:r>
          </a:p>
          <a:p>
            <a:r>
              <a:rPr lang="en-US" dirty="0"/>
              <a:t>We start by doing a Hadamard gate and </a:t>
            </a:r>
            <a:r>
              <a:rPr lang="en-US" i="1" dirty="0"/>
              <a:t>n</a:t>
            </a:r>
            <a:r>
              <a:rPr lang="en-US" dirty="0"/>
              <a:t> − 1 conditional rotations on the first qubit – a total of n gates. </a:t>
            </a:r>
          </a:p>
          <a:p>
            <a:r>
              <a:rPr lang="en-US" dirty="0"/>
              <a:t>This is followed by a Hadamard gate and </a:t>
            </a:r>
            <a:r>
              <a:rPr lang="en-US" i="1" dirty="0"/>
              <a:t>n</a:t>
            </a:r>
            <a:r>
              <a:rPr lang="en-US" dirty="0"/>
              <a:t> − 2 conditional rotations on the second qubit, for a total of </a:t>
            </a:r>
            <a:r>
              <a:rPr lang="en-US" i="1" dirty="0"/>
              <a:t>n</a:t>
            </a:r>
            <a:r>
              <a:rPr lang="en-US" dirty="0"/>
              <a:t> + (</a:t>
            </a:r>
            <a:r>
              <a:rPr lang="en-US" i="1" dirty="0"/>
              <a:t>n</a:t>
            </a:r>
            <a:r>
              <a:rPr lang="en-US" dirty="0"/>
              <a:t> − 1) gates. </a:t>
            </a:r>
          </a:p>
          <a:p>
            <a:r>
              <a:rPr lang="en-US" dirty="0"/>
              <a:t>Continuing in this way, we see that </a:t>
            </a:r>
            <a:r>
              <a:rPr lang="en-US" i="1" dirty="0"/>
              <a:t>n</a:t>
            </a:r>
            <a:r>
              <a:rPr lang="en-US" dirty="0"/>
              <a:t> + (</a:t>
            </a:r>
            <a:r>
              <a:rPr lang="en-US" i="1" dirty="0"/>
              <a:t>n </a:t>
            </a:r>
            <a:r>
              <a:rPr lang="en-US" dirty="0"/>
              <a:t>− 1) +··· +1 =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+ 1)/2 gates.</a:t>
            </a:r>
          </a:p>
          <a:p>
            <a:r>
              <a:rPr lang="en-US" dirty="0"/>
              <a:t>It also requires swaps (At most </a:t>
            </a:r>
            <a:r>
              <a:rPr lang="en-US" i="1" dirty="0"/>
              <a:t>n</a:t>
            </a:r>
            <a:r>
              <a:rPr lang="en-US" dirty="0"/>
              <a:t>/2 swaps)</a:t>
            </a:r>
          </a:p>
          <a:p>
            <a:r>
              <a:rPr lang="en-US" dirty="0"/>
              <a:t>The complexity is </a:t>
            </a:r>
            <a:r>
              <a:rPr lang="en-US" dirty="0">
                <a:sym typeface="Symbol" panose="05050102010706020507" pitchFamily="18" charset="2"/>
              </a:rPr>
              <a:t>(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0B6A3-2F65-9917-80B2-CADE8460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32816-ED72-805E-698D-765B17DA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7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ABE2-2C71-74B6-A989-92A0FD170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D2396-BC94-3BC5-19B8-EA86DC883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Quantum Fourier Transform is a forms the basis of many number theoretic algorithms, such as the order finding algorithm.</a:t>
            </a:r>
          </a:p>
          <a:p>
            <a:r>
              <a:rPr lang="en-US" dirty="0"/>
              <a:t>The QFT is a unitary transformation.</a:t>
            </a:r>
          </a:p>
          <a:p>
            <a:r>
              <a:rPr lang="en-US" dirty="0"/>
              <a:t>Its circuit can be constructed using an algebraic expression for the QFT.</a:t>
            </a:r>
          </a:p>
          <a:p>
            <a:r>
              <a:rPr lang="en-US" dirty="0"/>
              <a:t>The circuit takes </a:t>
            </a:r>
            <a:r>
              <a:rPr lang="en-US" dirty="0">
                <a:sym typeface="Symbol" panose="05050102010706020507" pitchFamily="18" charset="2"/>
              </a:rPr>
              <a:t>(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baseline="30000" dirty="0">
                <a:sym typeface="Symbol" panose="05050102010706020507" pitchFamily="18" charset="2"/>
              </a:rPr>
              <a:t>2</a:t>
            </a:r>
            <a:r>
              <a:rPr lang="en-US" dirty="0">
                <a:sym typeface="Symbol" panose="05050102010706020507" pitchFamily="18" charset="2"/>
              </a:rPr>
              <a:t>) operations.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D75F-D2ED-BD9D-225D-27A5E9D9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28557-43D0-F515-1D9E-281E39EF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9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Classical (Discrete) Fourier Transform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Quantum Fourier Transform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Circuit for the Quantum Fourier Transform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Complexity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Applications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/>
              <a:t>Summary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0FCD3-1F42-9DE3-0A6D-15706BE7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Classical (Discrete)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391F-D379-4895-024D-80F288FA7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Discrete Fourier Transform is a transformation of a vector of complex numbers </a:t>
            </a:r>
            <a:r>
              <a:rPr lang="en-US" i="1" dirty="0"/>
              <a:t>x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baseline="-25000" dirty="0"/>
              <a:t> – 1</a:t>
            </a:r>
            <a:r>
              <a:rPr lang="en-US" dirty="0"/>
              <a:t> into a transformed vector of complex numbers </a:t>
            </a:r>
            <a:r>
              <a:rPr lang="en-US" i="1" dirty="0"/>
              <a:t>y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baseline="-25000" dirty="0"/>
              <a:t> – 1 </a:t>
            </a:r>
            <a:r>
              <a:rPr lang="en-US" dirty="0"/>
              <a:t>such that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Here e</a:t>
            </a:r>
            <a:r>
              <a:rPr lang="en-US" baseline="30000" dirty="0"/>
              <a:t>2</a:t>
            </a:r>
            <a:r>
              <a:rPr lang="en-US" baseline="30000" dirty="0">
                <a:sym typeface="Symbol" panose="05050102010706020507" pitchFamily="18" charset="2"/>
              </a:rPr>
              <a:t>i/</a:t>
            </a:r>
            <a:r>
              <a:rPr lang="en-US" i="1" baseline="30000" dirty="0">
                <a:sym typeface="Symbol" panose="05050102010706020507" pitchFamily="18" charset="2"/>
              </a:rPr>
              <a:t>N </a:t>
            </a:r>
            <a:r>
              <a:rPr lang="en-US" dirty="0">
                <a:sym typeface="Symbol" panose="05050102010706020507" pitchFamily="18" charset="2"/>
              </a:rPr>
              <a:t>is the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th root of unity.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endParaRPr lang="en-US" i="1" dirty="0"/>
          </a:p>
          <a:p>
            <a:pPr>
              <a:lnSpc>
                <a:spcPct val="110000"/>
              </a:lnSpc>
            </a:pPr>
            <a:r>
              <a:rPr lang="en-US" dirty="0"/>
              <a:t>The Discrete Fourier Transform has widespread applications in signal processing, speech recognition,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3E338-E538-67B7-6265-403EA26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1A9B4-C220-71C4-E9F8-3DD1AE8C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BE79AB-ADA9-7381-26E9-DE2A44BB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45" y="3366222"/>
            <a:ext cx="3488545" cy="12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2325-5A91-C8F7-E3FF-F21B9E0D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E6356-A679-5E11-26D3-A11995FD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Quantum Fourier Transform is the quantum analog of the classical </a:t>
            </a:r>
            <a:r>
              <a:rPr lang="en-US" dirty="0" err="1"/>
              <a:t>fourier</a:t>
            </a:r>
            <a:r>
              <a:rPr lang="en-US" dirty="0"/>
              <a:t> transform.</a:t>
            </a:r>
          </a:p>
          <a:p>
            <a:pPr>
              <a:lnSpc>
                <a:spcPct val="100000"/>
              </a:lnSpc>
            </a:pPr>
            <a:r>
              <a:rPr lang="en-US" dirty="0"/>
              <a:t>Given an orthonormal basis |0</a:t>
            </a:r>
            <a:r>
              <a:rPr lang="en-US" dirty="0">
                <a:sym typeface="Symbol" panose="05050102010706020507" pitchFamily="18" charset="2"/>
              </a:rPr>
              <a:t>, </a:t>
            </a:r>
            <a:r>
              <a:rPr lang="en-US" dirty="0"/>
              <a:t>|1</a:t>
            </a:r>
            <a:r>
              <a:rPr lang="en-US" dirty="0">
                <a:sym typeface="Symbol" panose="05050102010706020507" pitchFamily="18" charset="2"/>
              </a:rPr>
              <a:t>, …, </a:t>
            </a:r>
            <a:r>
              <a:rPr lang="en-US" dirty="0"/>
              <a:t>|</a:t>
            </a:r>
            <a:r>
              <a:rPr lang="en-US" i="1" dirty="0"/>
              <a:t>N</a:t>
            </a:r>
            <a:r>
              <a:rPr lang="en-US" dirty="0"/>
              <a:t> – 1</a:t>
            </a:r>
            <a:r>
              <a:rPr lang="en-US" dirty="0">
                <a:sym typeface="Symbol" panose="05050102010706020507" pitchFamily="18" charset="2"/>
              </a:rPr>
              <a:t>, the quantum </a:t>
            </a:r>
            <a:r>
              <a:rPr lang="en-US" dirty="0" err="1">
                <a:sym typeface="Symbol" panose="05050102010706020507" pitchFamily="18" charset="2"/>
              </a:rPr>
              <a:t>fourier</a:t>
            </a:r>
            <a:r>
              <a:rPr lang="en-US" dirty="0">
                <a:sym typeface="Symbol" panose="05050102010706020507" pitchFamily="18" charset="2"/>
              </a:rPr>
              <a:t> transform is a linear operator with the following action on these basis states: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A234D-67B2-6735-A60B-38D2555F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6757A-07B7-191A-6E66-95B5716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EAEE4-289F-1492-83F7-72D6B17D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147" y="4178134"/>
            <a:ext cx="4154286" cy="127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1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A390-BFBB-408E-118F-842C42BE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D4D1-F987-5655-4974-F8E864832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Given the state |00</a:t>
            </a:r>
            <a:r>
              <a:rPr lang="en-US" sz="2400" dirty="0">
                <a:sym typeface="Symbol" panose="05050102010706020507" pitchFamily="18" charset="2"/>
              </a:rPr>
              <a:t>, what is its expansion in terms of the quantum </a:t>
            </a:r>
            <a:r>
              <a:rPr lang="en-US" sz="2400" dirty="0" err="1">
                <a:sym typeface="Symbol" panose="05050102010706020507" pitchFamily="18" charset="2"/>
              </a:rPr>
              <a:t>fourier</a:t>
            </a:r>
            <a:r>
              <a:rPr lang="en-US" sz="2400" dirty="0">
                <a:sym typeface="Symbol" panose="05050102010706020507" pitchFamily="18" charset="2"/>
              </a:rPr>
              <a:t> transform. 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   Solution: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	Note </a:t>
            </a:r>
            <a:r>
              <a:rPr lang="en-US" sz="2400" i="1" dirty="0"/>
              <a:t>e</a:t>
            </a:r>
            <a:r>
              <a:rPr lang="en-US" sz="2400" baseline="30000" dirty="0"/>
              <a:t>2</a:t>
            </a:r>
            <a:r>
              <a:rPr lang="en-US" sz="2400" baseline="30000" dirty="0">
                <a:sym typeface="Symbol" panose="05050102010706020507" pitchFamily="18" charset="2"/>
              </a:rPr>
              <a:t>i/4 </a:t>
            </a:r>
            <a:r>
              <a:rPr lang="en-US" sz="2400" dirty="0">
                <a:sym typeface="Symbol" panose="05050102010706020507" pitchFamily="18" charset="2"/>
              </a:rPr>
              <a:t>= e</a:t>
            </a:r>
            <a:r>
              <a:rPr lang="en-US" sz="2400" baseline="30000" dirty="0">
                <a:sym typeface="Symbol" panose="05050102010706020507" pitchFamily="18" charset="2"/>
              </a:rPr>
              <a:t>/2 </a:t>
            </a:r>
            <a:r>
              <a:rPr lang="en-US" sz="2400" dirty="0">
                <a:sym typeface="Symbol" panose="05050102010706020507" pitchFamily="18" charset="2"/>
              </a:rPr>
              <a:t>= 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   Therefore </a:t>
            </a:r>
          </a:p>
          <a:p>
            <a:pPr marL="0" indent="0">
              <a:buNone/>
            </a:pPr>
            <a:r>
              <a:rPr lang="en-US" sz="2400" dirty="0"/>
              <a:t>	|00</a:t>
            </a:r>
            <a:r>
              <a:rPr lang="en-US" sz="2400" dirty="0">
                <a:sym typeface="Symbol" panose="05050102010706020507" pitchFamily="18" charset="2"/>
              </a:rPr>
              <a:t> 	 ½ ( (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r>
              <a:rPr lang="en-US" sz="2400" baseline="30000" dirty="0">
                <a:sym typeface="Symbol" panose="05050102010706020507" pitchFamily="18" charset="2"/>
              </a:rPr>
              <a:t>0.0 </a:t>
            </a:r>
            <a:r>
              <a:rPr lang="en-US" sz="2400" dirty="0"/>
              <a:t>|00</a:t>
            </a:r>
            <a:r>
              <a:rPr lang="en-US" sz="2400" dirty="0">
                <a:sym typeface="Symbol" panose="05050102010706020507" pitchFamily="18" charset="2"/>
              </a:rPr>
              <a:t> + (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r>
              <a:rPr lang="en-US" sz="2400" baseline="30000" dirty="0">
                <a:sym typeface="Symbol" panose="05050102010706020507" pitchFamily="18" charset="2"/>
              </a:rPr>
              <a:t>0.1 </a:t>
            </a:r>
            <a:r>
              <a:rPr lang="en-US" sz="2400" dirty="0"/>
              <a:t>|01</a:t>
            </a:r>
            <a:r>
              <a:rPr lang="en-US" sz="2400" dirty="0">
                <a:sym typeface="Symbol" panose="05050102010706020507" pitchFamily="18" charset="2"/>
              </a:rPr>
              <a:t> + (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r>
              <a:rPr lang="en-US" sz="2400" baseline="30000" dirty="0">
                <a:sym typeface="Symbol" panose="05050102010706020507" pitchFamily="18" charset="2"/>
              </a:rPr>
              <a:t>0.2 </a:t>
            </a:r>
            <a:r>
              <a:rPr lang="en-US" sz="2400" dirty="0"/>
              <a:t>|10</a:t>
            </a:r>
            <a:r>
              <a:rPr lang="en-US" sz="2400">
                <a:sym typeface="Symbol" panose="05050102010706020507" pitchFamily="18" charset="2"/>
              </a:rPr>
              <a:t> + (</a:t>
            </a:r>
            <a:r>
              <a:rPr lang="en-US" sz="2400" i="1" dirty="0" err="1">
                <a:sym typeface="Symbol" panose="05050102010706020507" pitchFamily="18" charset="2"/>
              </a:rPr>
              <a:t>i</a:t>
            </a:r>
            <a:r>
              <a:rPr lang="en-US" sz="2400" dirty="0">
                <a:sym typeface="Symbol" panose="05050102010706020507" pitchFamily="18" charset="2"/>
              </a:rPr>
              <a:t>)</a:t>
            </a:r>
            <a:r>
              <a:rPr lang="en-US" sz="2400" baseline="30000" dirty="0">
                <a:sym typeface="Symbol" panose="05050102010706020507" pitchFamily="18" charset="2"/>
              </a:rPr>
              <a:t>0.3 </a:t>
            </a:r>
            <a:r>
              <a:rPr lang="en-US" sz="2400" dirty="0"/>
              <a:t>|11</a:t>
            </a:r>
            <a:r>
              <a:rPr lang="en-US" sz="2400" dirty="0">
                <a:sym typeface="Symbol" panose="05050102010706020507" pitchFamily="18" charset="2"/>
              </a:rPr>
              <a:t>) </a:t>
            </a: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		  ½ ( </a:t>
            </a:r>
            <a:r>
              <a:rPr lang="en-US" sz="2400" dirty="0"/>
              <a:t>|00</a:t>
            </a:r>
            <a:r>
              <a:rPr lang="en-US" sz="2400" dirty="0">
                <a:sym typeface="Symbol" panose="05050102010706020507" pitchFamily="18" charset="2"/>
              </a:rPr>
              <a:t> + </a:t>
            </a:r>
            <a:r>
              <a:rPr lang="en-US" sz="2400" dirty="0"/>
              <a:t>|01</a:t>
            </a:r>
            <a:r>
              <a:rPr lang="en-US" sz="2400" dirty="0">
                <a:sym typeface="Symbol" panose="05050102010706020507" pitchFamily="18" charset="2"/>
              </a:rPr>
              <a:t> + </a:t>
            </a:r>
            <a:r>
              <a:rPr lang="en-US" sz="2400" dirty="0"/>
              <a:t>|10</a:t>
            </a:r>
            <a:r>
              <a:rPr lang="en-US" sz="2400" dirty="0">
                <a:sym typeface="Symbol" panose="05050102010706020507" pitchFamily="18" charset="2"/>
              </a:rPr>
              <a:t> + </a:t>
            </a:r>
            <a:r>
              <a:rPr lang="en-US" sz="2400" dirty="0"/>
              <a:t>|11</a:t>
            </a:r>
            <a:r>
              <a:rPr lang="en-US" sz="2400" dirty="0">
                <a:sym typeface="Symbol" panose="05050102010706020507" pitchFamily="18" charset="2"/>
              </a:rPr>
              <a:t> ) </a:t>
            </a:r>
          </a:p>
          <a:p>
            <a:pPr marL="0" indent="0"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Class Activity:  What is the QFT expansion of </a:t>
            </a:r>
            <a:r>
              <a:rPr lang="en-US" sz="2400" dirty="0"/>
              <a:t>|01</a:t>
            </a:r>
            <a:r>
              <a:rPr lang="en-US" sz="2400" dirty="0">
                <a:sym typeface="Symbol" panose="05050102010706020507" pitchFamily="18" charset="2"/>
              </a:rPr>
              <a:t>,  </a:t>
            </a:r>
            <a:r>
              <a:rPr lang="en-US" sz="2400" dirty="0"/>
              <a:t>|10</a:t>
            </a:r>
            <a:r>
              <a:rPr lang="en-US" sz="2400" dirty="0">
                <a:sym typeface="Symbol" panose="05050102010706020507" pitchFamily="18" charset="2"/>
              </a:rPr>
              <a:t> and </a:t>
            </a:r>
            <a:r>
              <a:rPr lang="en-US" sz="2400" dirty="0"/>
              <a:t>|11</a:t>
            </a:r>
            <a:r>
              <a:rPr lang="en-US" sz="2400" dirty="0">
                <a:sym typeface="Symbol" panose="05050102010706020507" pitchFamily="18" charset="2"/>
              </a:rPr>
              <a:t>? 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A11C1-7568-B034-CFC3-DE24F410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57985-3BAD-A944-7BDC-D4636143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CA544-ED82-E720-CAFA-81B146A0B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872" y="2444584"/>
            <a:ext cx="4154286" cy="12737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2954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A2F3-D2DC-FD39-37BC-A44A5B54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D039-B2E1-8823-5355-627995A6F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 can be seen that the matrix corresponding to the expansion of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r>
              <a:rPr lang="en-US" sz="2400" dirty="0"/>
              <a:t>|00</a:t>
            </a:r>
            <a:r>
              <a:rPr lang="en-US" sz="2400" dirty="0">
                <a:sym typeface="Symbol" panose="05050102010706020507" pitchFamily="18" charset="2"/>
              </a:rPr>
              <a:t>, </a:t>
            </a:r>
            <a:r>
              <a:rPr lang="en-US" sz="2400" dirty="0"/>
              <a:t>|01</a:t>
            </a:r>
            <a:r>
              <a:rPr lang="en-US" sz="2400" dirty="0">
                <a:sym typeface="Symbol" panose="05050102010706020507" pitchFamily="18" charset="2"/>
              </a:rPr>
              <a:t>, </a:t>
            </a:r>
            <a:r>
              <a:rPr lang="en-US" sz="2400" dirty="0"/>
              <a:t>|10</a:t>
            </a:r>
            <a:r>
              <a:rPr lang="en-US" sz="2400" dirty="0">
                <a:sym typeface="Symbol" panose="05050102010706020507" pitchFamily="18" charset="2"/>
              </a:rPr>
              <a:t>, </a:t>
            </a:r>
            <a:r>
              <a:rPr lang="en-US" sz="2400" dirty="0"/>
              <a:t>|11</a:t>
            </a:r>
            <a:r>
              <a:rPr lang="en-US" sz="2400" dirty="0">
                <a:sym typeface="Symbol" panose="05050102010706020507" pitchFamily="18" charset="2"/>
              </a:rPr>
              <a:t> is:</a:t>
            </a: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endParaRPr 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400" dirty="0">
                <a:sym typeface="Symbol" panose="05050102010706020507" pitchFamily="18" charset="2"/>
              </a:rPr>
              <a:t>Class Activity: Is the above matrix unitary?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06535-F496-A909-8C4E-E95301A9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4749A-E047-119F-A799-DE441CB3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8241F3-E31C-79A4-1522-201213741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72" y="2938988"/>
            <a:ext cx="3647536" cy="219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8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118F-0136-EC08-58CB-3F4D1D23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2AA7A-2803-DFE0-B464-AD1C88383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Quantum Fourier Transform is a unitary operator.</a:t>
            </a:r>
          </a:p>
          <a:p>
            <a:r>
              <a:rPr lang="en-US" dirty="0"/>
              <a:t>To see this, consider the inverse quantum </a:t>
            </a:r>
            <a:r>
              <a:rPr lang="en-US" dirty="0" err="1"/>
              <a:t>fourier</a:t>
            </a:r>
            <a:r>
              <a:rPr lang="en-US" dirty="0"/>
              <a:t> transform.</a:t>
            </a:r>
          </a:p>
          <a:p>
            <a:r>
              <a:rPr lang="en-US" dirty="0"/>
              <a:t>A proof follows here: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F1239-08A1-D737-B2A0-E636740C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2759E-CF5D-AA06-15C7-2599E6A1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76E36-5D9A-FA9A-4D99-DC68F7644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15" y="3510950"/>
            <a:ext cx="9557051" cy="22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2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9FD4-D954-4FA0-B779-56BD09AD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Circuit for the Quantum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F7526-CEEB-D05E-E59A-27EA1226B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5098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If the quantum </a:t>
            </a:r>
            <a:r>
              <a:rPr lang="en-US" sz="2400" dirty="0" err="1"/>
              <a:t>fourier</a:t>
            </a:r>
            <a:r>
              <a:rPr lang="en-US" sz="2400" dirty="0"/>
              <a:t> transform is a unitary operator, then surely a quantum circuit can be constructed corresponding to it.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This proceeds as follows: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 Quantum Fourier Transform can be expressed as: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r>
              <a:rPr lang="en-US" sz="2400" dirty="0"/>
              <a:t>Note that                            =    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This useful representation can be used to construct a circuit.</a:t>
            </a:r>
          </a:p>
          <a:p>
            <a:pPr>
              <a:lnSpc>
                <a:spcPct val="110000"/>
              </a:lnSpc>
            </a:pPr>
            <a:endParaRPr lang="en-US" sz="2400" dirty="0"/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8FCEF-E85B-970D-9A20-7CEBAAC2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4B26B-7A44-420C-25FC-C6FA8F0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A5F50E-552F-B183-0DEC-9BE5607C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933" y="4001294"/>
            <a:ext cx="9283854" cy="9818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279AAB-16F2-B38C-C95E-C38432CE1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346" y="5188481"/>
            <a:ext cx="1895014" cy="43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CAE4B0-9904-5496-988A-B81B56F6A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085" y="5188481"/>
            <a:ext cx="4179910" cy="43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227B2-796A-A5C7-F5C2-9774D898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Proof of the Construction in the Previous Slide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094763-E087-8C5E-EA2C-59DFDDA20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77" y="1790561"/>
            <a:ext cx="7048034" cy="46570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A6024-6FD2-37BA-A45D-B25F966F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1C854-9B2A-250C-9110-A5823A58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6733</TotalTime>
  <Words>842</Words>
  <Application>Microsoft Office PowerPoint</Application>
  <PresentationFormat>Widescreen</PresentationFormat>
  <Paragraphs>125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Gill Sans MT</vt:lpstr>
      <vt:lpstr>Office Theme</vt:lpstr>
      <vt:lpstr>CS/PHYS-314/300: Quantum Computing  Unit 11: The Quantum Fourier Transform</vt:lpstr>
      <vt:lpstr> Unit Outline</vt:lpstr>
      <vt:lpstr> The Classical (Discrete) Fourier Transform</vt:lpstr>
      <vt:lpstr> The Quantum Fourier Transform</vt:lpstr>
      <vt:lpstr> The Quantum Fourier Transform</vt:lpstr>
      <vt:lpstr> The Quantum Fourier Transform</vt:lpstr>
      <vt:lpstr> The Quantum Fourier Transform</vt:lpstr>
      <vt:lpstr> Circuit for the Quantum Fourier Transform</vt:lpstr>
      <vt:lpstr> Proof of the Construction in the Previous Slide</vt:lpstr>
      <vt:lpstr> Class Activity</vt:lpstr>
      <vt:lpstr> Circuit for Quantum Fourier Transform</vt:lpstr>
      <vt:lpstr> Circuit for the QFT</vt:lpstr>
      <vt:lpstr> Class Activity</vt:lpstr>
      <vt:lpstr> QFT for 3 bit qubits</vt:lpstr>
      <vt:lpstr> QFT for 3 bit qubits:</vt:lpstr>
      <vt:lpstr> QFT – Number of Gates - Complexity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801</cp:revision>
  <dcterms:created xsi:type="dcterms:W3CDTF">2022-04-01T09:51:06Z</dcterms:created>
  <dcterms:modified xsi:type="dcterms:W3CDTF">2024-11-08T04:50:35Z</dcterms:modified>
</cp:coreProperties>
</file>