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2" r:id="rId2"/>
    <p:sldId id="264" r:id="rId3"/>
    <p:sldId id="572" r:id="rId4"/>
    <p:sldId id="654" r:id="rId5"/>
    <p:sldId id="628" r:id="rId6"/>
    <p:sldId id="655" r:id="rId7"/>
    <p:sldId id="666" r:id="rId8"/>
    <p:sldId id="656" r:id="rId9"/>
    <p:sldId id="667" r:id="rId10"/>
    <p:sldId id="668" r:id="rId11"/>
    <p:sldId id="669" r:id="rId12"/>
    <p:sldId id="671" r:id="rId13"/>
    <p:sldId id="670" r:id="rId14"/>
    <p:sldId id="672" r:id="rId15"/>
    <p:sldId id="673" r:id="rId16"/>
    <p:sldId id="674" r:id="rId17"/>
    <p:sldId id="675" r:id="rId18"/>
    <p:sldId id="676" r:id="rId19"/>
    <p:sldId id="678" r:id="rId20"/>
    <p:sldId id="6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83CB8-9120-4919-A964-792EA406810A}">
          <p14:sldIdLst>
            <p14:sldId id="262"/>
            <p14:sldId id="264"/>
            <p14:sldId id="572"/>
            <p14:sldId id="654"/>
            <p14:sldId id="628"/>
            <p14:sldId id="655"/>
            <p14:sldId id="666"/>
            <p14:sldId id="656"/>
            <p14:sldId id="667"/>
            <p14:sldId id="668"/>
            <p14:sldId id="669"/>
            <p14:sldId id="671"/>
            <p14:sldId id="670"/>
            <p14:sldId id="672"/>
            <p14:sldId id="673"/>
            <p14:sldId id="674"/>
            <p14:sldId id="675"/>
            <p14:sldId id="676"/>
            <p14:sldId id="678"/>
            <p14:sldId id="6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CC"/>
    <a:srgbClr val="FFFFCC"/>
    <a:srgbClr val="CCFFFF"/>
    <a:srgbClr val="99FFCC"/>
    <a:srgbClr val="FF9999"/>
    <a:srgbClr val="FF00FF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4" y="6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2700" dirty="0"/>
            </a:br>
            <a:br>
              <a:rPr lang="en-US" sz="3600" dirty="0"/>
            </a:br>
            <a:r>
              <a:rPr lang="en-US" sz="4900" dirty="0"/>
              <a:t>Unit 12:</a:t>
            </a:r>
            <a:br>
              <a:rPr lang="en-US" sz="4900" dirty="0"/>
            </a:br>
            <a:r>
              <a:rPr lang="en-US" sz="4900" dirty="0"/>
              <a:t>The (Quantum) Phase Estimation Problem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9C22-E176-BC34-24DF-4E0E2E7C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Phase Estimation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7F24-2207-5A0B-D9CF-C93087D5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5000"/>
              </a:lnSpc>
            </a:pPr>
            <a:r>
              <a:rPr lang="en-US" sz="2400" dirty="0"/>
              <a:t>Given a unitary </a:t>
            </a:r>
            <a:r>
              <a:rPr lang="en-US" sz="2400" i="1" dirty="0"/>
              <a:t>U</a:t>
            </a:r>
            <a:r>
              <a:rPr lang="en-US" sz="2400" dirty="0"/>
              <a:t> with an eigen value </a:t>
            </a:r>
            <a:r>
              <a:rPr lang="en-US" sz="2400" dirty="0">
                <a:sym typeface="Symbol" panose="05050102010706020507" pitchFamily="18" charset="2"/>
              </a:rPr>
              <a:t> and an eigen vector </a:t>
            </a:r>
            <a:r>
              <a:rPr lang="en-US" sz="2400" dirty="0"/>
              <a:t>|</a:t>
            </a:r>
            <a:r>
              <a:rPr lang="en-US" sz="2400" i="1" dirty="0"/>
              <a:t>u</a:t>
            </a:r>
            <a:r>
              <a:rPr lang="en-US" sz="2400" dirty="0">
                <a:sym typeface="Symbol" panose="05050102010706020507" pitchFamily="18" charset="2"/>
              </a:rPr>
              <a:t>, our objective is to estimate .</a:t>
            </a:r>
          </a:p>
          <a:p>
            <a:pPr>
              <a:lnSpc>
                <a:spcPct val="135000"/>
              </a:lnSpc>
            </a:pPr>
            <a:r>
              <a:rPr lang="en-US" sz="2400" dirty="0">
                <a:sym typeface="Symbol" panose="05050102010706020507" pitchFamily="18" charset="2"/>
              </a:rPr>
              <a:t>Recall that since </a:t>
            </a:r>
            <a:r>
              <a:rPr lang="en-US" sz="2400" i="1" dirty="0">
                <a:sym typeface="Symbol" panose="05050102010706020507" pitchFamily="18" charset="2"/>
              </a:rPr>
              <a:t>U</a:t>
            </a:r>
            <a:r>
              <a:rPr lang="en-US" sz="2400" dirty="0">
                <a:sym typeface="Symbol" panose="05050102010706020507" pitchFamily="18" charset="2"/>
              </a:rPr>
              <a:t> is unitary, its eigenvalue will always be 1.</a:t>
            </a:r>
          </a:p>
          <a:p>
            <a:pPr>
              <a:lnSpc>
                <a:spcPct val="135000"/>
              </a:lnSpc>
            </a:pPr>
            <a:r>
              <a:rPr lang="en-US" sz="2400" dirty="0">
                <a:sym typeface="Symbol" panose="05050102010706020507" pitchFamily="18" charset="2"/>
              </a:rPr>
              <a:t>The goal then is to estimate the phase of the eigenvalue, i.e.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dirty="0">
                <a:sym typeface="Symbol" panose="05050102010706020507" pitchFamily="18" charset="2"/>
              </a:rPr>
              <a:t> in </a:t>
            </a:r>
            <a:r>
              <a:rPr lang="en-US" sz="2400" i="1" dirty="0">
                <a:sym typeface="Symbol" panose="05050102010706020507" pitchFamily="18" charset="2"/>
              </a:rPr>
              <a:t>e</a:t>
            </a:r>
            <a:r>
              <a:rPr lang="en-US" sz="2400" baseline="30000" dirty="0">
                <a:sym typeface="Symbol" panose="05050102010706020507" pitchFamily="18" charset="2"/>
              </a:rPr>
              <a:t>2i </a:t>
            </a:r>
            <a:r>
              <a:rPr lang="en-US" sz="2400" i="1" baseline="30000" dirty="0">
                <a:sym typeface="Symbol" panose="05050102010706020507" pitchFamily="18" charset="2"/>
              </a:rPr>
              <a:t></a:t>
            </a:r>
            <a:r>
              <a:rPr lang="en-US" sz="2400" dirty="0">
                <a:sym typeface="Symbol" panose="05050102010706020507" pitchFamily="18" charset="2"/>
              </a:rPr>
              <a:t>, where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dirty="0">
                <a:sym typeface="Symbol" panose="05050102010706020507" pitchFamily="18" charset="2"/>
              </a:rPr>
              <a:t> varies between 0 and 1.</a:t>
            </a:r>
          </a:p>
          <a:p>
            <a:pPr>
              <a:lnSpc>
                <a:spcPct val="135000"/>
              </a:lnSpc>
            </a:pPr>
            <a:r>
              <a:rPr lang="en-US" sz="2400" dirty="0">
                <a:sym typeface="Symbol" panose="05050102010706020507" pitchFamily="18" charset="2"/>
              </a:rPr>
              <a:t>We will show the phase estimation algorithm when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dirty="0">
                <a:sym typeface="Symbol" panose="05050102010706020507" pitchFamily="18" charset="2"/>
              </a:rPr>
              <a:t>  has an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-bit binary expansion beyond the binary point.</a:t>
            </a:r>
          </a:p>
          <a:p>
            <a:pPr>
              <a:lnSpc>
                <a:spcPct val="135000"/>
              </a:lnSpc>
            </a:pPr>
            <a:r>
              <a:rPr lang="en-US" sz="2400" dirty="0">
                <a:sym typeface="Symbol" panose="05050102010706020507" pitchFamily="18" charset="2"/>
              </a:rPr>
              <a:t>The algorithm gives a good estimate for </a:t>
            </a:r>
            <a:r>
              <a:rPr lang="en-US" sz="2400" i="1" dirty="0">
                <a:sym typeface="Symbol" panose="05050102010706020507" pitchFamily="18" charset="2"/>
              </a:rPr>
              <a:t>  </a:t>
            </a:r>
            <a:r>
              <a:rPr lang="en-US" sz="2400" dirty="0">
                <a:sym typeface="Symbol" panose="05050102010706020507" pitchFamily="18" charset="2"/>
              </a:rPr>
              <a:t>when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dirty="0">
                <a:sym typeface="Symbol" panose="05050102010706020507" pitchFamily="18" charset="2"/>
              </a:rPr>
              <a:t>  has a higher precision.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17BA8-6EF2-3420-4B1F-C92D52B5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E83FF-4287-43D2-A5BB-AD14E405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0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63A3-316F-6F20-99F6-CF8E42B5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Phase Estimation Problem – Single Qubit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5F5C-3866-1912-E689-7816E46A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the operator </a:t>
            </a:r>
            <a:r>
              <a:rPr lang="en-US" sz="2400" i="1" dirty="0"/>
              <a:t>U </a:t>
            </a:r>
            <a:r>
              <a:rPr lang="en-US" sz="2400" dirty="0"/>
              <a:t>acting on the qubit |</a:t>
            </a:r>
            <a:r>
              <a:rPr lang="en-US" sz="2400" i="1" dirty="0"/>
              <a:t>u</a:t>
            </a:r>
            <a:r>
              <a:rPr lang="en-US" sz="2400" dirty="0">
                <a:sym typeface="Symbol" panose="05050102010706020507" pitchFamily="18" charset="2"/>
              </a:rPr>
              <a:t>, where </a:t>
            </a:r>
            <a:r>
              <a:rPr lang="en-US" sz="2400" i="1" dirty="0">
                <a:sym typeface="Symbol" panose="05050102010706020507" pitchFamily="18" charset="2"/>
              </a:rPr>
              <a:t>U</a:t>
            </a:r>
            <a:r>
              <a:rPr lang="en-US" sz="2400" dirty="0"/>
              <a:t> has an eigen value of </a:t>
            </a:r>
            <a:r>
              <a:rPr lang="en-US" sz="2400" dirty="0">
                <a:sym typeface="Symbol" panose="05050102010706020507" pitchFamily="18" charset="2"/>
              </a:rPr>
              <a:t> for </a:t>
            </a:r>
            <a:r>
              <a:rPr lang="en-US" sz="2400" dirty="0"/>
              <a:t>|</a:t>
            </a:r>
            <a:r>
              <a:rPr lang="en-US" sz="2400" i="1" dirty="0"/>
              <a:t>u</a:t>
            </a:r>
            <a:r>
              <a:rPr lang="en-US" sz="2400" dirty="0">
                <a:sym typeface="Symbol" panose="05050102010706020507" pitchFamily="18" charset="2"/>
              </a:rPr>
              <a:t>. </a:t>
            </a:r>
            <a:endParaRPr lang="en-US" sz="2400" dirty="0"/>
          </a:p>
          <a:p>
            <a:r>
              <a:rPr lang="en-US" sz="2400" dirty="0"/>
              <a:t>Since unitary operators preserve the norm, of a qubit (which is 1) it is obvious that </a:t>
            </a:r>
            <a:r>
              <a:rPr lang="en-US" sz="2400" i="1" dirty="0"/>
              <a:t>U</a:t>
            </a:r>
            <a:r>
              <a:rPr lang="en-US" sz="2400" dirty="0"/>
              <a:t> |</a:t>
            </a:r>
            <a:r>
              <a:rPr lang="en-US" sz="2400" i="1" dirty="0"/>
              <a:t>u</a:t>
            </a:r>
            <a:r>
              <a:rPr lang="en-US" sz="2400" dirty="0">
                <a:sym typeface="Symbol" panose="05050102010706020507" pitchFamily="18" charset="2"/>
              </a:rPr>
              <a:t> =</a:t>
            </a:r>
            <a:r>
              <a:rPr lang="en-US" sz="2400" dirty="0"/>
              <a:t> </a:t>
            </a:r>
            <a:r>
              <a:rPr lang="en-US" sz="2400" i="1" dirty="0">
                <a:sym typeface="Symbol" panose="05050102010706020507" pitchFamily="18" charset="2"/>
              </a:rPr>
              <a:t>e</a:t>
            </a:r>
            <a:r>
              <a:rPr lang="en-US" sz="2400" baseline="30000" dirty="0">
                <a:sym typeface="Symbol" panose="05050102010706020507" pitchFamily="18" charset="2"/>
              </a:rPr>
              <a:t>2i </a:t>
            </a:r>
            <a:r>
              <a:rPr lang="en-US" sz="2400" i="1" baseline="30000" dirty="0">
                <a:sym typeface="Symbol" panose="05050102010706020507" pitchFamily="18" charset="2"/>
              </a:rPr>
              <a:t></a:t>
            </a:r>
            <a:r>
              <a:rPr lang="en-US" sz="2400" i="1" baseline="-25000" dirty="0">
                <a:sym typeface="Symbol" panose="05050102010706020507" pitchFamily="18" charset="2"/>
              </a:rPr>
              <a:t>.</a:t>
            </a:r>
            <a:r>
              <a:rPr lang="en-US" sz="2400" i="1" dirty="0">
                <a:sym typeface="Symbol" panose="05050102010706020507" pitchFamily="18" charset="2"/>
              </a:rPr>
              <a:t> </a:t>
            </a:r>
            <a:r>
              <a:rPr lang="en-US" sz="2400" dirty="0"/>
              <a:t>|</a:t>
            </a:r>
            <a:r>
              <a:rPr lang="en-US" sz="2400" i="1" dirty="0"/>
              <a:t>u</a:t>
            </a:r>
            <a:r>
              <a:rPr lang="en-US" sz="2400" dirty="0">
                <a:sym typeface="Symbol" panose="05050102010706020507" pitchFamily="18" charset="2"/>
              </a:rPr>
              <a:t>.</a:t>
            </a:r>
            <a:r>
              <a:rPr lang="en-US" sz="2400" i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The goal here is to estimate the value of </a:t>
            </a:r>
            <a:r>
              <a:rPr lang="en-US" sz="2400" i="1" dirty="0">
                <a:solidFill>
                  <a:srgbClr val="0066CC"/>
                </a:solidFill>
                <a:sym typeface="Symbol" panose="05050102010706020507" pitchFamily="18" charset="2"/>
              </a:rPr>
              <a:t></a:t>
            </a:r>
            <a:r>
              <a:rPr lang="en-US" sz="2400" i="1" dirty="0">
                <a:sym typeface="Symbol" panose="05050102010706020507" pitchFamily="18" charset="2"/>
              </a:rPr>
              <a:t>.</a:t>
            </a:r>
            <a:endParaRPr lang="en-US" sz="2400" dirty="0"/>
          </a:p>
          <a:p>
            <a:r>
              <a:rPr lang="en-US" sz="2400" dirty="0"/>
              <a:t>Consider the following circuit: 				Its action is,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Note that |</a:t>
            </a:r>
            <a:r>
              <a:rPr lang="en-US" sz="2400" i="1" dirty="0"/>
              <a:t>u</a:t>
            </a:r>
            <a:r>
              <a:rPr lang="en-US" sz="2400" dirty="0">
                <a:sym typeface="Symbol" panose="05050102010706020507" pitchFamily="18" charset="2"/>
              </a:rPr>
              <a:t> comes out unchanged as a result of this process.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CC053-03F3-5B61-822E-674BD608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BFBB2-239B-F64C-E012-9DB32DF8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CFA1C-E906-7429-85D8-4E586CA5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83" y="4001294"/>
            <a:ext cx="3404622" cy="1637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0269C7-E268-D06A-ECF2-6B55465D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207" y="4123233"/>
            <a:ext cx="527758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CC42-3118-3B55-CDFC-0882AE12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Phase Estimation Algorithm – 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2DAB6-DE8D-36EB-8483-F14EC4F46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Class Activity:  Verify that in the previous circuit if </a:t>
                </a:r>
                <a:r>
                  <a:rPr lang="en-US" sz="2400" i="1" dirty="0"/>
                  <a:t>U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was used (i.e. </a:t>
                </a:r>
                <a:r>
                  <a:rPr lang="en-US" sz="2400" i="1" dirty="0"/>
                  <a:t>U</a:t>
                </a:r>
                <a:r>
                  <a:rPr lang="en-US" sz="2400" dirty="0"/>
                  <a:t> applied twice) then the final state will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sz="2400" dirty="0"/>
                  <a:t>|0</a:t>
                </a:r>
                <a:r>
                  <a:rPr lang="en-US" sz="2400" dirty="0">
                    <a:sym typeface="Symbol" panose="05050102010706020507" pitchFamily="18" charset="2"/>
                  </a:rPr>
                  <a:t> + </a:t>
                </a:r>
                <a:r>
                  <a:rPr lang="en-US" sz="2400" i="1" dirty="0">
                    <a:sym typeface="Symbol" panose="05050102010706020507" pitchFamily="18" charset="2"/>
                  </a:rPr>
                  <a:t>e</a:t>
                </a:r>
                <a:r>
                  <a:rPr lang="en-US" sz="2400" baseline="30000" dirty="0">
                    <a:sym typeface="Symbol" panose="05050102010706020507" pitchFamily="18" charset="2"/>
                  </a:rPr>
                  <a:t>2 </a:t>
                </a:r>
                <a:r>
                  <a:rPr lang="en-US" sz="2400" i="1" baseline="30000" dirty="0" err="1">
                    <a:sym typeface="Symbol" panose="05050102010706020507" pitchFamily="18" charset="2"/>
                  </a:rPr>
                  <a:t>i</a:t>
                </a:r>
                <a:r>
                  <a:rPr lang="en-US" sz="2400" i="1" baseline="30000" dirty="0">
                    <a:sym typeface="Symbol" panose="05050102010706020507" pitchFamily="18" charset="2"/>
                  </a:rPr>
                  <a:t> </a:t>
                </a:r>
                <a:r>
                  <a:rPr lang="en-US" sz="2400" baseline="30000" dirty="0">
                    <a:sym typeface="Symbol" panose="05050102010706020507" pitchFamily="18" charset="2"/>
                  </a:rPr>
                  <a:t>2 </a:t>
                </a:r>
                <a:r>
                  <a:rPr lang="en-US" sz="2400" dirty="0">
                    <a:sym typeface="Symbol" panose="05050102010706020507" pitchFamily="18" charset="2"/>
                  </a:rPr>
                  <a:t> |1) </a:t>
                </a:r>
                <a:r>
                  <a:rPr lang="en-US" sz="2400" dirty="0"/>
                  <a:t>|</a:t>
                </a:r>
                <a:r>
                  <a:rPr lang="en-US" sz="2400" i="1" dirty="0"/>
                  <a:t>u</a:t>
                </a:r>
                <a:r>
                  <a:rPr lang="en-US" sz="2400" dirty="0">
                    <a:sym typeface="Symbol" panose="05050102010706020507" pitchFamily="18" charset="2"/>
                  </a:rPr>
                  <a:t>.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Symbol" panose="05050102010706020507" pitchFamily="18" charset="2"/>
                  </a:rPr>
                  <a:t>Another Class Activity: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Symbol" panose="05050102010706020507" pitchFamily="18" charset="2"/>
                  </a:rPr>
                  <a:t>Verify that (we are using </a:t>
                </a:r>
                <a:r>
                  <a:rPr lang="en-US" sz="2400" i="1" dirty="0">
                    <a:solidFill>
                      <a:srgbClr val="0066CC"/>
                    </a:solidFill>
                    <a:sym typeface="Symbol" panose="05050102010706020507" pitchFamily="18" charset="2"/>
                  </a:rPr>
                  <a:t> </a:t>
                </a:r>
                <a:r>
                  <a:rPr lang="en-US" sz="2400" dirty="0">
                    <a:solidFill>
                      <a:srgbClr val="0066CC"/>
                    </a:solidFill>
                    <a:sym typeface="Symbol" panose="05050102010706020507" pitchFamily="18" charset="2"/>
                  </a:rPr>
                  <a:t> and </a:t>
                </a:r>
                <a:r>
                  <a:rPr lang="en-US" sz="2400" i="1" dirty="0">
                    <a:sym typeface="Symbol" panose="05050102010706020507" pitchFamily="18" charset="2"/>
                  </a:rPr>
                  <a:t></a:t>
                </a:r>
                <a:r>
                  <a:rPr lang="en-US" sz="2400" dirty="0">
                    <a:solidFill>
                      <a:srgbClr val="0066CC"/>
                    </a:solidFill>
                    <a:sym typeface="Symbol" panose="05050102010706020507" pitchFamily="18" charset="2"/>
                  </a:rPr>
                  <a:t> interchangeably for the phase)</a:t>
                </a:r>
                <a:r>
                  <a:rPr lang="en-US" sz="2400" dirty="0">
                    <a:sym typeface="Symbol" panose="05050102010706020507" pitchFamily="18" charset="2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2DAB6-DE8D-36EB-8483-F14EC4F46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5E572-1C0A-2213-B0F7-C23170C1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5F0A5-C5DF-636E-6EC8-4E4668DD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7CFD9-1ED2-97F3-84EE-EBF476011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00"/>
          <a:stretch/>
        </p:blipFill>
        <p:spPr>
          <a:xfrm>
            <a:off x="1962542" y="4088921"/>
            <a:ext cx="8262153" cy="17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5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5C1E-20FF-6F62-8552-AF0E8370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Repeated Applications of </a:t>
            </a:r>
            <a:r>
              <a:rPr lang="en-US" i="1" dirty="0"/>
              <a:t>U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7C3576-7A30-B123-BCCD-4849A1B90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340" y="1800942"/>
            <a:ext cx="8455159" cy="24304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18DAB-0859-31F4-3809-7279F45C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6B44D-826E-63F3-3FE7-4E74E9FA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1537D7-73F1-6A3E-1A17-80AE32519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806" y="4654530"/>
            <a:ext cx="6583401" cy="13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F2BA-5993-2FC3-F0F2-D3577F61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Phase Estimation Algorithm – Circuit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A488-8155-80DC-4117-0D59FACA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Now, consider the following circuit for the phase estimation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55832-55A7-60CB-A516-DEC0B36D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0331B-50BE-8666-6376-D6A1CC60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2728EA-AEC4-BF4B-90C7-FC5B84C1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15" y="2416064"/>
            <a:ext cx="8218066" cy="361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8E4-4DCF-A0E6-F0FD-BC52ECE7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Applying the Inverse QFT to the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3644-D951-2C90-F3D3-32139B9D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Observe that if </a:t>
            </a:r>
            <a:r>
              <a:rPr lang="en-US" sz="2400" i="1" dirty="0">
                <a:sym typeface="Symbol" panose="05050102010706020507" pitchFamily="18" charset="2"/>
              </a:rPr>
              <a:t> </a:t>
            </a:r>
            <a:r>
              <a:rPr lang="en-US" sz="2400" dirty="0">
                <a:sym typeface="Symbol" panose="05050102010706020507" pitchFamily="18" charset="2"/>
              </a:rPr>
              <a:t>has a binary expansion 0.</a:t>
            </a:r>
            <a:r>
              <a:rPr lang="en-US" sz="2400" i="1" dirty="0">
                <a:sym typeface="Symbol" panose="05050102010706020507" pitchFamily="18" charset="2"/>
              </a:rPr>
              <a:t>j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i="1" dirty="0">
                <a:sym typeface="Symbol" panose="05050102010706020507" pitchFamily="18" charset="2"/>
              </a:rPr>
              <a:t>j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i="1" dirty="0">
                <a:sym typeface="Symbol" panose="05050102010706020507" pitchFamily="18" charset="2"/>
              </a:rPr>
              <a:t>j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>
                <a:sym typeface="Symbol" panose="05050102010706020507" pitchFamily="18" charset="2"/>
              </a:rPr>
              <a:t> … </a:t>
            </a:r>
            <a:r>
              <a:rPr lang="en-US" sz="2400" i="1" dirty="0" err="1">
                <a:sym typeface="Symbol" panose="05050102010706020507" pitchFamily="18" charset="2"/>
              </a:rPr>
              <a:t>j</a:t>
            </a:r>
            <a:r>
              <a:rPr lang="en-US" sz="2400" i="1" baseline="-25000" dirty="0" err="1">
                <a:sym typeface="Symbol" panose="05050102010706020507" pitchFamily="18" charset="2"/>
              </a:rPr>
              <a:t>t</a:t>
            </a:r>
            <a:r>
              <a:rPr 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sz="2400" i="1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then,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exp( 2  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2</a:t>
            </a:r>
            <a:r>
              <a:rPr lang="en-US" sz="2400" i="1" baseline="30000" dirty="0">
                <a:sym typeface="Symbol" panose="05050102010706020507" pitchFamily="18" charset="2"/>
              </a:rPr>
              <a:t>t</a:t>
            </a:r>
            <a:r>
              <a:rPr lang="en-US" sz="2400" baseline="30000" dirty="0">
                <a:sym typeface="Symbol" panose="05050102010706020507" pitchFamily="18" charset="2"/>
              </a:rPr>
              <a:t> – 1</a:t>
            </a:r>
            <a:r>
              <a:rPr lang="en-US" sz="2400" baseline="-25000" dirty="0">
                <a:sym typeface="Symbol" panose="05050102010706020507" pitchFamily="18" charset="2"/>
              </a:rPr>
              <a:t> </a:t>
            </a:r>
            <a:r>
              <a:rPr lang="en-US" sz="2400" i="1" dirty="0">
                <a:sym typeface="Symbol" panose="05050102010706020507" pitchFamily="18" charset="2"/>
              </a:rPr>
              <a:t> </a:t>
            </a:r>
            <a:r>
              <a:rPr lang="en-US" sz="2400" dirty="0">
                <a:sym typeface="Symbol" panose="05050102010706020507" pitchFamily="18" charset="2"/>
              </a:rPr>
              <a:t>) = exp( 2</a:t>
            </a:r>
            <a:r>
              <a:rPr lang="en-US" sz="2000" dirty="0">
                <a:sym typeface="Symbol" panose="05050102010706020507" pitchFamily="18" charset="2"/>
              </a:rPr>
              <a:t>  </a:t>
            </a:r>
            <a:r>
              <a:rPr lang="en-US" sz="2000" i="1" dirty="0" err="1">
                <a:sym typeface="Symbol" panose="05050102010706020507" pitchFamily="18" charset="2"/>
              </a:rPr>
              <a:t>i</a:t>
            </a:r>
            <a:r>
              <a:rPr lang="en-US" sz="2000" dirty="0">
                <a:sym typeface="Symbol" panose="05050102010706020507" pitchFamily="18" charset="2"/>
              </a:rPr>
              <a:t> 0. </a:t>
            </a:r>
            <a:r>
              <a:rPr lang="en-US" sz="2000" i="1" dirty="0" err="1">
                <a:sym typeface="Symbol" panose="05050102010706020507" pitchFamily="18" charset="2"/>
              </a:rPr>
              <a:t>j</a:t>
            </a:r>
            <a:r>
              <a:rPr lang="en-US" sz="2000" baseline="-25000" dirty="0" err="1">
                <a:sym typeface="Symbol" panose="05050102010706020507" pitchFamily="18" charset="2"/>
              </a:rPr>
              <a:t>t</a:t>
            </a:r>
            <a:r>
              <a:rPr lang="en-US" sz="2000" baseline="-25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</a:p>
          <a:p>
            <a:endParaRPr lang="en-US" sz="2000" i="1" dirty="0"/>
          </a:p>
          <a:p>
            <a:r>
              <a:rPr lang="en-US" sz="2400" dirty="0">
                <a:sym typeface="Symbol" panose="05050102010706020507" pitchFamily="18" charset="2"/>
              </a:rPr>
              <a:t>exp( 2  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2</a:t>
            </a:r>
            <a:r>
              <a:rPr lang="en-US" sz="2400" i="1" baseline="30000" dirty="0">
                <a:sym typeface="Symbol" panose="05050102010706020507" pitchFamily="18" charset="2"/>
              </a:rPr>
              <a:t>t</a:t>
            </a:r>
            <a:r>
              <a:rPr lang="en-US" sz="2400" baseline="30000" dirty="0">
                <a:sym typeface="Symbol" panose="05050102010706020507" pitchFamily="18" charset="2"/>
              </a:rPr>
              <a:t> – 2</a:t>
            </a:r>
            <a:r>
              <a:rPr lang="en-US" sz="2400" baseline="-25000" dirty="0">
                <a:sym typeface="Symbol" panose="05050102010706020507" pitchFamily="18" charset="2"/>
              </a:rPr>
              <a:t> </a:t>
            </a:r>
            <a:r>
              <a:rPr lang="en-US" sz="2400" i="1" dirty="0">
                <a:sym typeface="Symbol" panose="05050102010706020507" pitchFamily="18" charset="2"/>
              </a:rPr>
              <a:t> </a:t>
            </a:r>
            <a:r>
              <a:rPr lang="en-US" sz="2400" dirty="0">
                <a:sym typeface="Symbol" panose="05050102010706020507" pitchFamily="18" charset="2"/>
              </a:rPr>
              <a:t>) = exp( 2  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0. </a:t>
            </a:r>
            <a:r>
              <a:rPr lang="en-US" sz="2400" i="1" dirty="0" err="1">
                <a:sym typeface="Symbol" panose="05050102010706020507" pitchFamily="18" charset="2"/>
              </a:rPr>
              <a:t>j</a:t>
            </a:r>
            <a:r>
              <a:rPr lang="en-US" sz="2400" i="1" baseline="-25000" dirty="0" err="1"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 – 1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i="1" dirty="0" err="1">
                <a:sym typeface="Symbol" panose="05050102010706020507" pitchFamily="18" charset="2"/>
              </a:rPr>
              <a:t>j</a:t>
            </a:r>
            <a:r>
              <a:rPr lang="en-US" sz="2400" baseline="-25000" dirty="0" err="1"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000" i="1" dirty="0">
              <a:sym typeface="Symbol" panose="05050102010706020507" pitchFamily="18" charset="2"/>
            </a:endParaRPr>
          </a:p>
          <a:p>
            <a:endParaRPr lang="en-US" sz="2000" i="1" dirty="0">
              <a:sym typeface="Symbol" panose="05050102010706020507" pitchFamily="18" charset="2"/>
            </a:endParaRPr>
          </a:p>
          <a:p>
            <a:r>
              <a:rPr lang="en-US" sz="2000" i="1" dirty="0">
                <a:sym typeface="Symbol" panose="05050102010706020507" pitchFamily="18" charset="2"/>
              </a:rPr>
              <a:t>. . .</a:t>
            </a:r>
          </a:p>
          <a:p>
            <a:endParaRPr lang="en-US" sz="2000" i="1" dirty="0">
              <a:sym typeface="Symbol" panose="05050102010706020507" pitchFamily="18" charset="2"/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exp( 2  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2</a:t>
            </a:r>
            <a:r>
              <a:rPr lang="en-US" sz="2400" baseline="-25000" dirty="0">
                <a:sym typeface="Symbol" panose="05050102010706020507" pitchFamily="18" charset="2"/>
              </a:rPr>
              <a:t> </a:t>
            </a:r>
            <a:r>
              <a:rPr lang="en-US" sz="2400" i="1" dirty="0">
                <a:sym typeface="Symbol" panose="05050102010706020507" pitchFamily="18" charset="2"/>
              </a:rPr>
              <a:t> </a:t>
            </a:r>
            <a:r>
              <a:rPr lang="en-US" sz="2400" dirty="0">
                <a:sym typeface="Symbol" panose="05050102010706020507" pitchFamily="18" charset="2"/>
              </a:rPr>
              <a:t>) = exp( 2  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0. </a:t>
            </a:r>
            <a:r>
              <a:rPr lang="en-US" sz="2400" i="1" dirty="0">
                <a:sym typeface="Symbol" panose="05050102010706020507" pitchFamily="18" charset="2"/>
              </a:rPr>
              <a:t>j 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 … </a:t>
            </a:r>
            <a:r>
              <a:rPr lang="en-US" sz="2400" i="1" dirty="0" err="1">
                <a:sym typeface="Symbol" panose="05050102010706020507" pitchFamily="18" charset="2"/>
              </a:rPr>
              <a:t>j</a:t>
            </a:r>
            <a:r>
              <a:rPr lang="en-US" sz="2400" i="1" baseline="-25000" dirty="0" err="1"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 – 1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i="1" dirty="0" err="1">
                <a:sym typeface="Symbol" panose="05050102010706020507" pitchFamily="18" charset="2"/>
              </a:rPr>
              <a:t>j</a:t>
            </a:r>
            <a:r>
              <a:rPr lang="en-US" sz="2400" baseline="-25000" dirty="0" err="1">
                <a:sym typeface="Symbol" panose="05050102010706020507" pitchFamily="18" charset="2"/>
              </a:rPr>
              <a:t>t</a:t>
            </a:r>
            <a:r>
              <a:rPr lang="en-US" sz="2400" baseline="-25000" dirty="0"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endParaRPr lang="en-US" sz="2000" i="1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2B04B-7AFC-0B0A-E661-592F622A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86093-38B3-71E0-B361-07A6C44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B36B-4318-B805-748A-0A8B664D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Circuit for Inverse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9E75-0DCD-5B5F-D40D-CB8D610E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Recall that the circuit for the inverse quantum </a:t>
            </a:r>
            <a:r>
              <a:rPr lang="en-US" sz="2400" dirty="0" err="1"/>
              <a:t>fourier</a:t>
            </a:r>
            <a:r>
              <a:rPr lang="en-US" sz="2400" dirty="0"/>
              <a:t> transform is just the reverse of the circuit for the QFT (Observe the circuit from right to left):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4365D-EECE-2CFD-E9DB-914C76EF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A2791-D1B9-48DE-F014-DCD8F5FE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765929-335A-CADB-3140-2354304D1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81" y="3004927"/>
            <a:ext cx="11026816" cy="25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EE86-4690-F7B9-FBAA-C8637C3C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Inverse QFT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524F-F3F2-95F8-F5F5-83A0485C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other words,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DC597-01C9-B76B-3B91-7EFF1667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86789-0563-7605-8368-C65AEE2D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4D66A-4421-7F47-F767-8CEF9B1C3828}"/>
              </a:ext>
            </a:extLst>
          </p:cNvPr>
          <p:cNvGrpSpPr/>
          <p:nvPr/>
        </p:nvGrpSpPr>
        <p:grpSpPr>
          <a:xfrm>
            <a:off x="3274225" y="2568627"/>
            <a:ext cx="5215606" cy="2865333"/>
            <a:chOff x="1468428" y="2467155"/>
            <a:chExt cx="4022905" cy="20444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5E50FC-5F50-1A33-F56B-BBE843C46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428" y="2667974"/>
              <a:ext cx="1543129" cy="17463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6B9627-DA3E-D4E7-BB60-41487E34B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6593" y="2534617"/>
              <a:ext cx="774740" cy="187969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3AA0CA-6D06-FE24-BFE5-4A3E42F9F517}"/>
                </a:ext>
              </a:extLst>
            </p:cNvPr>
            <p:cNvSpPr/>
            <p:nvPr/>
          </p:nvSpPr>
          <p:spPr>
            <a:xfrm>
              <a:off x="3011557" y="2467155"/>
              <a:ext cx="1543129" cy="20444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Inverse Quantum Fourier Transform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41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E555-C59A-3769-6286-5347292D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Therefore…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B9A9-4773-A784-F501-A37BD399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Applying the Phase Estimation Circuit followed by Inverse QFT gives us the value of </a:t>
            </a:r>
            <a:r>
              <a:rPr lang="en-US" sz="2400" dirty="0">
                <a:sym typeface="Symbol" panose="05050102010706020507" pitchFamily="18" charset="2"/>
              </a:rPr>
              <a:t> (or ), provided it has a </a:t>
            </a:r>
            <a:r>
              <a:rPr lang="en-US" sz="2400" i="1" dirty="0"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 (or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) bit expansion after the binary point.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4A59B-2F40-593F-8614-10125F9E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AD2E2-D951-9326-6F81-A8972493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8DD19-5A80-1C01-8F63-C798819C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2603"/>
            <a:ext cx="6455403" cy="283962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4C3110-185D-022F-85DD-F93B65BA69C3}"/>
              </a:ext>
            </a:extLst>
          </p:cNvPr>
          <p:cNvGrpSpPr/>
          <p:nvPr/>
        </p:nvGrpSpPr>
        <p:grpSpPr>
          <a:xfrm>
            <a:off x="7375586" y="2871926"/>
            <a:ext cx="4157931" cy="2348428"/>
            <a:chOff x="1468428" y="2467155"/>
            <a:chExt cx="4022905" cy="20444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D7E0F4-7882-B75C-5117-AA33FFA4B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8428" y="2667974"/>
              <a:ext cx="1543129" cy="17463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8717DD-EA7F-26DF-CADE-A0316E772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6593" y="2534617"/>
              <a:ext cx="774740" cy="187969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ED13B7-08C9-1FCF-C3A9-B5DEB8AA6CED}"/>
                </a:ext>
              </a:extLst>
            </p:cNvPr>
            <p:cNvSpPr/>
            <p:nvPr/>
          </p:nvSpPr>
          <p:spPr>
            <a:xfrm>
              <a:off x="3011557" y="2467155"/>
              <a:ext cx="1543129" cy="204446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Inverse Quantum Fourier Transform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3A0AA-4A7E-CF47-2E0B-BB326FE7CB3A}"/>
              </a:ext>
            </a:extLst>
          </p:cNvPr>
          <p:cNvSpPr/>
          <p:nvPr/>
        </p:nvSpPr>
        <p:spPr>
          <a:xfrm>
            <a:off x="6650966" y="3102603"/>
            <a:ext cx="465826" cy="2219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 P  S</a:t>
            </a:r>
          </a:p>
        </p:txBody>
      </p:sp>
    </p:spTree>
    <p:extLst>
      <p:ext uri="{BB962C8B-B14F-4D97-AF65-F5344CB8AC3E}">
        <p14:creationId xmlns:p14="http://schemas.microsoft.com/office/powerpoint/2010/main" val="36752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8D91-DA83-34D2-8563-6B50B63A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Phase Estimation – Circuit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A7694-51C9-3F80-4FE9-190344D0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6BC4C-0C92-38E2-6F26-8D85B2E1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46E50-0F48-EA96-F7F9-270E226A6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19" y="2085705"/>
            <a:ext cx="8819655" cy="363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2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Inverse Quantum Fourier Transform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Eigen Values and Eigen Vectors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Phase Estimation Problem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Phase Estimation Algorithm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Applications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Summary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[Reference] https://quantumai.google/cirq/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9D5B-DF50-FA76-C6DF-3E66EE9F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QPE – 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FB12B-B50C-8CDD-BE33-61BFEE976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We showed the quantum phase estimation algorithm when </a:t>
            </a:r>
            <a:r>
              <a:rPr lang="en-US" sz="2400" dirty="0">
                <a:sym typeface="Symbol" panose="05050102010706020507" pitchFamily="18" charset="2"/>
              </a:rPr>
              <a:t> (or )  has a </a:t>
            </a:r>
            <a:r>
              <a:rPr lang="en-US" sz="2400" i="1" dirty="0"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-bit expansion.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ym typeface="Symbol" panose="05050102010706020507" pitchFamily="18" charset="2"/>
              </a:rPr>
              <a:t>The case when  (or )  is a real number is similar. Its error analysis shows that QPE provides a good approximation to within one-half the value of the next integer with probability at least 4/</a:t>
            </a:r>
            <a:r>
              <a:rPr lang="en-US" sz="2400" baseline="30000" dirty="0">
                <a:sym typeface="Symbol" panose="05050102010706020507" pitchFamily="18" charset="2"/>
              </a:rPr>
              <a:t>2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Phase Estimation is used as a subroutine for many quantum algorithms such as the order finding algorithm and the Shor’s Algorithm.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Phase Estimation gives a good estimate for </a:t>
            </a:r>
            <a:r>
              <a:rPr lang="en-US" sz="2400" dirty="0">
                <a:sym typeface="Symbol" panose="05050102010706020507" pitchFamily="18" charset="2"/>
              </a:rPr>
              <a:t> (or ),  when  (or ) does not have a </a:t>
            </a:r>
            <a:r>
              <a:rPr lang="en-US" sz="2400" i="1" dirty="0">
                <a:sym typeface="Symbol" panose="05050102010706020507" pitchFamily="18" charset="2"/>
              </a:rPr>
              <a:t>t</a:t>
            </a:r>
            <a:r>
              <a:rPr lang="en-US" sz="2400" dirty="0">
                <a:sym typeface="Symbol" panose="05050102010706020507" pitchFamily="18" charset="2"/>
              </a:rPr>
              <a:t> (or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) bit expansion after the binary point.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0CEEA-076D-B778-6819-20C27E35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CD5C0-8D16-30B8-0D25-51329B0E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35FE-8B4B-5E9F-8051-B254EC87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Outline of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A88-8DD1-886C-1A34-CBED209A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Recall from the last class that we covered the quantum </a:t>
            </a:r>
            <a:r>
              <a:rPr lang="en-US" sz="2400" dirty="0" err="1"/>
              <a:t>fourier</a:t>
            </a:r>
            <a:r>
              <a:rPr lang="en-US" sz="2400" dirty="0"/>
              <a:t> transform.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also constructed the circuit for the quantum </a:t>
            </a:r>
            <a:r>
              <a:rPr lang="en-US" sz="2400" dirty="0" err="1"/>
              <a:t>fourier</a:t>
            </a:r>
            <a:r>
              <a:rPr lang="en-US" sz="2400" dirty="0"/>
              <a:t> transform.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 this session we will give a brief overview of the inverse operation – the inverse quantum </a:t>
            </a:r>
            <a:r>
              <a:rPr lang="en-US" sz="2400" dirty="0" err="1"/>
              <a:t>fourier</a:t>
            </a:r>
            <a:r>
              <a:rPr lang="en-US" sz="2400" dirty="0"/>
              <a:t> transform.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will then give a description of what are eigenvalues and eigenvectors.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will be followed by a description of the phase estimation problem and its algorithm with some applications.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403D-9BC7-3A5F-3DF7-D4568E8A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C0E3-9A79-81D2-CB6F-9216FB9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2325-5A91-C8F7-E3FF-F21B9E0D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(Review) The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6356-A679-5E11-26D3-A11995F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Quantum Fourier Transform is the quantum analog of the classical </a:t>
            </a:r>
            <a:r>
              <a:rPr lang="en-US" dirty="0" err="1"/>
              <a:t>fourier</a:t>
            </a:r>
            <a:r>
              <a:rPr lang="en-US" dirty="0"/>
              <a:t> transform.</a:t>
            </a:r>
          </a:p>
          <a:p>
            <a:pPr>
              <a:lnSpc>
                <a:spcPct val="100000"/>
              </a:lnSpc>
            </a:pPr>
            <a:r>
              <a:rPr lang="en-US" dirty="0"/>
              <a:t>Given an orthonormal basis |0</a:t>
            </a:r>
            <a:r>
              <a:rPr lang="en-US" dirty="0">
                <a:sym typeface="Symbol" panose="05050102010706020507" pitchFamily="18" charset="2"/>
              </a:rPr>
              <a:t>, </a:t>
            </a:r>
            <a:r>
              <a:rPr lang="en-US" dirty="0"/>
              <a:t>|1</a:t>
            </a:r>
            <a:r>
              <a:rPr lang="en-US" dirty="0">
                <a:sym typeface="Symbol" panose="05050102010706020507" pitchFamily="18" charset="2"/>
              </a:rPr>
              <a:t>, …, </a:t>
            </a:r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dirty="0"/>
              <a:t> – 1</a:t>
            </a:r>
            <a:r>
              <a:rPr lang="en-US" dirty="0">
                <a:sym typeface="Symbol" panose="05050102010706020507" pitchFamily="18" charset="2"/>
              </a:rPr>
              <a:t>, the quantum </a:t>
            </a:r>
            <a:r>
              <a:rPr lang="en-US" dirty="0" err="1">
                <a:sym typeface="Symbol" panose="05050102010706020507" pitchFamily="18" charset="2"/>
              </a:rPr>
              <a:t>fourier</a:t>
            </a:r>
            <a:r>
              <a:rPr lang="en-US" dirty="0">
                <a:sym typeface="Symbol" panose="05050102010706020507" pitchFamily="18" charset="2"/>
              </a:rPr>
              <a:t> transform is a linear operator with the following action on these basis states: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A234D-67B2-6735-A60B-38D2555F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6757A-07B7-191A-6E66-95B5716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EAEE4-289F-1492-83F7-72D6B17D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47" y="4178134"/>
            <a:ext cx="4154286" cy="12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3EE4-A595-C603-5172-C707F6C2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Circuit for the QFT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2971CE-7BFC-D1DD-E45B-177EF0A8D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90" y="2599485"/>
            <a:ext cx="11026816" cy="25225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1305-0D62-7FD4-ED19-57EE03B9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4C977-71E1-3680-2502-D9897306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9F0F8-9353-D593-1C19-08F4EB49A6D9}"/>
              </a:ext>
            </a:extLst>
          </p:cNvPr>
          <p:cNvSpPr txBox="1"/>
          <p:nvPr/>
        </p:nvSpPr>
        <p:spPr>
          <a:xfrm>
            <a:off x="1130060" y="5486400"/>
            <a:ext cx="10136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Note:  This circuit also includes swaps at the end (not shown here) which swap each qubit from position </a:t>
            </a:r>
            <a:r>
              <a:rPr lang="en-US" i="1" dirty="0">
                <a:latin typeface="Gill Sans MT" panose="020B0502020104020203" pitchFamily="34" charset="0"/>
              </a:rPr>
              <a:t>k</a:t>
            </a:r>
            <a:r>
              <a:rPr lang="en-US" dirty="0">
                <a:latin typeface="Gill Sans MT" panose="020B0502020104020203" pitchFamily="34" charset="0"/>
              </a:rPr>
              <a:t> to position (</a:t>
            </a:r>
            <a:r>
              <a:rPr lang="en-US" i="1" dirty="0">
                <a:latin typeface="Gill Sans MT" panose="020B0502020104020203" pitchFamily="34" charset="0"/>
              </a:rPr>
              <a:t>n</a:t>
            </a:r>
            <a:r>
              <a:rPr lang="en-US" dirty="0">
                <a:latin typeface="Gill Sans MT" panose="020B0502020104020203" pitchFamily="34" charset="0"/>
              </a:rPr>
              <a:t> – </a:t>
            </a:r>
            <a:r>
              <a:rPr lang="en-US" i="1" dirty="0">
                <a:latin typeface="Gill Sans MT" panose="020B0502020104020203" pitchFamily="34" charset="0"/>
              </a:rPr>
              <a:t>k </a:t>
            </a:r>
            <a:r>
              <a:rPr lang="en-US" dirty="0">
                <a:latin typeface="Gill Sans MT" panose="020B0502020104020203" pitchFamily="34" charset="0"/>
              </a:rPr>
              <a:t>+ 1). So for example, | </a:t>
            </a:r>
            <a:r>
              <a:rPr lang="en-US" i="1" dirty="0">
                <a:latin typeface="Gill Sans MT" panose="020B0502020104020203" pitchFamily="34" charset="0"/>
              </a:rPr>
              <a:t>j</a:t>
            </a:r>
            <a:r>
              <a:rPr lang="en-US" baseline="-25000" dirty="0">
                <a:latin typeface="Gill Sans MT" panose="020B0502020104020203" pitchFamily="34" charset="0"/>
              </a:rPr>
              <a:t>1</a:t>
            </a:r>
            <a:r>
              <a:rPr lang="en-US" dirty="0">
                <a:latin typeface="Gill Sans MT" panose="020B0502020104020203" pitchFamily="34" charset="0"/>
                <a:sym typeface="Symbol" panose="05050102010706020507" pitchFamily="18" charset="2"/>
              </a:rPr>
              <a:t></a:t>
            </a:r>
            <a:r>
              <a:rPr lang="en-US" dirty="0">
                <a:latin typeface="Gill Sans MT" panose="020B0502020104020203" pitchFamily="34" charset="0"/>
              </a:rPr>
              <a:t> should move to position </a:t>
            </a:r>
            <a:r>
              <a:rPr lang="en-US" i="1" dirty="0">
                <a:latin typeface="Gill Sans MT" panose="020B0502020104020203" pitchFamily="34" charset="0"/>
              </a:rPr>
              <a:t>n</a:t>
            </a:r>
            <a:r>
              <a:rPr lang="en-US" dirty="0">
                <a:latin typeface="Gill Sans MT" panose="020B0502020104020203" pitchFamily="34" charset="0"/>
              </a:rPr>
              <a:t>, | </a:t>
            </a:r>
            <a:r>
              <a:rPr lang="en-US" i="1" dirty="0">
                <a:latin typeface="Gill Sans MT" panose="020B0502020104020203" pitchFamily="34" charset="0"/>
              </a:rPr>
              <a:t>j</a:t>
            </a:r>
            <a:r>
              <a:rPr lang="en-US" baseline="-25000" dirty="0">
                <a:latin typeface="Gill Sans MT" panose="020B0502020104020203" pitchFamily="34" charset="0"/>
              </a:rPr>
              <a:t>2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  <a:sym typeface="Symbol" panose="05050102010706020507" pitchFamily="18" charset="2"/>
              </a:rPr>
              <a:t>  </a:t>
            </a:r>
            <a:r>
              <a:rPr lang="en-US" dirty="0">
                <a:latin typeface="Gill Sans MT" panose="020B0502020104020203" pitchFamily="34" charset="0"/>
              </a:rPr>
              <a:t>to position </a:t>
            </a:r>
            <a:r>
              <a:rPr lang="en-US" i="1" dirty="0">
                <a:latin typeface="Gill Sans MT" panose="020B0502020104020203" pitchFamily="34" charset="0"/>
              </a:rPr>
              <a:t>n</a:t>
            </a:r>
            <a:r>
              <a:rPr lang="en-US" dirty="0">
                <a:latin typeface="Gill Sans MT" panose="020B0502020104020203" pitchFamily="34" charset="0"/>
              </a:rPr>
              <a:t> – 1, etc.  </a:t>
            </a:r>
          </a:p>
        </p:txBody>
      </p:sp>
    </p:spTree>
    <p:extLst>
      <p:ext uri="{BB962C8B-B14F-4D97-AF65-F5344CB8AC3E}">
        <p14:creationId xmlns:p14="http://schemas.microsoft.com/office/powerpoint/2010/main" val="24876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A390-BFBB-408E-118F-842C42BE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Inverse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D4D1-F987-5655-4974-F8E86483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Since the quantum </a:t>
            </a:r>
            <a:r>
              <a:rPr lang="en-US" sz="2400" dirty="0" err="1"/>
              <a:t>fourier</a:t>
            </a:r>
            <a:r>
              <a:rPr lang="en-US" sz="2400" dirty="0"/>
              <a:t> transform is a unitary operation, its inverse exists.</a:t>
            </a:r>
          </a:p>
          <a:p>
            <a:endParaRPr lang="en-US" sz="2400" dirty="0"/>
          </a:p>
          <a:p>
            <a:r>
              <a:rPr lang="en-US" sz="2400" dirty="0"/>
              <a:t>The inverse operation, also called the inverse quantum </a:t>
            </a:r>
            <a:r>
              <a:rPr lang="en-US" sz="2400" dirty="0" err="1"/>
              <a:t>fourier</a:t>
            </a:r>
            <a:r>
              <a:rPr lang="en-US" sz="2400" dirty="0"/>
              <a:t> transform can be defined as: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OR         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Given a set of states with the amplitudes as shown above the inverse quantum </a:t>
            </a:r>
            <a:r>
              <a:rPr lang="en-US" sz="2400" dirty="0" err="1"/>
              <a:t>fourier</a:t>
            </a:r>
            <a:r>
              <a:rPr lang="en-US" sz="2400" dirty="0"/>
              <a:t> transform recovers the original state(s) | </a:t>
            </a:r>
            <a:r>
              <a:rPr lang="en-US" sz="2400" i="1" dirty="0"/>
              <a:t>j </a:t>
            </a:r>
            <a:r>
              <a:rPr lang="en-US" sz="2400" dirty="0">
                <a:sym typeface="Symbol" panose="05050102010706020507" pitchFamily="18" charset="2"/>
              </a:rPr>
              <a:t>.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A11C1-7568-B034-CFC3-DE24F410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57985-3BAD-A944-7BDC-D4636143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23AE8-D260-1878-1CF9-AF70FD6D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61" y="3768381"/>
            <a:ext cx="4440710" cy="1267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485339-8E16-E651-31B0-D2008ADD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547" y="3768381"/>
            <a:ext cx="4010585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4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6617-96E8-5775-B249-FFBF796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Circuit for Inverse Quantum Fourier Transform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D44FA-5B3B-E9E5-07A4-ADD786F3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F3127-8BEA-B330-9112-33EA6637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4E9B5-76CE-301B-D16E-70868CB9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37" y="2174829"/>
            <a:ext cx="9957263" cy="357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A2F3-D2DC-FD39-37BC-A44A5B54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EigenVectors</a:t>
            </a:r>
            <a:r>
              <a:rPr lang="en-US" dirty="0"/>
              <a:t> and </a:t>
            </a:r>
            <a:r>
              <a:rPr lang="en-US" dirty="0" err="1"/>
              <a:t>EigenValues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100237-1148-C14C-AC34-B86362FBB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871" y="1828522"/>
            <a:ext cx="8197954" cy="48929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06535-F496-A909-8C4E-E95301A9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4749A-E047-119F-A799-DE441CB3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CED1-EEE8-F8CF-C2CB-68B39172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Activity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55481-9E1C-5A0F-EEEA-856B98DF9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39425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Find the eigenvalues and eigenvectors of the </a:t>
                </a:r>
                <a:r>
                  <a:rPr lang="en-US" sz="2400" i="1" dirty="0"/>
                  <a:t>S</a:t>
                </a:r>
                <a:r>
                  <a:rPr lang="en-US" sz="2400" dirty="0"/>
                  <a:t> Matrix: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Solution:</a:t>
                </a:r>
              </a:p>
              <a:p>
                <a:r>
                  <a:rPr lang="en-US" sz="2400" dirty="0"/>
                  <a:t>Let </a:t>
                </a:r>
                <a:r>
                  <a:rPr lang="en-US" sz="2400" dirty="0">
                    <a:sym typeface="Symbol" panose="05050102010706020507" pitchFamily="18" charset="2"/>
                  </a:rPr>
                  <a:t> be an eigen value and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 </a:t>
                </a:r>
                <a:r>
                  <a:rPr lang="en-US" sz="2400" dirty="0">
                    <a:sym typeface="Symbol" panose="05050102010706020507" pitchFamily="18" charset="2"/>
                  </a:rPr>
                  <a:t>be an eigenvector.</a:t>
                </a:r>
              </a:p>
              <a:p>
                <a:r>
                  <a:rPr lang="en-US" sz="2400" dirty="0">
                    <a:sym typeface="Symbol" panose="05050102010706020507" pitchFamily="18" charset="2"/>
                  </a:rPr>
                  <a:t>Therefore, solving det(</a:t>
                </a:r>
                <a:r>
                  <a:rPr lang="en-US" sz="2400" i="1" dirty="0">
                    <a:sym typeface="Symbol" panose="05050102010706020507" pitchFamily="18" charset="2"/>
                  </a:rPr>
                  <a:t>S</a:t>
                </a:r>
                <a:r>
                  <a:rPr lang="en-US" sz="2400" dirty="0">
                    <a:sym typeface="Symbol" panose="05050102010706020507" pitchFamily="18" charset="2"/>
                  </a:rPr>
                  <a:t> - 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sz="2400" dirty="0">
                    <a:sym typeface="Symbol" panose="05050102010706020507" pitchFamily="18" charset="2"/>
                  </a:rPr>
                  <a:t>) = 0, gives 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sz="2400" dirty="0">
                    <a:sym typeface="Symbol" panose="05050102010706020507" pitchFamily="18" charset="2"/>
                  </a:rPr>
                  <a:t>, 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Solving for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|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 </a:t>
                </a:r>
                <a:r>
                  <a:rPr lang="en-US" sz="2400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by solving (</a:t>
                </a:r>
                <a:r>
                  <a:rPr lang="en-US" sz="2400" dirty="0">
                    <a:sym typeface="Symbol" panose="05050102010706020507" pitchFamily="18" charset="2"/>
                  </a:rPr>
                  <a:t>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 – 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|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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 = 0,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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Symbol" panose="05050102010706020507" pitchFamily="18" charset="2"/>
                  </a:rPr>
                  <a:t> For  = 1,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, hence </a:t>
                </a:r>
                <a:r>
                  <a:rPr lang="en-US" sz="2400" i="1" dirty="0"/>
                  <a:t>b</a:t>
                </a:r>
                <a:r>
                  <a:rPr lang="en-US" sz="2400" dirty="0"/>
                  <a:t> = 0, for any value of </a:t>
                </a:r>
                <a:r>
                  <a:rPr lang="en-US" sz="2400" i="1" dirty="0"/>
                  <a:t>a</a:t>
                </a:r>
                <a:r>
                  <a:rPr lang="en-US" sz="2400" dirty="0"/>
                  <a:t>. </a:t>
                </a: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2400" dirty="0">
                    <a:sym typeface="Symbol" panose="05050102010706020507" pitchFamily="18" charset="2"/>
                  </a:rPr>
                  <a:t> For 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sz="2400" dirty="0">
                    <a:sym typeface="Symbol" panose="05050102010706020507" pitchFamily="18" charset="2"/>
                  </a:rPr>
                  <a:t>,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e>
                            </m:d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, hence </a:t>
                </a:r>
                <a:r>
                  <a:rPr lang="en-US" sz="2400" i="1" dirty="0"/>
                  <a:t>a</a:t>
                </a:r>
                <a:r>
                  <a:rPr lang="en-US" sz="2400" dirty="0"/>
                  <a:t> = 0, for any value of </a:t>
                </a:r>
                <a:r>
                  <a:rPr lang="en-US" sz="2400" i="1" dirty="0"/>
                  <a:t>b</a:t>
                </a:r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To ensure that norm of a qubit must be 1, both </a:t>
                </a:r>
                <a:r>
                  <a:rPr lang="en-US" sz="2400" i="1" dirty="0"/>
                  <a:t>b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a</a:t>
                </a:r>
                <a:r>
                  <a:rPr lang="en-US" sz="2400" dirty="0"/>
                  <a:t> must be 1 in both cases.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55481-9E1C-5A0F-EEEA-856B98DF9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39425" cy="4530725"/>
              </a:xfrm>
              <a:blipFill>
                <a:blip r:embed="rId2"/>
                <a:stretch>
                  <a:fillRect l="-859" b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4861D-80DF-6213-4861-BFB4E0C0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32144-6035-9F17-7ECD-741A28FC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</TotalTime>
  <Words>1217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Gill Sans MT</vt:lpstr>
      <vt:lpstr>Symbol</vt:lpstr>
      <vt:lpstr>Times New Roman</vt:lpstr>
      <vt:lpstr>Office Theme</vt:lpstr>
      <vt:lpstr>CS/PHYS-314/300: Quantum Computing  Unit 12: The (Quantum) Phase Estimation Problem</vt:lpstr>
      <vt:lpstr> Unit Outline</vt:lpstr>
      <vt:lpstr> Outline of the Session</vt:lpstr>
      <vt:lpstr> (Review) The Quantum Fourier Transform</vt:lpstr>
      <vt:lpstr> Circuit for the QFT</vt:lpstr>
      <vt:lpstr> The Inverse Quantum Fourier Transform</vt:lpstr>
      <vt:lpstr> Circuit for Inverse Quantum Fourier Transform</vt:lpstr>
      <vt:lpstr> EigenVectors and EigenValues</vt:lpstr>
      <vt:lpstr> Class Activity</vt:lpstr>
      <vt:lpstr> The Phase Estimation Problem</vt:lpstr>
      <vt:lpstr> The Phase Estimation Problem – Single Qubit </vt:lpstr>
      <vt:lpstr> The Phase Estimation Algorithm – Preliminaries</vt:lpstr>
      <vt:lpstr> Repeated Applications of U</vt:lpstr>
      <vt:lpstr> The Phase Estimation Algorithm – Circuit </vt:lpstr>
      <vt:lpstr> Applying the Inverse QFT to the Circuit</vt:lpstr>
      <vt:lpstr> Circuit for Inverse Quantum Fourier Transform</vt:lpstr>
      <vt:lpstr> Inverse QFT</vt:lpstr>
      <vt:lpstr> Therefore…</vt:lpstr>
      <vt:lpstr> Quantum Phase Estimation – Circuit </vt:lpstr>
      <vt:lpstr> QPE – Final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829</cp:revision>
  <dcterms:created xsi:type="dcterms:W3CDTF">2022-04-01T09:51:06Z</dcterms:created>
  <dcterms:modified xsi:type="dcterms:W3CDTF">2023-11-27T07:52:35Z</dcterms:modified>
</cp:coreProperties>
</file>