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4" r:id="rId3"/>
    <p:sldId id="572" r:id="rId4"/>
    <p:sldId id="654" r:id="rId5"/>
    <p:sldId id="679" r:id="rId6"/>
    <p:sldId id="680" r:id="rId7"/>
    <p:sldId id="681" r:id="rId8"/>
    <p:sldId id="683" r:id="rId9"/>
    <p:sldId id="682" r:id="rId10"/>
    <p:sldId id="684" r:id="rId11"/>
    <p:sldId id="685" r:id="rId12"/>
    <p:sldId id="686" r:id="rId13"/>
    <p:sldId id="687" r:id="rId14"/>
    <p:sldId id="688" r:id="rId15"/>
    <p:sldId id="6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572"/>
            <p14:sldId id="654"/>
            <p14:sldId id="679"/>
            <p14:sldId id="680"/>
            <p14:sldId id="681"/>
            <p14:sldId id="683"/>
            <p14:sldId id="682"/>
            <p14:sldId id="684"/>
            <p14:sldId id="685"/>
            <p14:sldId id="686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CC"/>
    <a:srgbClr val="FFFFCC"/>
    <a:srgbClr val="CCFFFF"/>
    <a:srgbClr val="99FFCC"/>
    <a:srgbClr val="FF9999"/>
    <a:srgbClr val="FF00FF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4" y="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13:</a:t>
            </a:r>
            <a:br>
              <a:rPr lang="en-US" sz="4900" dirty="0"/>
            </a:br>
            <a:r>
              <a:rPr lang="en-US" sz="4900" dirty="0"/>
              <a:t>Order Finding and Shor’s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CE14-B79A-96D9-BB9C-4E8F2CC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Continued Fractions Algorithm -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DCAD-B013-B49D-0DFE-22101D7D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1579-7483-D02F-EA04-C112AB16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F14E9-1FF7-D3BB-3A9F-4AA4CCA6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55" y="1774235"/>
            <a:ext cx="6834442" cy="49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511-1B5B-B8C3-95C7-6C479432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Continued Fractions Algorithm – II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A674F-BEB5-24E9-93DE-D7837136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C6945-8B39-069F-49B6-3B7A753B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F20BB-8EA2-F8B7-481F-7DCB2978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14" y="1857618"/>
            <a:ext cx="6558818" cy="4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3687-8841-C1EC-03E3-C2A50F9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B97F-0F32-EBF1-9DA7-879C7332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Now we have all the elements in place to explain Shor’s Algorithm for factorization.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Given the order </a:t>
            </a:r>
            <a:r>
              <a:rPr lang="en-US" sz="2400" i="1" dirty="0"/>
              <a:t>r</a:t>
            </a:r>
            <a:r>
              <a:rPr lang="en-US" sz="2400" dirty="0"/>
              <a:t> to the base </a:t>
            </a:r>
            <a:r>
              <a:rPr lang="en-US" sz="2400" i="1" dirty="0"/>
              <a:t>a</a:t>
            </a:r>
            <a:r>
              <a:rPr lang="en-US" sz="2400" dirty="0"/>
              <a:t> of an integer </a:t>
            </a:r>
            <a:r>
              <a:rPr lang="en-US" sz="2400" i="1" dirty="0"/>
              <a:t>N</a:t>
            </a:r>
            <a:r>
              <a:rPr lang="en-US" sz="2400" dirty="0"/>
              <a:t>, i.e.,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 1 (</a:t>
            </a:r>
            <a:r>
              <a:rPr lang="en-US" sz="2400" dirty="0"/>
              <a:t>mod</a:t>
            </a:r>
            <a:r>
              <a:rPr lang="en-US" sz="2400" i="1" dirty="0"/>
              <a:t> N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can be factorized into (provided </a:t>
            </a:r>
            <a:r>
              <a:rPr lang="en-US" sz="2400" i="1" dirty="0"/>
              <a:t>r</a:t>
            </a:r>
            <a:r>
              <a:rPr lang="en-US" sz="2400" dirty="0"/>
              <a:t> is even),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30000" dirty="0"/>
              <a:t>/2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– 1)(</a:t>
            </a:r>
            <a:r>
              <a:rPr lang="en-US" sz="2400" i="1" dirty="0" err="1">
                <a:sym typeface="Symbol" panose="05050102010706020507" pitchFamily="18" charset="2"/>
              </a:rPr>
              <a:t>a</a:t>
            </a:r>
            <a:r>
              <a:rPr lang="en-US" sz="2400" i="1" baseline="30000" dirty="0" err="1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/2</a:t>
            </a:r>
            <a:r>
              <a:rPr lang="en-US" sz="2400" dirty="0">
                <a:sym typeface="Symbol" panose="05050102010706020507" pitchFamily="18" charset="2"/>
              </a:rPr>
              <a:t> + 1)  0 (</a:t>
            </a:r>
            <a:r>
              <a:rPr lang="en-US" sz="2400" dirty="0"/>
              <a:t>mod</a:t>
            </a:r>
            <a:r>
              <a:rPr lang="en-US" sz="2400" i="1" dirty="0"/>
              <a:t> N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Then </a:t>
            </a:r>
            <a:r>
              <a:rPr lang="en-US" sz="2400" i="1" dirty="0"/>
              <a:t>N</a:t>
            </a:r>
            <a:r>
              <a:rPr lang="en-US" sz="2400" dirty="0"/>
              <a:t> | (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30000" dirty="0"/>
              <a:t>/2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– 1)(</a:t>
            </a:r>
            <a:r>
              <a:rPr lang="en-US" sz="2400" i="1" dirty="0" err="1">
                <a:sym typeface="Symbol" panose="05050102010706020507" pitchFamily="18" charset="2"/>
              </a:rPr>
              <a:t>a</a:t>
            </a:r>
            <a:r>
              <a:rPr lang="en-US" sz="2400" i="1" baseline="30000" dirty="0" err="1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/2</a:t>
            </a:r>
            <a:r>
              <a:rPr lang="en-US" sz="2400" dirty="0">
                <a:sym typeface="Symbol" panose="05050102010706020507" pitchFamily="18" charset="2"/>
              </a:rPr>
              <a:t> + 1) i.e.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divides 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30000" dirty="0"/>
              <a:t>/2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– 1)(</a:t>
            </a:r>
            <a:r>
              <a:rPr lang="en-US" sz="2400" i="1" dirty="0" err="1">
                <a:sym typeface="Symbol" panose="05050102010706020507" pitchFamily="18" charset="2"/>
              </a:rPr>
              <a:t>a</a:t>
            </a:r>
            <a:r>
              <a:rPr lang="en-US" sz="2400" i="1" baseline="30000" dirty="0" err="1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/2</a:t>
            </a:r>
            <a:r>
              <a:rPr lang="en-US" sz="2400" dirty="0">
                <a:sym typeface="Symbol" panose="05050102010706020507" pitchFamily="18" charset="2"/>
              </a:rPr>
              <a:t> + 1).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We find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30000" dirty="0"/>
              <a:t>/2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– 1,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 and </a:t>
            </a:r>
            <a:r>
              <a:rPr lang="en-US" sz="2400" dirty="0" err="1">
                <a:sym typeface="Symbol" panose="05050102010706020507" pitchFamily="18" charset="2"/>
              </a:rPr>
              <a:t>gcd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 err="1">
                <a:sym typeface="Symbol" panose="05050102010706020507" pitchFamily="18" charset="2"/>
              </a:rPr>
              <a:t>a</a:t>
            </a:r>
            <a:r>
              <a:rPr lang="en-US" sz="2400" i="1" baseline="30000" dirty="0" err="1">
                <a:sym typeface="Symbol" panose="05050102010706020507" pitchFamily="18" charset="2"/>
              </a:rPr>
              <a:t>r</a:t>
            </a:r>
            <a:r>
              <a:rPr lang="en-US" sz="2400" baseline="30000" dirty="0">
                <a:sym typeface="Symbol" panose="05050102010706020507" pitchFamily="18" charset="2"/>
              </a:rPr>
              <a:t>/2</a:t>
            </a:r>
            <a:r>
              <a:rPr lang="en-US" sz="2400" dirty="0">
                <a:sym typeface="Symbol" panose="05050102010706020507" pitchFamily="18" charset="2"/>
              </a:rPr>
              <a:t> + 1,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 and one of these can give a non-trivial factor of </a:t>
            </a:r>
            <a:r>
              <a:rPr lang="en-US" sz="2400" i="1" dirty="0">
                <a:sym typeface="Symbol" panose="05050102010706020507" pitchFamily="18" charset="2"/>
              </a:rPr>
              <a:t>N.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D9CFA-A8E7-4E2D-5D9D-693DB9AD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D6FFB-1990-2004-A834-9DEF7B02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2AB7-E35B-2034-9EC4-0632CD9C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Shor’s Algorithm – Steps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6825F-E6FF-168F-C78E-110DFAF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7CA2-8D52-1839-0592-256AADC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FC3B0B-1937-7811-B976-D0F95BD9BF35}"/>
              </a:ext>
            </a:extLst>
          </p:cNvPr>
          <p:cNvGrpSpPr/>
          <p:nvPr/>
        </p:nvGrpSpPr>
        <p:grpSpPr>
          <a:xfrm>
            <a:off x="891369" y="1799428"/>
            <a:ext cx="6294461" cy="4493424"/>
            <a:chOff x="123593" y="1851082"/>
            <a:chExt cx="4388076" cy="29190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136FE-C046-1F2F-74AC-BEE48CF0F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93" y="1851082"/>
              <a:ext cx="4388076" cy="24829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7E6436-4780-A69E-208A-5485CC14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12" y="4401769"/>
              <a:ext cx="4064209" cy="36831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5498F32-3419-4461-627C-DF1CA5FC0F07}"/>
              </a:ext>
            </a:extLst>
          </p:cNvPr>
          <p:cNvSpPr txBox="1"/>
          <p:nvPr/>
        </p:nvSpPr>
        <p:spPr>
          <a:xfrm>
            <a:off x="7556740" y="1799428"/>
            <a:ext cx="4330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Observe that step 4 is the “quantum” step in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All of the other steps are classical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21E2-0DD5-3412-4789-736D54D9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Shor’s Algorithm – 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8E36-05EF-2D19-60BD-207864C9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Let us try to factorize 511 using Shor’s Algorithm.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First of all let us insure that 511 is not of the form </a:t>
            </a:r>
            <a:r>
              <a:rPr lang="en-US" sz="2400" i="1" dirty="0"/>
              <a:t>a</a:t>
            </a:r>
            <a:r>
              <a:rPr lang="en-US" sz="2400" i="1" baseline="30000" dirty="0"/>
              <a:t>b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Next, pick a number </a:t>
            </a:r>
            <a:r>
              <a:rPr lang="en-US" sz="2400" i="1" dirty="0"/>
              <a:t>a</a:t>
            </a:r>
            <a:r>
              <a:rPr lang="en-US" sz="2400" dirty="0"/>
              <a:t> such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dirty="0"/>
              <a:t>) = 1 (say </a:t>
            </a:r>
            <a:r>
              <a:rPr lang="en-US" sz="2400" i="1" dirty="0"/>
              <a:t>a</a:t>
            </a:r>
            <a:r>
              <a:rPr lang="en-US" sz="2400" dirty="0"/>
              <a:t> = 2).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the order of 511 w.r.t 2?</a:t>
            </a:r>
          </a:p>
          <a:p>
            <a:pPr>
              <a:lnSpc>
                <a:spcPct val="100000"/>
              </a:lnSpc>
            </a:pPr>
            <a:r>
              <a:rPr lang="en-US" sz="2400" i="1" dirty="0"/>
              <a:t>r </a:t>
            </a:r>
            <a:r>
              <a:rPr lang="en-US" sz="2400" dirty="0"/>
              <a:t>= 9 (it’s odd!).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Next let’s try the order of 511 </a:t>
            </a:r>
            <a:r>
              <a:rPr lang="en-US" sz="2400" dirty="0" err="1"/>
              <a:t>w.r.t.</a:t>
            </a:r>
            <a:r>
              <a:rPr lang="en-US" sz="2400" dirty="0"/>
              <a:t> 3:</a:t>
            </a:r>
          </a:p>
          <a:p>
            <a:pPr>
              <a:lnSpc>
                <a:spcPct val="100000"/>
              </a:lnSpc>
            </a:pPr>
            <a:r>
              <a:rPr lang="en-US" sz="2400" i="1" dirty="0"/>
              <a:t>r </a:t>
            </a:r>
            <a:r>
              <a:rPr lang="en-US" sz="2400" dirty="0"/>
              <a:t>= 12 (it’s even!)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Therefore, compute </a:t>
            </a:r>
            <a:r>
              <a:rPr lang="en-US" sz="2400" dirty="0" err="1"/>
              <a:t>gcd</a:t>
            </a:r>
            <a:r>
              <a:rPr lang="en-US" sz="2400" dirty="0"/>
              <a:t>(3</a:t>
            </a:r>
            <a:r>
              <a:rPr lang="en-US" sz="2400" baseline="30000" dirty="0"/>
              <a:t>6</a:t>
            </a:r>
            <a:r>
              <a:rPr lang="en-US" sz="2400" dirty="0"/>
              <a:t> – 1, 511) and </a:t>
            </a:r>
            <a:r>
              <a:rPr lang="en-US" sz="2400" dirty="0" err="1"/>
              <a:t>gcd</a:t>
            </a:r>
            <a:r>
              <a:rPr lang="en-US" sz="2400" dirty="0"/>
              <a:t>(3</a:t>
            </a:r>
            <a:r>
              <a:rPr lang="en-US" sz="2400" baseline="30000" dirty="0"/>
              <a:t>6</a:t>
            </a:r>
            <a:r>
              <a:rPr lang="en-US" sz="2400" dirty="0"/>
              <a:t> + 1, 511) for a factor of 511.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Interestingly, both the expressions give a factor of 511.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B7879-0EAD-0120-CA8E-F2EE415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382DF-6D81-62A1-4812-7D170723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790-CDC0-E59E-DFD3-4BB68D03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Shor’s Algorithm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D21C-1284-FF11-F5E5-E56255EE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Shor’s Algorithm computes the factor of </a:t>
            </a:r>
            <a:r>
              <a:rPr lang="en-US" i="1" dirty="0"/>
              <a:t>N</a:t>
            </a:r>
            <a:r>
              <a:rPr lang="en-US" dirty="0"/>
              <a:t> in polynomial time using quantum computing.</a:t>
            </a:r>
          </a:p>
          <a:p>
            <a:r>
              <a:rPr lang="en-US" dirty="0"/>
              <a:t>The key to this speedup is the order finding algorithm which finds the order of an integer due to quantum parallelism.</a:t>
            </a:r>
          </a:p>
          <a:p>
            <a:r>
              <a:rPr lang="en-US" dirty="0"/>
              <a:t>A number of details have been left out in these slides to give a broad overview. </a:t>
            </a:r>
          </a:p>
          <a:p>
            <a:r>
              <a:rPr lang="en-US" dirty="0"/>
              <a:t>Details related to error analysis for QPE, efficiency considerations can be found in Nielsen and Chuang, Chapter 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814F2-D57E-8DCF-A5EF-81900D66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05BE-C921-A93C-39A9-21652DF5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Phase Estimation Procedure - Review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Order Finding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Shor’s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https://quantumai.google/cirq/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Overview of the Phase Estimation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Recall from the last class that we covered the phase estimation procedure.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phase estimation procedure finds the phase of the eigenvalue </a:t>
            </a:r>
            <a:r>
              <a:rPr lang="en-US" sz="2400" dirty="0">
                <a:sym typeface="Symbol" panose="05050102010706020507" pitchFamily="18" charset="2"/>
              </a:rPr>
              <a:t> of </a:t>
            </a:r>
            <a:r>
              <a:rPr lang="en-US" sz="2400" dirty="0"/>
              <a:t>an operator </a:t>
            </a:r>
            <a:r>
              <a:rPr lang="en-US" sz="2400" i="1" dirty="0"/>
              <a:t>U</a:t>
            </a:r>
            <a:r>
              <a:rPr lang="en-US" sz="2400" dirty="0"/>
              <a:t> on an its eigenvector 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 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More specifically, let </a:t>
            </a:r>
            <a:r>
              <a:rPr lang="en-US" sz="2400" i="1" dirty="0"/>
              <a:t>U</a:t>
            </a:r>
            <a:r>
              <a:rPr lang="en-US" sz="2400" dirty="0"/>
              <a:t> 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  </a:t>
            </a:r>
            <a:r>
              <a:rPr lang="en-US" sz="2400" dirty="0"/>
              <a:t>= </a:t>
            </a:r>
            <a:r>
              <a:rPr lang="en-US" sz="2400" dirty="0">
                <a:sym typeface="Symbol" panose="05050102010706020507" pitchFamily="18" charset="2"/>
              </a:rPr>
              <a:t> </a:t>
            </a:r>
            <a:r>
              <a:rPr lang="en-US" sz="2400" dirty="0"/>
              <a:t>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.  Furthermore, let   = </a:t>
            </a:r>
            <a:r>
              <a:rPr lang="en-US" sz="2400" i="1" dirty="0">
                <a:sym typeface="Symbol" panose="05050102010706020507" pitchFamily="18" charset="2"/>
              </a:rPr>
              <a:t>e</a:t>
            </a:r>
            <a:r>
              <a:rPr lang="en-US" sz="2400" baseline="30000" dirty="0">
                <a:sym typeface="Symbol" panose="05050102010706020507" pitchFamily="18" charset="2"/>
              </a:rPr>
              <a:t>2i</a:t>
            </a:r>
            <a:r>
              <a:rPr lang="en-US" sz="2400" dirty="0">
                <a:sym typeface="Symbol" panose="05050102010706020507" pitchFamily="18" charset="2"/>
              </a:rPr>
              <a:t>.  Then the phase estimation procedure gives a good estimate for the phase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If </a:t>
            </a:r>
            <a:r>
              <a:rPr lang="en-US" sz="2400" i="1" dirty="0">
                <a:sym typeface="Symbol" panose="05050102010706020507" pitchFamily="18" charset="2"/>
              </a:rPr>
              <a:t> </a:t>
            </a:r>
            <a:r>
              <a:rPr lang="en-US" sz="2400" dirty="0">
                <a:sym typeface="Symbol" panose="05050102010706020507" pitchFamily="18" charset="2"/>
              </a:rPr>
              <a:t>has an exact binary expansion with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bits, we get the exact value of </a:t>
            </a:r>
            <a:r>
              <a:rPr lang="en-US" sz="2400" i="1" dirty="0">
                <a:sym typeface="Symbol" panose="05050102010706020507" pitchFamily="18" charset="2"/>
              </a:rPr>
              <a:t>.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However, if </a:t>
            </a:r>
            <a:r>
              <a:rPr lang="en-US" sz="2400" i="1" dirty="0">
                <a:sym typeface="Symbol" panose="05050102010706020507" pitchFamily="18" charset="2"/>
              </a:rPr>
              <a:t> </a:t>
            </a:r>
            <a:r>
              <a:rPr lang="en-US" sz="2400" dirty="0">
                <a:sym typeface="Symbol" panose="05050102010706020507" pitchFamily="18" charset="2"/>
              </a:rPr>
              <a:t>is an arbitrary real number, QPE gives a good approximation.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2325-5A91-C8F7-E3FF-F21B9E0D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Order Finding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6356-A679-5E11-26D3-A11995F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Let </a:t>
            </a:r>
            <a:r>
              <a:rPr lang="en-US" sz="2400" i="1" dirty="0"/>
              <a:t>N</a:t>
            </a:r>
            <a:r>
              <a:rPr lang="en-US" sz="2400" dirty="0"/>
              <a:t> be an integer and let </a:t>
            </a:r>
            <a:r>
              <a:rPr lang="en-US" sz="2400" i="1" dirty="0"/>
              <a:t>a</a:t>
            </a:r>
            <a:r>
              <a:rPr lang="en-US" sz="2400" dirty="0"/>
              <a:t> be coprime to </a:t>
            </a:r>
            <a:r>
              <a:rPr lang="en-US" sz="2400" i="1" dirty="0"/>
              <a:t>N </a:t>
            </a:r>
            <a:r>
              <a:rPr lang="en-US" sz="2400" dirty="0"/>
              <a:t>(i.e.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dirty="0"/>
              <a:t>) = 1).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Then, the order </a:t>
            </a:r>
            <a:r>
              <a:rPr lang="en-US" sz="2400" i="1" dirty="0"/>
              <a:t>r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modulo </a:t>
            </a:r>
            <a:r>
              <a:rPr lang="en-US" sz="2400" i="1" dirty="0"/>
              <a:t>N</a:t>
            </a:r>
            <a:r>
              <a:rPr lang="en-US" sz="2400" dirty="0"/>
              <a:t> is the smallest positive integer such that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r</a:t>
            </a:r>
            <a:r>
              <a:rPr lang="en-US" sz="2400" i="1" baseline="-250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 1 (</a:t>
            </a:r>
            <a:r>
              <a:rPr lang="en-US" sz="2400" dirty="0"/>
              <a:t>mod</a:t>
            </a:r>
            <a:r>
              <a:rPr lang="en-US" sz="2400" i="1" dirty="0"/>
              <a:t> N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Example: Let </a:t>
            </a:r>
            <a:r>
              <a:rPr lang="en-US" sz="2400" i="1" dirty="0"/>
              <a:t>N</a:t>
            </a:r>
            <a:r>
              <a:rPr lang="en-US" sz="2400" dirty="0"/>
              <a:t> = 15 and </a:t>
            </a:r>
            <a:r>
              <a:rPr lang="en-US" sz="2400" i="1" dirty="0"/>
              <a:t>a</a:t>
            </a:r>
            <a:r>
              <a:rPr lang="en-US" sz="2400" dirty="0"/>
              <a:t> = 7. By trial and error, we find that,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dirty="0"/>
              <a:t>7</a:t>
            </a:r>
            <a:r>
              <a:rPr lang="en-US" baseline="30000" dirty="0"/>
              <a:t>1</a:t>
            </a:r>
            <a:r>
              <a:rPr lang="en-US" dirty="0"/>
              <a:t> mod 15 = 7,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	7</a:t>
            </a:r>
            <a:r>
              <a:rPr lang="en-US" baseline="30000" dirty="0"/>
              <a:t>2</a:t>
            </a:r>
            <a:r>
              <a:rPr lang="en-US" dirty="0"/>
              <a:t> mod 15 = 49 mod 15 = 4,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	7</a:t>
            </a:r>
            <a:r>
              <a:rPr lang="en-US" baseline="30000" dirty="0"/>
              <a:t>3</a:t>
            </a:r>
            <a:r>
              <a:rPr lang="en-US" dirty="0"/>
              <a:t> mod 15 = 343 mod 15 = 13,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	7</a:t>
            </a:r>
            <a:r>
              <a:rPr lang="en-US" baseline="30000" dirty="0"/>
              <a:t>4 </a:t>
            </a:r>
            <a:r>
              <a:rPr lang="en-US" dirty="0"/>
              <a:t>mod 15 = 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Hence the order of 7 modulo 15 is </a:t>
            </a:r>
            <a:r>
              <a:rPr lang="en-US" sz="2400" i="1" dirty="0"/>
              <a:t>r</a:t>
            </a:r>
            <a:r>
              <a:rPr lang="en-US" sz="2400" dirty="0"/>
              <a:t> = 4.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A234D-67B2-6735-A60B-38D2555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6757A-07B7-191A-6E66-95B5716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9CFB-1429-A6E7-E438-F86E01F3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D8C2-E793-BCEA-6516-2644AB66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Let </a:t>
            </a:r>
            <a:r>
              <a:rPr lang="en-US" sz="2400" i="1" dirty="0"/>
              <a:t>N</a:t>
            </a:r>
            <a:r>
              <a:rPr lang="en-US" sz="2400" dirty="0"/>
              <a:t> = 15. Find the order of </a:t>
            </a:r>
          </a:p>
          <a:p>
            <a:pPr marL="914400" lvl="1" indent="-457200">
              <a:lnSpc>
                <a:spcPct val="100000"/>
              </a:lnSpc>
              <a:buAutoNum type="alphaLcParenBoth"/>
            </a:pPr>
            <a:r>
              <a:rPr lang="en-US" dirty="0"/>
              <a:t>8 modulo 15,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(b) 11 modulo 15.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Given the order </a:t>
            </a:r>
            <a:r>
              <a:rPr lang="en-US" sz="2400" i="1" dirty="0"/>
              <a:t>r</a:t>
            </a:r>
            <a:r>
              <a:rPr lang="en-US" sz="2400" dirty="0"/>
              <a:t> of </a:t>
            </a:r>
            <a:r>
              <a:rPr lang="en-US" sz="2400" i="1" dirty="0"/>
              <a:t>N</a:t>
            </a:r>
            <a:r>
              <a:rPr lang="en-US" sz="2400" dirty="0"/>
              <a:t> what can be inferred about </a:t>
            </a:r>
            <a:r>
              <a:rPr lang="en-US" sz="2400" i="1" dirty="0" err="1"/>
              <a:t>a</a:t>
            </a:r>
            <a:r>
              <a:rPr lang="en-US" sz="2400" baseline="30000" dirty="0" err="1"/>
              <a:t>r</a:t>
            </a:r>
            <a:r>
              <a:rPr lang="en-US" sz="2400" baseline="30000" dirty="0"/>
              <a:t>/2</a:t>
            </a:r>
            <a:r>
              <a:rPr lang="en-US" sz="2400" baseline="-25000" dirty="0"/>
              <a:t>  </a:t>
            </a:r>
            <a:r>
              <a:rPr lang="en-US" sz="2400" dirty="0"/>
              <a:t>– 1 and </a:t>
            </a:r>
            <a:r>
              <a:rPr lang="en-US" sz="2400" i="1" dirty="0" err="1"/>
              <a:t>a</a:t>
            </a:r>
            <a:r>
              <a:rPr lang="en-US" sz="2400" baseline="30000" dirty="0" err="1"/>
              <a:t>r</a:t>
            </a:r>
            <a:r>
              <a:rPr lang="en-US" sz="2400" baseline="30000" dirty="0"/>
              <a:t>/2</a:t>
            </a:r>
            <a:r>
              <a:rPr lang="en-US" sz="2400" baseline="-25000" dirty="0"/>
              <a:t>  </a:t>
            </a:r>
            <a:r>
              <a:rPr lang="en-US" sz="2400" dirty="0"/>
              <a:t>+ 1 (mod </a:t>
            </a:r>
            <a:r>
              <a:rPr lang="en-US" sz="2400" i="1" dirty="0"/>
              <a:t>N</a:t>
            </a:r>
            <a:r>
              <a:rPr lang="en-US" sz="2400" dirty="0"/>
              <a:t>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FCE8-CB65-726B-3204-40D6B71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EB72-7FDD-34DC-5433-F9B2FBBB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7BA-0C52-DF39-BDC2-817F8096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Using the QPE Algorithm for order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F198-86A9-7A35-FB07-E254439D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following unitary operator:</a:t>
            </a:r>
          </a:p>
          <a:p>
            <a:pPr marL="0" indent="0" algn="ctr">
              <a:buNone/>
            </a:pPr>
            <a:r>
              <a:rPr lang="en-US" sz="2400" i="1" dirty="0"/>
              <a:t>U</a:t>
            </a:r>
            <a:r>
              <a:rPr lang="en-US" sz="2400" dirty="0"/>
              <a:t> |</a:t>
            </a:r>
            <a:r>
              <a:rPr lang="en-US" sz="2400" i="1" dirty="0"/>
              <a:t>y</a:t>
            </a:r>
            <a:r>
              <a:rPr lang="en-US" sz="2400" dirty="0">
                <a:sym typeface="Symbol" panose="05050102010706020507" pitchFamily="18" charset="2"/>
              </a:rPr>
              <a:t>  </a:t>
            </a:r>
            <a:r>
              <a:rPr lang="en-US" sz="2400" dirty="0"/>
              <a:t>= | </a:t>
            </a:r>
            <a:r>
              <a:rPr lang="en-US" sz="2400" i="1" dirty="0"/>
              <a:t>x y </a:t>
            </a:r>
            <a:r>
              <a:rPr lang="en-US" sz="2400" dirty="0"/>
              <a:t>(mod</a:t>
            </a:r>
            <a:r>
              <a:rPr lang="en-US" sz="2400" i="1" dirty="0"/>
              <a:t> N)</a:t>
            </a:r>
            <a:r>
              <a:rPr lang="en-US" sz="2400" dirty="0">
                <a:sym typeface="Symbol" panose="05050102010706020507" pitchFamily="18" charset="2"/>
              </a:rPr>
              <a:t>, where 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 is coprime to </a:t>
            </a:r>
            <a:r>
              <a:rPr lang="en-US" sz="2400" i="1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and 1  </a:t>
            </a:r>
            <a:r>
              <a:rPr lang="en-US" sz="2400" i="1" dirty="0">
                <a:sym typeface="Symbol" panose="05050102010706020507" pitchFamily="18" charset="2"/>
              </a:rPr>
              <a:t>y</a:t>
            </a:r>
            <a:r>
              <a:rPr lang="en-US" sz="2400" dirty="0">
                <a:sym typeface="Symbol" panose="05050102010706020507" pitchFamily="18" charset="2"/>
              </a:rPr>
              <a:t>  </a:t>
            </a:r>
            <a:r>
              <a:rPr lang="en-US" sz="2400" i="1" dirty="0">
                <a:sym typeface="Symbol" panose="05050102010706020507" pitchFamily="18" charset="2"/>
              </a:rPr>
              <a:t>N – </a:t>
            </a:r>
            <a:r>
              <a:rPr lang="en-US" sz="2400" dirty="0">
                <a:sym typeface="Symbol" panose="05050102010706020507" pitchFamily="18" charset="2"/>
              </a:rPr>
              <a:t>1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 marL="0" indent="0" algn="ctr">
              <a:buNone/>
            </a:pPr>
            <a:r>
              <a:rPr lang="en-US" sz="2400" dirty="0">
                <a:sym typeface="Symbol" panose="05050102010706020507" pitchFamily="18" charset="2"/>
              </a:rPr>
              <a:t>[For </a:t>
            </a:r>
            <a:r>
              <a:rPr lang="en-US" sz="2400" i="1" dirty="0">
                <a:sym typeface="Symbol" panose="05050102010706020507" pitchFamily="18" charset="2"/>
              </a:rPr>
              <a:t>y</a:t>
            </a:r>
            <a:r>
              <a:rPr lang="en-US" sz="2400" dirty="0">
                <a:sym typeface="Symbol" panose="05050102010706020507" pitchFamily="18" charset="2"/>
              </a:rPr>
              <a:t> 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i="1" dirty="0"/>
              <a:t>U</a:t>
            </a:r>
            <a:r>
              <a:rPr lang="en-US" sz="2400" dirty="0"/>
              <a:t> |</a:t>
            </a:r>
            <a:r>
              <a:rPr lang="en-US" sz="2400" i="1" dirty="0"/>
              <a:t>y</a:t>
            </a:r>
            <a:r>
              <a:rPr lang="en-US" sz="2400" dirty="0">
                <a:sym typeface="Symbol" panose="05050102010706020507" pitchFamily="18" charset="2"/>
              </a:rPr>
              <a:t> = </a:t>
            </a:r>
            <a:r>
              <a:rPr lang="en-US" sz="2400" i="1" dirty="0">
                <a:sym typeface="Symbol" panose="05050102010706020507" pitchFamily="18" charset="2"/>
              </a:rPr>
              <a:t>y, </a:t>
            </a:r>
            <a:r>
              <a:rPr lang="en-US" sz="2400" i="1">
                <a:sym typeface="Symbol" panose="05050102010706020507" pitchFamily="18" charset="2"/>
              </a:rPr>
              <a:t>and for y = 0</a:t>
            </a:r>
            <a:r>
              <a:rPr lang="en-US" sz="2400">
                <a:sym typeface="Symbol" panose="05050102010706020507" pitchFamily="18" charset="2"/>
              </a:rPr>
              <a:t>].</a:t>
            </a:r>
            <a:endParaRPr lang="en-US" sz="2400" i="1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Given a state </a:t>
            </a:r>
            <a:r>
              <a:rPr lang="en-US" sz="2400" i="1" dirty="0">
                <a:sym typeface="Symbol" panose="05050102010706020507" pitchFamily="18" charset="2"/>
              </a:rPr>
              <a:t>y</a:t>
            </a:r>
            <a:r>
              <a:rPr lang="en-US" sz="2400" dirty="0">
                <a:sym typeface="Symbol" panose="05050102010706020507" pitchFamily="18" charset="2"/>
              </a:rPr>
              <a:t>, the matrix for </a:t>
            </a:r>
            <a:r>
              <a:rPr lang="en-US" sz="2400" i="1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is a permutation matrix.</a:t>
            </a:r>
          </a:p>
          <a:p>
            <a:r>
              <a:rPr lang="en-US" sz="2400" dirty="0">
                <a:sym typeface="Symbol" panose="05050102010706020507" pitchFamily="18" charset="2"/>
              </a:rPr>
              <a:t>Therefore it is a unitary operation.</a:t>
            </a:r>
          </a:p>
          <a:p>
            <a:r>
              <a:rPr lang="en-US" sz="2400" dirty="0">
                <a:sym typeface="Symbol" panose="05050102010706020507" pitchFamily="18" charset="2"/>
              </a:rPr>
              <a:t>Secondly, </a:t>
            </a:r>
            <a:r>
              <a:rPr lang="en-US" sz="2400" i="1" dirty="0"/>
              <a:t>U</a:t>
            </a:r>
            <a:r>
              <a:rPr lang="en-US" sz="2400" baseline="30000" dirty="0"/>
              <a:t>2</a:t>
            </a:r>
            <a:r>
              <a:rPr lang="en-US" sz="2400" dirty="0"/>
              <a:t> |</a:t>
            </a:r>
            <a:r>
              <a:rPr lang="en-US" sz="2400" i="1" dirty="0"/>
              <a:t>y</a:t>
            </a:r>
            <a:r>
              <a:rPr lang="en-US" sz="2400" dirty="0">
                <a:sym typeface="Symbol" panose="05050102010706020507" pitchFamily="18" charset="2"/>
              </a:rPr>
              <a:t>  </a:t>
            </a:r>
            <a:r>
              <a:rPr lang="en-US" sz="2400" dirty="0"/>
              <a:t>= </a:t>
            </a:r>
            <a:r>
              <a:rPr lang="en-US" sz="2400" i="1" dirty="0"/>
              <a:t>U</a:t>
            </a:r>
            <a:r>
              <a:rPr lang="en-US" sz="2400" dirty="0"/>
              <a:t> ( </a:t>
            </a:r>
            <a:r>
              <a:rPr lang="en-US" sz="2400" i="1" dirty="0"/>
              <a:t>U </a:t>
            </a:r>
            <a:r>
              <a:rPr lang="en-US" sz="2400" dirty="0"/>
              <a:t>|</a:t>
            </a:r>
            <a:r>
              <a:rPr lang="en-US" sz="2400" i="1" dirty="0"/>
              <a:t>y</a:t>
            </a:r>
            <a:r>
              <a:rPr lang="en-US" sz="2400" dirty="0">
                <a:sym typeface="Symbol" panose="05050102010706020507" pitchFamily="18" charset="2"/>
              </a:rPr>
              <a:t>) = </a:t>
            </a:r>
            <a:r>
              <a:rPr lang="en-US" sz="2400" i="1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( </a:t>
            </a:r>
            <a:r>
              <a:rPr lang="en-US" sz="2400" dirty="0"/>
              <a:t>| </a:t>
            </a:r>
            <a:r>
              <a:rPr lang="en-US" sz="2400" i="1" dirty="0"/>
              <a:t>x y </a:t>
            </a:r>
            <a:r>
              <a:rPr lang="en-US" sz="2400" dirty="0"/>
              <a:t>(mod</a:t>
            </a:r>
            <a:r>
              <a:rPr lang="en-US" sz="2400" i="1" dirty="0"/>
              <a:t> N)</a:t>
            </a:r>
            <a:r>
              <a:rPr lang="en-US" sz="2400" dirty="0">
                <a:sym typeface="Symbol" panose="05050102010706020507" pitchFamily="18" charset="2"/>
              </a:rPr>
              <a:t> ) = </a:t>
            </a:r>
            <a:r>
              <a:rPr lang="en-US" sz="2400" i="1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( </a:t>
            </a:r>
            <a:r>
              <a:rPr lang="en-US" sz="2400" dirty="0"/>
              <a:t>|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i="1" dirty="0"/>
              <a:t> y </a:t>
            </a:r>
            <a:r>
              <a:rPr lang="en-US" sz="2400" dirty="0"/>
              <a:t>(mod</a:t>
            </a:r>
            <a:r>
              <a:rPr lang="en-US" sz="2400" i="1" dirty="0"/>
              <a:t> N)</a:t>
            </a:r>
            <a:r>
              <a:rPr lang="en-US" sz="2400" dirty="0">
                <a:sym typeface="Symbol" panose="05050102010706020507" pitchFamily="18" charset="2"/>
              </a:rPr>
              <a:t> )</a:t>
            </a:r>
          </a:p>
          <a:p>
            <a:r>
              <a:rPr lang="en-US" sz="2400" dirty="0">
                <a:sym typeface="Symbol" panose="05050102010706020507" pitchFamily="18" charset="2"/>
              </a:rPr>
              <a:t>In general, </a:t>
            </a:r>
            <a:r>
              <a:rPr lang="en-US" sz="2400" i="1" dirty="0" err="1">
                <a:sym typeface="Symbol" panose="05050102010706020507" pitchFamily="18" charset="2"/>
              </a:rPr>
              <a:t>U</a:t>
            </a:r>
            <a:r>
              <a:rPr lang="en-US" sz="2400" i="1" baseline="30000" dirty="0" err="1">
                <a:sym typeface="Symbol" panose="05050102010706020507" pitchFamily="18" charset="2"/>
              </a:rPr>
              <a:t>k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|</a:t>
            </a:r>
            <a:r>
              <a:rPr lang="en-US" sz="2400" i="1" dirty="0"/>
              <a:t>y</a:t>
            </a:r>
            <a:r>
              <a:rPr lang="en-US" sz="2400" dirty="0">
                <a:sym typeface="Symbol" panose="05050102010706020507" pitchFamily="18" charset="2"/>
              </a:rPr>
              <a:t> = ( </a:t>
            </a:r>
            <a:r>
              <a:rPr lang="en-US" sz="2400" dirty="0"/>
              <a:t>|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k</a:t>
            </a:r>
            <a:r>
              <a:rPr lang="en-US" sz="2400" i="1" dirty="0"/>
              <a:t> y </a:t>
            </a:r>
            <a:r>
              <a:rPr lang="en-US" sz="2400" dirty="0"/>
              <a:t>(mod</a:t>
            </a:r>
            <a:r>
              <a:rPr lang="en-US" sz="2400" i="1" dirty="0"/>
              <a:t> N)</a:t>
            </a:r>
            <a:r>
              <a:rPr lang="en-US" sz="2400" dirty="0">
                <a:sym typeface="Symbol" panose="05050102010706020507" pitchFamily="18" charset="2"/>
              </a:rPr>
              <a:t> ).</a:t>
            </a:r>
          </a:p>
          <a:p>
            <a:r>
              <a:rPr lang="en-US" sz="2400" dirty="0"/>
              <a:t>Suppose that the order of </a:t>
            </a:r>
            <a:r>
              <a:rPr lang="en-US" sz="2400" i="1" dirty="0"/>
              <a:t>x</a:t>
            </a:r>
            <a:r>
              <a:rPr lang="en-US" sz="2400" dirty="0"/>
              <a:t> mod </a:t>
            </a:r>
            <a:r>
              <a:rPr lang="en-US" sz="2400" i="1" dirty="0"/>
              <a:t>N</a:t>
            </a:r>
            <a:r>
              <a:rPr lang="en-US" sz="2400" dirty="0"/>
              <a:t> is </a:t>
            </a:r>
            <a:r>
              <a:rPr lang="en-US" sz="2400" i="1" dirty="0"/>
              <a:t>r</a:t>
            </a:r>
            <a:r>
              <a:rPr lang="en-US" sz="2400" dirty="0"/>
              <a:t>, i.e.,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r</a:t>
            </a:r>
            <a:r>
              <a:rPr lang="en-US" sz="2400" i="1" baseline="-25000" dirty="0"/>
              <a:t> </a:t>
            </a:r>
            <a:r>
              <a:rPr lang="en-US" sz="2400" dirty="0"/>
              <a:t>mod</a:t>
            </a:r>
            <a:r>
              <a:rPr lang="en-US" sz="2400" i="1" dirty="0"/>
              <a:t> N = </a:t>
            </a:r>
            <a:r>
              <a:rPr lang="en-US" sz="2400" dirty="0"/>
              <a:t>1, or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 1 (mod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3BFFC-9A9C-7DC3-CFC7-2C6820EE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B177C-12AC-43FA-0F24-A0D2384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1634-A27D-8ABD-227A-A9B945F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Using Eigenvalues for Order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8DC51-B579-EB3C-A0F0-CB68869BC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:r>
                  <a:rPr lang="en-US" sz="2400" dirty="0">
                    <a:sym typeface="Symbol" panose="05050102010706020507" pitchFamily="18" charset="2"/>
                  </a:rPr>
                  <a:t> be an eigenvalue for </a:t>
                </a:r>
                <a:r>
                  <a:rPr lang="en-US" sz="2400" i="1" dirty="0">
                    <a:sym typeface="Symbol" panose="05050102010706020507" pitchFamily="18" charset="2"/>
                  </a:rPr>
                  <a:t>U</a:t>
                </a:r>
                <a:r>
                  <a:rPr 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Therefore, from the preceding discussion, </a:t>
                </a:r>
                <a:r>
                  <a:rPr lang="en-US" sz="2400" i="1" dirty="0"/>
                  <a:t>U</a:t>
                </a:r>
                <a:r>
                  <a:rPr lang="en-US" sz="2400" i="1" baseline="30000" dirty="0"/>
                  <a:t>r</a:t>
                </a:r>
                <a:r>
                  <a:rPr lang="en-US" sz="2400" dirty="0"/>
                  <a:t> |</a:t>
                </a:r>
                <a:r>
                  <a:rPr lang="en-US" sz="2400" i="1" dirty="0"/>
                  <a:t>y</a:t>
                </a:r>
                <a:r>
                  <a:rPr lang="en-US" sz="2400" dirty="0">
                    <a:sym typeface="Symbol" panose="05050102010706020507" pitchFamily="18" charset="2"/>
                  </a:rPr>
                  <a:t> </a:t>
                </a:r>
                <a:r>
                  <a:rPr lang="en-US" sz="2400" dirty="0"/>
                  <a:t>= </a:t>
                </a:r>
                <a:r>
                  <a:rPr lang="en-US" sz="2400" dirty="0">
                    <a:sym typeface="Symbol" panose="05050102010706020507" pitchFamily="18" charset="2"/>
                  </a:rPr>
                  <a:t></a:t>
                </a:r>
                <a:r>
                  <a:rPr lang="en-US" sz="2400" i="1" baseline="30000" dirty="0">
                    <a:sym typeface="Symbol" panose="05050102010706020507" pitchFamily="18" charset="2"/>
                  </a:rPr>
                  <a:t>r </a:t>
                </a:r>
                <a:r>
                  <a:rPr lang="en-US" sz="2400" dirty="0"/>
                  <a:t>|</a:t>
                </a:r>
                <a:r>
                  <a:rPr lang="en-US" sz="2400" i="1" dirty="0"/>
                  <a:t>y</a:t>
                </a:r>
                <a:r>
                  <a:rPr lang="en-US" sz="2400" dirty="0">
                    <a:sym typeface="Symbol" panose="05050102010706020507" pitchFamily="18" charset="2"/>
                  </a:rPr>
                  <a:t>.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Since </a:t>
                </a:r>
                <a:r>
                  <a:rPr lang="en-US" sz="2400" i="1" dirty="0">
                    <a:sym typeface="Symbol" panose="05050102010706020507" pitchFamily="18" charset="2"/>
                  </a:rPr>
                  <a:t>U</a:t>
                </a:r>
                <a:r>
                  <a:rPr lang="en-US" sz="2400" dirty="0">
                    <a:sym typeface="Symbol" panose="05050102010706020507" pitchFamily="18" charset="2"/>
                  </a:rPr>
                  <a:t> is a unitary matrix, therefore, </a:t>
                </a:r>
                <a:r>
                  <a:rPr lang="en-US" sz="2400" i="1" baseline="30000" dirty="0">
                    <a:sym typeface="Symbol" panose="05050102010706020507" pitchFamily="18" charset="2"/>
                  </a:rPr>
                  <a:t>r </a:t>
                </a:r>
                <a:r>
                  <a:rPr lang="en-US" sz="2400" i="1" dirty="0">
                    <a:sym typeface="Symbol" panose="05050102010706020507" pitchFamily="18" charset="2"/>
                  </a:rPr>
                  <a:t>= </a:t>
                </a:r>
                <a:r>
                  <a:rPr lang="en-US" sz="2400" dirty="0">
                    <a:sym typeface="Symbol" panose="05050102010706020507" pitchFamily="18" charset="2"/>
                  </a:rPr>
                  <a:t>1, which upon solving leads to </a:t>
                </a:r>
                <a:r>
                  <a:rPr lang="en-US" sz="2400" i="1" dirty="0">
                    <a:sym typeface="Symbol" panose="05050102010706020507" pitchFamily="18" charset="2"/>
                  </a:rPr>
                  <a:t>r</a:t>
                </a:r>
                <a:r>
                  <a:rPr lang="en-US" sz="2400" dirty="0">
                    <a:sym typeface="Symbol" panose="05050102010706020507" pitchFamily="18" charset="2"/>
                  </a:rPr>
                  <a:t> roots of unity, i.e., 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</a:t>
                </a:r>
                <a:r>
                  <a:rPr lang="en-US" sz="2400" i="1" baseline="30000" dirty="0">
                    <a:sym typeface="Symbol" panose="05050102010706020507" pitchFamily="18" charset="2"/>
                  </a:rPr>
                  <a:t> </a:t>
                </a:r>
                <a:r>
                  <a:rPr lang="en-US" sz="2400" i="1" dirty="0">
                    <a:sym typeface="Symbol" panose="05050102010706020507" pitchFamily="18" charset="2"/>
                  </a:rPr>
                  <a:t>= </a:t>
                </a:r>
                <a:r>
                  <a:rPr lang="en-US" sz="2400" dirty="0">
                    <a:sym typeface="Symbol" panose="05050102010706020507" pitchFamily="18" charset="2"/>
                  </a:rPr>
                  <a:t>exp(2</a:t>
                </a:r>
                <a:r>
                  <a:rPr lang="en-US" sz="2400" i="1" dirty="0">
                    <a:sym typeface="Symbol" panose="05050102010706020507" pitchFamily="18" charset="2"/>
                  </a:rPr>
                  <a:t>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 ), where 0 </a:t>
                </a:r>
                <a:r>
                  <a:rPr lang="en-US" sz="2400" dirty="0">
                    <a:sym typeface="Symbol" panose="05050102010706020507" pitchFamily="18" charset="2"/>
                  </a:rPr>
                  <a:t> </a:t>
                </a:r>
                <a:r>
                  <a:rPr lang="en-US" sz="2400" i="1" dirty="0">
                    <a:sym typeface="Symbol" panose="05050102010706020507" pitchFamily="18" charset="2"/>
                  </a:rPr>
                  <a:t>s </a:t>
                </a:r>
                <a:r>
                  <a:rPr lang="en-US" sz="2400" dirty="0">
                    <a:sym typeface="Symbol" panose="05050102010706020507" pitchFamily="18" charset="2"/>
                  </a:rPr>
                  <a:t> </a:t>
                </a:r>
                <a:r>
                  <a:rPr lang="en-US" sz="2400" i="1" dirty="0">
                    <a:sym typeface="Symbol" panose="05050102010706020507" pitchFamily="18" charset="2"/>
                  </a:rPr>
                  <a:t>r</a:t>
                </a:r>
                <a:r>
                  <a:rPr lang="en-US" sz="2400" dirty="0">
                    <a:sym typeface="Symbol" panose="05050102010706020507" pitchFamily="18" charset="2"/>
                  </a:rPr>
                  <a:t> – 1 [Verify this].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These correspond to the </a:t>
                </a:r>
                <a:r>
                  <a:rPr lang="en-US" sz="2400" i="1" dirty="0">
                    <a:sym typeface="Symbol" panose="05050102010706020507" pitchFamily="18" charset="2"/>
                  </a:rPr>
                  <a:t>r</a:t>
                </a:r>
                <a:r>
                  <a:rPr lang="en-US" sz="2400" dirty="0">
                    <a:sym typeface="Symbol" panose="05050102010706020507" pitchFamily="18" charset="2"/>
                  </a:rPr>
                  <a:t> eigenvalues of .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Using the QPE Algorithm as a procedure, the value of  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can be estimated.</a:t>
                </a:r>
              </a:p>
              <a:p>
                <a:r>
                  <a:rPr lang="en-US" sz="2400" dirty="0"/>
                  <a:t>We can then use the </a:t>
                </a:r>
                <a:r>
                  <a:rPr lang="en-US" sz="2400" b="1" dirty="0"/>
                  <a:t>continued fractions algorithm </a:t>
                </a:r>
                <a:r>
                  <a:rPr lang="en-US" sz="2400" dirty="0"/>
                  <a:t>to determine value of </a:t>
                </a:r>
                <a:r>
                  <a:rPr lang="en-US" sz="2400" i="1" dirty="0"/>
                  <a:t>r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This is a decimal integer that is an approximation to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18DC51-B579-EB3C-A0F0-CB68869B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870CD-2A6B-59F0-6B54-A749B9BA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ECE6E-1768-A4E3-7F14-C6A5806E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0FD-28CC-EB41-EB33-7752DF0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Order Finding – Algorithm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B8CBA-96A3-BC5C-52CB-DFE16130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F6CB-4E7F-2208-44DE-39E65CAC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17E6E-3506-1367-5AC3-1A7A9C65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85" y="1735931"/>
            <a:ext cx="5455013" cy="49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B504-02A9-02C7-5308-21F6E85F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Continued Fractions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AF4C9-5B82-8411-513C-B7F42AB17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From the preceding algorithm on order finding, we obtain a good estimate for the quantity </a:t>
                </a:r>
                <a:r>
                  <a:rPr lang="en-US" sz="2400" dirty="0">
                    <a:sym typeface="Symbol" panose="05050102010706020507" pitchFamily="18" charset="2"/>
                  </a:rPr>
                  <a:t> 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We do some classical postprocessing on this number, to get the values of </a:t>
                </a:r>
                <a:r>
                  <a:rPr lang="en-US" sz="2400" i="1" dirty="0"/>
                  <a:t>s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r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Since the phase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 is a rational number, we want to find </a:t>
                </a:r>
                <a:r>
                  <a:rPr lang="en-US" sz="2400" i="1" dirty="0"/>
                  <a:t>s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r</a:t>
                </a:r>
                <a:r>
                  <a:rPr lang="en-US" sz="2400" dirty="0"/>
                  <a:t> such that there are no common factors between them (i.e. </a:t>
                </a:r>
                <a:r>
                  <a:rPr lang="en-US" sz="2400" dirty="0" err="1"/>
                  <a:t>gcd</a:t>
                </a:r>
                <a:r>
                  <a:rPr lang="en-US" sz="2400" dirty="0"/>
                  <a:t>(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r</a:t>
                </a:r>
                <a:r>
                  <a:rPr lang="en-US" sz="2400" dirty="0"/>
                  <a:t>) = 1).</a:t>
                </a:r>
              </a:p>
              <a:p>
                <a:r>
                  <a:rPr lang="en-US" sz="2400" dirty="0"/>
                  <a:t>The continued fractions algorithm can be used to determine good rational number equivalents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denominator of the value thus obtained is the value of </a:t>
                </a:r>
                <a:r>
                  <a:rPr lang="en-US" sz="2400" i="1" dirty="0"/>
                  <a:t>r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AF4C9-5B82-8411-513C-B7F42AB17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F7155-FB5F-1B6B-3FEF-2BC6F24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0A6-5B45-250C-ADF1-AF8873A6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1253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13: Order Finding and Shor’s Algorithm</vt:lpstr>
      <vt:lpstr> Unit Outline</vt:lpstr>
      <vt:lpstr> Overview of the Phase Estimation Procedure </vt:lpstr>
      <vt:lpstr> Order Finding Problem</vt:lpstr>
      <vt:lpstr> Class Exercise</vt:lpstr>
      <vt:lpstr> Using the QPE Algorithm for order finding</vt:lpstr>
      <vt:lpstr> Using Eigenvalues for Order Finding</vt:lpstr>
      <vt:lpstr> Quantum Order Finding – Algorithm </vt:lpstr>
      <vt:lpstr> The Continued Fractions Algorithm</vt:lpstr>
      <vt:lpstr> The Continued Fractions Algorithm - I</vt:lpstr>
      <vt:lpstr> The Continued Fractions Algorithm – II </vt:lpstr>
      <vt:lpstr> Shor’s Algorithm</vt:lpstr>
      <vt:lpstr> Shor’s Algorithm – Steps </vt:lpstr>
      <vt:lpstr> Shor’s Algorithm – Class Activity</vt:lpstr>
      <vt:lpstr> Shor’s Algorithm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854</cp:revision>
  <dcterms:created xsi:type="dcterms:W3CDTF">2022-04-01T09:51:06Z</dcterms:created>
  <dcterms:modified xsi:type="dcterms:W3CDTF">2023-12-04T07:24:14Z</dcterms:modified>
</cp:coreProperties>
</file>