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2" r:id="rId14"/>
    <p:sldId id="273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308" r:id="rId38"/>
    <p:sldId id="297" r:id="rId39"/>
    <p:sldId id="298" r:id="rId40"/>
    <p:sldId id="299" r:id="rId41"/>
    <p:sldId id="300" r:id="rId42"/>
    <p:sldId id="301" r:id="rId43"/>
    <p:sldId id="309" r:id="rId44"/>
    <p:sldId id="302" r:id="rId45"/>
    <p:sldId id="303" r:id="rId46"/>
    <p:sldId id="304" r:id="rId47"/>
    <p:sldId id="305" r:id="rId48"/>
    <p:sldId id="306" r:id="rId49"/>
    <p:sldId id="307" r:id="rId50"/>
    <p:sldId id="31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9447-4B2C-4E6E-978D-F41BD8517991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B1850-5572-4E52-9DA6-58A42F7B8A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CB742-B278-4A1C-96A8-F8E1B7337244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D34A-5315-4CC1-A3AC-4E03D29374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5D34A-5315-4CC1-A3AC-4E03D29374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5D34A-5315-4CC1-A3AC-4E03D29374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1E6B53-FF84-4885-A7AF-8381E45D30F4}" type="datetime1">
              <a:rPr lang="en-US" smtClean="0"/>
              <a:t>11/1/2024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28DE-AE7C-4784-820A-84FC2E401C2E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F4ED-F47A-4936-8AC2-30152C96F92B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6894A457-0145-46C9-A49B-62F64AB6447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© Faisal </a:t>
            </a:r>
            <a:r>
              <a:rPr lang="en-US" dirty="0" err="1"/>
              <a:t>Alvi</a:t>
            </a:r>
            <a:r>
              <a:rPr lang="en-US" dirty="0"/>
              <a:t>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A810DCE-2F7A-43D5-8C02-D262369DCC8B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0CA4-47CC-47AE-944F-B3F1A91B2446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6987-45BC-4EC6-B498-34DCF875FA56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6590-BD8D-45B5-9279-1F5AC088590E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DF4C-1FBF-4910-AF72-2AA8109423DC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85C0-F91A-4A4E-97D8-DB8C8565027F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BFD7-3360-4DA7-BE47-557BB71730BF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Faisal Alvi,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79ACB-88F3-48A4-9A50-7BED91FFB13D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Faisal Alvi, 2013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FD88BD7-A59A-40CE-8472-9A2D05B01E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Number Theory</a:t>
            </a:r>
            <a:br>
              <a:rPr lang="en-US" b="1" dirty="0"/>
            </a:br>
            <a:r>
              <a:rPr lang="en-US" sz="2200" dirty="0"/>
              <a:t>Chapter 4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Mathematics, Kenneth Rosen,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248400" cy="502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Exercise Proofs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373854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Exponentiation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08611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Algorithm 5 to find </a:t>
            </a:r>
            <a:r>
              <a:rPr lang="en-US" i="1" dirty="0"/>
              <a:t>x</a:t>
            </a:r>
            <a:r>
              <a:rPr lang="en-US" dirty="0"/>
              <a:t> = 3</a:t>
            </a:r>
            <a:r>
              <a:rPr lang="en-US" baseline="30000" dirty="0"/>
              <a:t>644 </a:t>
            </a:r>
            <a:r>
              <a:rPr lang="en-US" dirty="0"/>
              <a:t> mod 645.</a:t>
            </a:r>
            <a:r>
              <a:rPr lang="en-US" baseline="-25000" dirty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833563"/>
            <a:ext cx="89820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5286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Proofs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Q. 31 Show that a positive integer is divisible by 3 if and only if the sum of its decimal digits is divisible by 3.</a:t>
            </a:r>
          </a:p>
          <a:p>
            <a:endParaRPr lang="en-US" dirty="0"/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we will try to prove that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if the sum of digits of an integer is divisible by 3, then the integer is divisible by 3.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an integer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represented as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… + 10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sum of digits is divisible by 3, this means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3 |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).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=&gt; 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= 3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(Continued)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</a:rPr>
              <a:t>Since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</a:rPr>
              <a:t>	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= 10</a:t>
            </a:r>
            <a:r>
              <a:rPr lang="en-US" sz="2800" i="1" baseline="30000" dirty="0">
                <a:latin typeface="Times New Roman" pitchFamily="18" charset="0"/>
              </a:rPr>
              <a:t>k</a:t>
            </a:r>
            <a:r>
              <a:rPr lang="en-US" sz="2800" baseline="30000" dirty="0">
                <a:latin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+ </a:t>
            </a:r>
            <a:r>
              <a:rPr lang="en-US" sz="2800" dirty="0">
                <a:latin typeface="Times New Roman" pitchFamily="18" charset="0"/>
              </a:rPr>
              <a:t>10</a:t>
            </a:r>
            <a:r>
              <a:rPr lang="en-US" sz="2800" i="1" baseline="30000" dirty="0">
                <a:latin typeface="Times New Roman" pitchFamily="18" charset="0"/>
              </a:rPr>
              <a:t>k </a:t>
            </a:r>
            <a:r>
              <a:rPr lang="en-US" sz="2800" baseline="30000" dirty="0">
                <a:latin typeface="Times New Roman" pitchFamily="18" charset="0"/>
              </a:rPr>
              <a:t>– 1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i="1" baseline="-25000" dirty="0">
                <a:latin typeface="Times New Roman" pitchFamily="18" charset="0"/>
              </a:rPr>
              <a:t>k </a:t>
            </a:r>
            <a:r>
              <a:rPr lang="en-US" sz="2800" baseline="-25000" dirty="0">
                <a:latin typeface="Times New Roman" pitchFamily="18" charset="0"/>
              </a:rPr>
              <a:t>– 1</a:t>
            </a:r>
            <a:r>
              <a:rPr lang="en-US" sz="2800" dirty="0">
                <a:latin typeface="Times New Roman" pitchFamily="18" charset="0"/>
              </a:rPr>
              <a:t> + … + 10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</a:rPr>
              <a:t>0</a:t>
            </a:r>
          </a:p>
          <a:p>
            <a:pPr>
              <a:buFontTx/>
              <a:buNone/>
            </a:pPr>
            <a:endParaRPr lang="en-US" sz="2800" baseline="-25000" dirty="0">
              <a:latin typeface="Times New Roman" pitchFamily="18" charset="0"/>
            </a:endParaRPr>
          </a:p>
          <a:p>
            <a:pPr>
              <a:buFont typeface="Symbol" pitchFamily="18" charset="2"/>
              <a:buChar char="Þ"/>
            </a:pP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= (10</a:t>
            </a:r>
            <a:r>
              <a:rPr lang="en-US" sz="2800" i="1" baseline="30000" dirty="0">
                <a:latin typeface="Times New Roman" pitchFamily="18" charset="0"/>
              </a:rPr>
              <a:t>k</a:t>
            </a:r>
            <a:r>
              <a:rPr lang="en-US" sz="2800" baseline="30000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– 1)</a:t>
            </a:r>
            <a:r>
              <a:rPr lang="en-US" sz="2800" i="1" dirty="0" err="1">
                <a:latin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+ </a:t>
            </a:r>
            <a:r>
              <a:rPr lang="en-US" sz="2800" dirty="0">
                <a:latin typeface="Times New Roman" pitchFamily="18" charset="0"/>
              </a:rPr>
              <a:t>(10</a:t>
            </a:r>
            <a:r>
              <a:rPr lang="en-US" sz="2800" i="1" baseline="30000" dirty="0">
                <a:latin typeface="Times New Roman" pitchFamily="18" charset="0"/>
              </a:rPr>
              <a:t>k </a:t>
            </a:r>
            <a:r>
              <a:rPr lang="en-US" sz="2800" baseline="30000" dirty="0">
                <a:latin typeface="Times New Roman" pitchFamily="18" charset="0"/>
              </a:rPr>
              <a:t>– 1 </a:t>
            </a:r>
            <a:r>
              <a:rPr lang="en-US" sz="2800" dirty="0">
                <a:latin typeface="Times New Roman" pitchFamily="18" charset="0"/>
              </a:rPr>
              <a:t>– 1)</a:t>
            </a:r>
            <a:r>
              <a:rPr lang="en-US" sz="2800" i="1" dirty="0" err="1">
                <a:latin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i="1" baseline="-25000" dirty="0">
                <a:latin typeface="Times New Roman" pitchFamily="18" charset="0"/>
              </a:rPr>
              <a:t> </a:t>
            </a:r>
            <a:r>
              <a:rPr lang="en-US" sz="2800" baseline="-25000" dirty="0">
                <a:latin typeface="Times New Roman" pitchFamily="18" charset="0"/>
              </a:rPr>
              <a:t>– 1</a:t>
            </a:r>
            <a:r>
              <a:rPr lang="en-US" sz="2800" dirty="0">
                <a:latin typeface="Times New Roman" pitchFamily="18" charset="0"/>
              </a:rPr>
              <a:t> + … + 9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</a:rPr>
              <a:t>1 </a:t>
            </a:r>
            <a:r>
              <a:rPr lang="en-US" sz="2800" dirty="0">
                <a:latin typeface="Times New Roman" pitchFamily="18" charset="0"/>
              </a:rPr>
              <a:t>+ (</a:t>
            </a:r>
            <a:r>
              <a:rPr lang="en-US" sz="2800" i="1" dirty="0" err="1">
                <a:latin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i="1" dirty="0" err="1">
                <a:latin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</a:rPr>
              <a:t> – 1</a:t>
            </a:r>
            <a:r>
              <a:rPr lang="en-US" sz="2800" dirty="0">
                <a:latin typeface="Times New Roman" pitchFamily="18" charset="0"/>
              </a:rPr>
              <a:t> + … + 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</a:rPr>
              <a:t> ) </a:t>
            </a:r>
          </a:p>
          <a:p>
            <a:pPr>
              <a:buFont typeface="Symbol" pitchFamily="18" charset="2"/>
              <a:buChar char="Þ"/>
            </a:pPr>
            <a:endParaRPr lang="en-US" sz="2800" dirty="0">
              <a:latin typeface="Times New Roman" pitchFamily="18" charset="0"/>
            </a:endParaRPr>
          </a:p>
          <a:p>
            <a:pPr>
              <a:buFont typeface="Symbol" pitchFamily="18" charset="2"/>
              <a:buChar char="Þ"/>
            </a:pPr>
            <a:r>
              <a:rPr lang="en-US" sz="2800" i="1" dirty="0">
                <a:latin typeface="Times New Roman" pitchFamily="18" charset="0"/>
              </a:rPr>
              <a:t>n = </a:t>
            </a:r>
            <a:r>
              <a:rPr lang="en-US" sz="2800" dirty="0">
                <a:latin typeface="Times New Roman" pitchFamily="18" charset="0"/>
              </a:rPr>
              <a:t>(999… (</a:t>
            </a:r>
            <a:r>
              <a:rPr lang="en-US" sz="2800" i="1" dirty="0">
                <a:latin typeface="Times New Roman" pitchFamily="18" charset="0"/>
              </a:rPr>
              <a:t>k </a:t>
            </a:r>
            <a:r>
              <a:rPr lang="en-US" sz="2800" dirty="0">
                <a:latin typeface="Times New Roman" pitchFamily="18" charset="0"/>
              </a:rPr>
              <a:t>digits))</a:t>
            </a:r>
            <a:r>
              <a:rPr lang="en-US" sz="2800" i="1" dirty="0" err="1">
                <a:latin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i="1" baseline="-25000" dirty="0">
                <a:latin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</a:rPr>
              <a:t>+ </a:t>
            </a:r>
            <a:r>
              <a:rPr lang="en-US" sz="2800" dirty="0">
                <a:latin typeface="Times New Roman" pitchFamily="18" charset="0"/>
              </a:rPr>
              <a:t>(999…(</a:t>
            </a:r>
            <a:r>
              <a:rPr lang="en-US" sz="2800" i="1" dirty="0">
                <a:latin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</a:rPr>
              <a:t> – 1 digits)) </a:t>
            </a:r>
            <a:r>
              <a:rPr lang="en-US" sz="2800" i="1" dirty="0" err="1">
                <a:latin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</a:rPr>
              <a:t> – 1</a:t>
            </a:r>
            <a:r>
              <a:rPr lang="en-US" sz="2800" dirty="0">
                <a:latin typeface="Times New Roman" pitchFamily="18" charset="0"/>
              </a:rPr>
              <a:t> + … + 9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</a:rPr>
              <a:t> + 3</a:t>
            </a:r>
            <a:r>
              <a:rPr lang="en-US" sz="2800" i="1" dirty="0">
                <a:latin typeface="Times New Roman" pitchFamily="18" charset="0"/>
              </a:rPr>
              <a:t>c</a:t>
            </a:r>
          </a:p>
          <a:p>
            <a:pPr>
              <a:buFont typeface="Symbol" pitchFamily="18" charset="2"/>
              <a:buChar char="Þ"/>
            </a:pPr>
            <a:endParaRPr lang="en-US" sz="2800" dirty="0">
              <a:latin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</a:rPr>
              <a:t>as each of the integers of the form 10</a:t>
            </a:r>
            <a:r>
              <a:rPr lang="en-US" sz="2800" i="1" baseline="30000" dirty="0">
                <a:latin typeface="Times New Roman" pitchFamily="18" charset="0"/>
              </a:rPr>
              <a:t>x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– 1 is of the form 999…9.</a:t>
            </a:r>
          </a:p>
          <a:p>
            <a:pPr>
              <a:buFont typeface="Symbol" pitchFamily="18" charset="2"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</a:rPr>
              <a:t>Since each of the integers in the above expression is divisible by 3,</a:t>
            </a:r>
          </a:p>
          <a:p>
            <a:pPr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</a:rPr>
              <a:t>Therefore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is divisible by 3.</a:t>
            </a:r>
            <a:r>
              <a:rPr lang="en-US" sz="2800" baseline="-25000" dirty="0">
                <a:latin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</a:rPr>
              <a:t>  PROVED.</a:t>
            </a:r>
          </a:p>
          <a:p>
            <a:pPr>
              <a:buFont typeface="Symbol" pitchFamily="18" charset="2"/>
              <a:buNone/>
            </a:pPr>
            <a:endParaRPr lang="en-US" sz="2800" i="1" dirty="0">
              <a:latin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</a:rPr>
              <a:t>The other direction is left for you to prove as an exercise.</a:t>
            </a:r>
          </a:p>
          <a:p>
            <a:pPr>
              <a:buFont typeface="Symbol" pitchFamily="18" charset="2"/>
              <a:buNone/>
            </a:pPr>
            <a:endParaRPr lang="en-US" sz="2800" dirty="0">
              <a:latin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en-US" sz="2800" dirty="0">
                <a:latin typeface="Times New Roman" pitchFamily="18" charset="0"/>
              </a:rPr>
              <a:t>Note: The same proof can be given much easily using modular arithmetic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Proofs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5286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4.3 Primes and Greatest Common Divisors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77" y="1219200"/>
            <a:ext cx="900332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3276600"/>
            <a:ext cx="8382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Example:  </a:t>
            </a:r>
          </a:p>
          <a:p>
            <a:r>
              <a:rPr lang="en-US" sz="2000" dirty="0"/>
              <a:t>Between 91 and 100 inclusive,  the only prime integer is 97, since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000" dirty="0"/>
              <a:t>91 = 7 x 13, 		92 = 2 x 2 x 23,   		93 = 3 x 31,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94 = 2 x 47,  		95 = 5 x 19		96 = 2 x 2 x 2 x 2 x 2 x 3,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97 = 1 x 97, 		98 = 2 x 7 x 7,  		99 = 3 x 3 x 11,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100 = 2 x 2 x 5 x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for </a:t>
            </a:r>
            <a:r>
              <a:rPr lang="en-US" dirty="0" err="1"/>
              <a:t>Primality</a:t>
            </a:r>
            <a:r>
              <a:rPr lang="en-US" dirty="0"/>
              <a:t>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Theorem: If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 is a composite integer, then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 has a prime factor less than or equal to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</a:t>
            </a:r>
            <a:r>
              <a:rPr lang="en-US" sz="2000" i="1" dirty="0">
                <a:solidFill>
                  <a:srgbClr val="0070C0"/>
                </a:solidFill>
                <a:sym typeface="Symbol"/>
              </a:rPr>
              <a:t>n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.</a:t>
            </a:r>
          </a:p>
          <a:p>
            <a:r>
              <a:rPr lang="en-US" sz="2000" u="sng" dirty="0">
                <a:sym typeface="Symbol"/>
              </a:rPr>
              <a:t>Proof (by contradiction)</a:t>
            </a:r>
            <a:endParaRPr lang="en-US" sz="2000" u="sng" dirty="0"/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</a:rPr>
              <a:t>Suppose that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is a composite integer, with all of its factors greater than 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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n. 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  <a:sym typeface="Symbol"/>
              </a:rPr>
              <a:t>In particular, if 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n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 = </a:t>
            </a:r>
            <a:r>
              <a:rPr lang="en-US" sz="2000" i="1" dirty="0" err="1">
                <a:solidFill>
                  <a:schemeClr val="tx1"/>
                </a:solidFill>
                <a:sym typeface="Symbol"/>
              </a:rPr>
              <a:t>ab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, where 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a &gt; 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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n 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and 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b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 &gt; 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n. </a:t>
            </a:r>
          </a:p>
          <a:p>
            <a:pPr lvl="1">
              <a:buNone/>
            </a:pPr>
            <a:r>
              <a:rPr lang="en-US" sz="2000" dirty="0">
                <a:solidFill>
                  <a:schemeClr val="tx1"/>
                </a:solidFill>
                <a:sym typeface="Symbol"/>
              </a:rPr>
              <a:t>Then 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n = </a:t>
            </a:r>
            <a:r>
              <a:rPr lang="en-US" sz="2000" i="1" dirty="0" err="1">
                <a:solidFill>
                  <a:schemeClr val="tx1"/>
                </a:solidFill>
                <a:sym typeface="Symbol"/>
              </a:rPr>
              <a:t>ab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 &gt; 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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n x 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</a:t>
            </a:r>
            <a:r>
              <a:rPr lang="en-US" sz="2000" i="1" dirty="0">
                <a:solidFill>
                  <a:schemeClr val="tx1"/>
                </a:solidFill>
                <a:sym typeface="Symbol"/>
              </a:rPr>
              <a:t>n &gt; n, 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which is a contradiction.</a:t>
            </a: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  <a:sym typeface="Symbol"/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sym typeface="Symbol"/>
              </a:rPr>
              <a:t>Example:  Find the prime factorization of 931.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sym typeface="Symbol"/>
              </a:rPr>
              <a:t>Since (931)</a:t>
            </a:r>
            <a:r>
              <a:rPr lang="en-US" sz="2000" baseline="30000" dirty="0">
                <a:solidFill>
                  <a:schemeClr val="tx1"/>
                </a:solidFill>
                <a:sym typeface="Symbol"/>
              </a:rPr>
              <a:t>1/2</a:t>
            </a:r>
            <a:r>
              <a:rPr lang="en-US" sz="2000" dirty="0">
                <a:solidFill>
                  <a:schemeClr val="tx1"/>
                </a:solidFill>
                <a:sym typeface="Symbol"/>
              </a:rPr>
              <a:t>= 30.5, we will do trial division of 931 with all primes &lt;= 30.5.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sym typeface="Symbol"/>
              </a:rPr>
              <a:t>Upon trial division we find that 931 = 7 x 133.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sym typeface="Symbol"/>
              </a:rPr>
              <a:t>Furthermore, 133 = 7 x 19.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sym typeface="Symbol"/>
              </a:rPr>
              <a:t>Therefore 931 = 7 x 7 x 133.</a:t>
            </a: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Number Theory </a:t>
            </a:r>
            <a:r>
              <a:rPr lang="en-US" dirty="0"/>
              <a:t>is the part of mathematics devoted to the study of the set of integers and their properties.</a:t>
            </a:r>
          </a:p>
          <a:p>
            <a:r>
              <a:rPr lang="en-US" dirty="0"/>
              <a:t>Topics that we cover include: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4.1 Divisibility of Integers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4.1 Modular Arithmetic</a:t>
            </a:r>
          </a:p>
          <a:p>
            <a:pPr lvl="1"/>
            <a:r>
              <a:rPr lang="en-US" dirty="0"/>
              <a:t>4.2 Integer Representations and Algorithms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4.3 Primes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4.3 Greatest Common Divisors and Least Common Multiple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4.4 Solving </a:t>
            </a:r>
            <a:r>
              <a:rPr lang="en-US" dirty="0" err="1">
                <a:highlight>
                  <a:srgbClr val="FFFF00"/>
                </a:highlight>
              </a:rPr>
              <a:t>Congruences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4.5 Applications of </a:t>
            </a:r>
            <a:r>
              <a:rPr lang="en-US" dirty="0" err="1">
                <a:highlight>
                  <a:srgbClr val="FFFF00"/>
                </a:highlight>
              </a:rPr>
              <a:t>Congruences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4.6 Cryptography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029200" y="2895600"/>
            <a:ext cx="2286000" cy="45720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70C0"/>
                </a:solidFill>
              </a:rPr>
              <a:t>Some, Not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Mersenne</a:t>
            </a:r>
            <a:r>
              <a:rPr lang="en-US" dirty="0"/>
              <a:t> Primes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If </a:t>
            </a:r>
            <a:r>
              <a:rPr lang="en-US" sz="2400" i="1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olidFill>
                  <a:srgbClr val="0070C0"/>
                </a:solidFill>
              </a:rPr>
              <a:t> is a prime, then the integer </a:t>
            </a:r>
            <a:r>
              <a:rPr lang="en-US" sz="2400" i="1" dirty="0">
                <a:solidFill>
                  <a:srgbClr val="0070C0"/>
                </a:solidFill>
              </a:rPr>
              <a:t>2</a:t>
            </a:r>
            <a:r>
              <a:rPr lang="en-US" sz="2400" i="1" baseline="30000" dirty="0">
                <a:solidFill>
                  <a:srgbClr val="0070C0"/>
                </a:solidFill>
              </a:rPr>
              <a:t>p</a:t>
            </a:r>
            <a:r>
              <a:rPr lang="en-US" sz="2400" i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– 1 </a:t>
            </a:r>
            <a:r>
              <a:rPr lang="en-US" sz="2400" u="sng" dirty="0">
                <a:solidFill>
                  <a:srgbClr val="0070C0"/>
                </a:solidFill>
              </a:rPr>
              <a:t>may be </a:t>
            </a:r>
            <a:r>
              <a:rPr lang="en-US" sz="2400" dirty="0">
                <a:solidFill>
                  <a:srgbClr val="0070C0"/>
                </a:solidFill>
              </a:rPr>
              <a:t>a prime integer.  Such primes are called </a:t>
            </a:r>
            <a:r>
              <a:rPr lang="en-US" sz="2400" dirty="0" err="1">
                <a:solidFill>
                  <a:srgbClr val="0070C0"/>
                </a:solidFill>
              </a:rPr>
              <a:t>Mersenne</a:t>
            </a:r>
            <a:r>
              <a:rPr lang="en-US" sz="2400" dirty="0">
                <a:solidFill>
                  <a:srgbClr val="0070C0"/>
                </a:solidFill>
              </a:rPr>
              <a:t> primes.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Example: 2</a:t>
            </a:r>
            <a:r>
              <a:rPr lang="en-US" sz="2400" baseline="30000" dirty="0"/>
              <a:t>3</a:t>
            </a:r>
            <a:r>
              <a:rPr lang="en-US" sz="2400" dirty="0"/>
              <a:t> – 1 = 7 is a prime, while 2</a:t>
            </a:r>
            <a:r>
              <a:rPr lang="en-US" sz="2400" baseline="30000" dirty="0"/>
              <a:t>11</a:t>
            </a:r>
            <a:r>
              <a:rPr lang="en-US" sz="2400" baseline="-25000" dirty="0"/>
              <a:t> </a:t>
            </a:r>
            <a:r>
              <a:rPr lang="en-US" sz="2400" dirty="0"/>
              <a:t>– 1 = 2047 is not (What are the prime factors of 2047?)   </a:t>
            </a:r>
            <a:r>
              <a:rPr lang="en-US" sz="2400" i="1" dirty="0"/>
              <a:t> </a:t>
            </a:r>
          </a:p>
          <a:p>
            <a:pPr>
              <a:buNone/>
            </a:pPr>
            <a:endParaRPr lang="en-US" sz="2400" i="1" dirty="0"/>
          </a:p>
          <a:p>
            <a:pPr>
              <a:buNone/>
            </a:pPr>
            <a:r>
              <a:rPr lang="en-US" sz="2400" i="1" dirty="0"/>
              <a:t>Exercises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48150"/>
            <a:ext cx="72771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Exercises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609335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and LCM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29600" cy="89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81057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276600"/>
            <a:ext cx="8229600" cy="252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 for GCD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419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33600"/>
            <a:ext cx="76962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and LCM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" y="2286000"/>
            <a:ext cx="4438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3581400"/>
            <a:ext cx="815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Class Exercise:  What is the least common multiple of 24 and 36?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548035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as a Linear Combination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990600" y="1828800"/>
            <a:ext cx="7162800" cy="7620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If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and </a:t>
            </a:r>
            <a:r>
              <a:rPr lang="en-US" sz="1800" i="1" baseline="0">
                <a:cs typeface="Times New Roman" pitchFamily="18" charset="0"/>
              </a:rPr>
              <a:t>b</a:t>
            </a:r>
            <a:r>
              <a:rPr lang="en-US" sz="1800" baseline="0">
                <a:cs typeface="Times New Roman" pitchFamily="18" charset="0"/>
              </a:rPr>
              <a:t> are positive integers, then there exists integers </a:t>
            </a:r>
            <a:r>
              <a:rPr lang="en-US" sz="1800" i="1" baseline="0">
                <a:cs typeface="Times New Roman" pitchFamily="18" charset="0"/>
              </a:rPr>
              <a:t>s</a:t>
            </a:r>
            <a:r>
              <a:rPr lang="en-US" sz="1800" baseline="0">
                <a:cs typeface="Times New Roman" pitchFamily="18" charset="0"/>
              </a:rPr>
              <a:t> and </a:t>
            </a:r>
            <a:r>
              <a:rPr lang="en-US" sz="1800" i="1" baseline="0">
                <a:cs typeface="Times New Roman" pitchFamily="18" charset="0"/>
              </a:rPr>
              <a:t>t</a:t>
            </a:r>
            <a:r>
              <a:rPr lang="en-US" sz="1800" baseline="0">
                <a:cs typeface="Times New Roman" pitchFamily="18" charset="0"/>
              </a:rPr>
              <a:t> such that </a:t>
            </a:r>
          </a:p>
          <a:p>
            <a:pPr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gcd(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, </a:t>
            </a:r>
            <a:r>
              <a:rPr lang="en-US" sz="1800" i="1" baseline="0">
                <a:cs typeface="Times New Roman" pitchFamily="18" charset="0"/>
              </a:rPr>
              <a:t>b</a:t>
            </a:r>
            <a:r>
              <a:rPr lang="en-US" sz="1800" baseline="0">
                <a:cs typeface="Times New Roman" pitchFamily="18" charset="0"/>
              </a:rPr>
              <a:t>) = </a:t>
            </a:r>
            <a:r>
              <a:rPr lang="en-US" sz="1800" i="1" baseline="0">
                <a:cs typeface="Times New Roman" pitchFamily="18" charset="0"/>
              </a:rPr>
              <a:t>sa  +  tb</a:t>
            </a:r>
            <a:r>
              <a:rPr lang="en-US" sz="1800" baseline="0">
                <a:cs typeface="Times New Roman" pitchFamily="18" charset="0"/>
              </a:rPr>
              <a:t>.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90600" y="2819400"/>
            <a:ext cx="71628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solidFill>
                  <a:srgbClr val="3333CC"/>
                </a:solidFill>
                <a:cs typeface="Tahoma" pitchFamily="34" charset="0"/>
              </a:rPr>
              <a:t>Example: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Express </a:t>
            </a:r>
            <a:r>
              <a:rPr lang="en-US" sz="1800" baseline="0" dirty="0" err="1">
                <a:cs typeface="Times New Roman" pitchFamily="18" charset="0"/>
              </a:rPr>
              <a:t>gcd</a:t>
            </a:r>
            <a:r>
              <a:rPr lang="en-US" sz="1800" baseline="0" dirty="0">
                <a:cs typeface="Times New Roman" pitchFamily="18" charset="0"/>
              </a:rPr>
              <a:t>(252, 198) = 18 as a linear combination of 252 and 198.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Solution: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Using the Euclidean Algorithm, we find that: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dirty="0">
                <a:solidFill>
                  <a:srgbClr val="CC3300"/>
                </a:solidFill>
              </a:rPr>
              <a:t>	</a:t>
            </a:r>
            <a:r>
              <a:rPr lang="en-US" sz="1800" b="1" baseline="0" dirty="0">
                <a:solidFill>
                  <a:srgbClr val="CC3300"/>
                </a:solidFill>
              </a:rPr>
              <a:t>252 = 1*198 + 54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sz="1800" b="1" baseline="0" dirty="0">
                <a:solidFill>
                  <a:srgbClr val="CC3300"/>
                </a:solidFill>
              </a:rPr>
              <a:t>	198 = 3*54 + 36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sz="1800" b="1" baseline="0" dirty="0">
                <a:solidFill>
                  <a:srgbClr val="CC3300"/>
                </a:solidFill>
              </a:rPr>
              <a:t>	54 = 1*36 + 18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sz="1800" b="1" baseline="0" dirty="0">
                <a:solidFill>
                  <a:srgbClr val="CC3300"/>
                </a:solidFill>
              </a:rPr>
              <a:t>	36 = 2*18.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Therefore </a:t>
            </a:r>
            <a:r>
              <a:rPr lang="en-US" sz="1800" baseline="0" dirty="0" err="1">
                <a:cs typeface="Times New Roman" pitchFamily="18" charset="0"/>
              </a:rPr>
              <a:t>gcd</a:t>
            </a:r>
            <a:r>
              <a:rPr lang="en-US" sz="1800" baseline="0" dirty="0">
                <a:cs typeface="Times New Roman" pitchFamily="18" charset="0"/>
              </a:rPr>
              <a:t>(252, 198) = 18, since 18 is last nonzero remainder. </a:t>
            </a:r>
          </a:p>
          <a:p>
            <a:pPr marL="342900" indent="-342900" algn="l">
              <a:spcBef>
                <a:spcPct val="20000"/>
              </a:spcBef>
            </a:pPr>
            <a:endParaRPr lang="en-US" sz="1800" baseline="0" dirty="0"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1800" baseline="0" dirty="0">
              <a:cs typeface="Times New Roman" pitchFamily="18" charset="0"/>
            </a:endParaRP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</a:rPr>
              <a:t>Theorem: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3" grpId="0"/>
      <p:bldP spid="890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 as a linear combination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Using the 3</a:t>
            </a:r>
            <a:r>
              <a:rPr lang="en-US" sz="1800" baseline="30000" dirty="0">
                <a:cs typeface="Times New Roman" pitchFamily="18" charset="0"/>
              </a:rPr>
              <a:t>rd</a:t>
            </a:r>
            <a:r>
              <a:rPr lang="en-US" sz="1800" dirty="0">
                <a:cs typeface="Times New Roman" pitchFamily="18" charset="0"/>
              </a:rPr>
              <a:t> division, we express </a:t>
            </a:r>
            <a:r>
              <a:rPr lang="en-US" sz="1800" dirty="0" err="1">
                <a:cs typeface="Times New Roman" pitchFamily="18" charset="0"/>
              </a:rPr>
              <a:t>gcd</a:t>
            </a:r>
            <a:r>
              <a:rPr lang="en-US" sz="1800" dirty="0">
                <a:cs typeface="Times New Roman" pitchFamily="18" charset="0"/>
              </a:rPr>
              <a:t>(252, 198) = 18 as a linear combination of 54 and 36.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We get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	18 = 54 – 1*36.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The second division tells us that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	36 = 198 – 3*54.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Substituting for 36 into the previous equation, we get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	18 = 54 – 1*36 = 54 – 1*(198 – 3*54) = 4*54 – 1*198.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The first division tells us that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	54 = 252 – 1*198.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Substituting for 54 into the previous equation, we get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	18 = 4*(252 – 1*198) – 1*198 =  4*252 – 5*198.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Therefore, </a:t>
            </a:r>
            <a:r>
              <a:rPr lang="en-US" sz="1800" b="1" u="sng" dirty="0" err="1">
                <a:cs typeface="Times New Roman" pitchFamily="18" charset="0"/>
              </a:rPr>
              <a:t>gcd</a:t>
            </a:r>
            <a:r>
              <a:rPr lang="en-US" sz="1800" b="1" u="sng" dirty="0">
                <a:cs typeface="Times New Roman" pitchFamily="18" charset="0"/>
              </a:rPr>
              <a:t>(252, 198) = 18 = 4(252) – 5(198)</a:t>
            </a:r>
          </a:p>
          <a:p>
            <a:endParaRPr lang="en-US" sz="1800" b="1" u="sng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324600" y="2362200"/>
            <a:ext cx="2286000" cy="142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 baseline="0">
                <a:solidFill>
                  <a:srgbClr val="CC3300"/>
                </a:solidFill>
              </a:rPr>
              <a:t>252 = 1*198 + 54</a:t>
            </a:r>
          </a:p>
          <a:p>
            <a:pPr>
              <a:lnSpc>
                <a:spcPct val="120000"/>
              </a:lnSpc>
            </a:pPr>
            <a:r>
              <a:rPr lang="en-US" sz="1800" b="1" baseline="0">
                <a:solidFill>
                  <a:srgbClr val="CC3300"/>
                </a:solidFill>
              </a:rPr>
              <a:t>198 = 3*54 + 36</a:t>
            </a:r>
          </a:p>
          <a:p>
            <a:pPr>
              <a:lnSpc>
                <a:spcPct val="120000"/>
              </a:lnSpc>
            </a:pPr>
            <a:r>
              <a:rPr lang="en-US" sz="1800" b="1" baseline="0">
                <a:solidFill>
                  <a:srgbClr val="CC3300"/>
                </a:solidFill>
              </a:rPr>
              <a:t>54 = 1*36 + 18</a:t>
            </a:r>
          </a:p>
          <a:p>
            <a:pPr>
              <a:lnSpc>
                <a:spcPct val="120000"/>
              </a:lnSpc>
            </a:pPr>
            <a:r>
              <a:rPr lang="en-US" sz="1800" b="1" baseline="0">
                <a:solidFill>
                  <a:srgbClr val="CC3300"/>
                </a:solidFill>
              </a:rPr>
              <a:t>36 = 2*18.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bldLvl="2"/>
      <p:bldP spid="901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990600" y="1828800"/>
            <a:ext cx="7239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If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,</a:t>
            </a:r>
            <a:r>
              <a:rPr lang="en-US" sz="1800" i="1" baseline="0">
                <a:cs typeface="Times New Roman" pitchFamily="18" charset="0"/>
              </a:rPr>
              <a:t> b</a:t>
            </a:r>
            <a:r>
              <a:rPr lang="en-US" sz="1800" baseline="0">
                <a:cs typeface="Times New Roman" pitchFamily="18" charset="0"/>
              </a:rPr>
              <a:t>, and </a:t>
            </a:r>
            <a:r>
              <a:rPr lang="en-US" sz="1800" i="1" baseline="0">
                <a:cs typeface="Times New Roman" pitchFamily="18" charset="0"/>
              </a:rPr>
              <a:t>c</a:t>
            </a:r>
            <a:r>
              <a:rPr lang="en-US" sz="1800" baseline="0">
                <a:cs typeface="Times New Roman" pitchFamily="18" charset="0"/>
              </a:rPr>
              <a:t> are positive integers such that gcd(</a:t>
            </a:r>
            <a:r>
              <a:rPr lang="en-US" sz="1800" i="1" baseline="0">
                <a:cs typeface="Times New Roman" pitchFamily="18" charset="0"/>
              </a:rPr>
              <a:t>a, b</a:t>
            </a:r>
            <a:r>
              <a:rPr lang="en-US" sz="1800" baseline="0">
                <a:cs typeface="Times New Roman" pitchFamily="18" charset="0"/>
              </a:rPr>
              <a:t>) = 1 and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| </a:t>
            </a:r>
            <a:r>
              <a:rPr lang="en-US" sz="1800" i="1" baseline="0">
                <a:cs typeface="Times New Roman" pitchFamily="18" charset="0"/>
              </a:rPr>
              <a:t>bc</a:t>
            </a:r>
            <a:r>
              <a:rPr lang="en-US" sz="1800" baseline="0">
                <a:cs typeface="Times New Roman" pitchFamily="18" charset="0"/>
              </a:rPr>
              <a:t>, then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| </a:t>
            </a:r>
            <a:r>
              <a:rPr lang="en-US" sz="1800" i="1" baseline="0">
                <a:cs typeface="Times New Roman" pitchFamily="18" charset="0"/>
              </a:rPr>
              <a:t>c</a:t>
            </a:r>
            <a:r>
              <a:rPr lang="en-US" sz="1800" baseline="0">
                <a:cs typeface="Times New Roman" pitchFamily="18" charset="0"/>
              </a:rPr>
              <a:t>.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</a:rPr>
              <a:t>Theorem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990600" y="2667000"/>
            <a:ext cx="7772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="1" i="1" baseline="0">
                <a:solidFill>
                  <a:srgbClr val="3333CC"/>
                </a:solidFill>
                <a:cs typeface="Times New Roman" pitchFamily="18" charset="0"/>
              </a:rPr>
              <a:t>Proof: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Since gcd(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, </a:t>
            </a:r>
            <a:r>
              <a:rPr lang="en-US" sz="1800" i="1" baseline="0">
                <a:cs typeface="Times New Roman" pitchFamily="18" charset="0"/>
              </a:rPr>
              <a:t>b</a:t>
            </a:r>
            <a:r>
              <a:rPr lang="en-US" sz="1800" baseline="0">
                <a:cs typeface="Times New Roman" pitchFamily="18" charset="0"/>
              </a:rPr>
              <a:t>) = 1, by Theorem 1 there are integers </a:t>
            </a:r>
            <a:r>
              <a:rPr lang="en-US" sz="1800" i="1" baseline="0">
                <a:cs typeface="Times New Roman" pitchFamily="18" charset="0"/>
              </a:rPr>
              <a:t>s</a:t>
            </a:r>
            <a:r>
              <a:rPr lang="en-US" sz="1800" baseline="0">
                <a:cs typeface="Times New Roman" pitchFamily="18" charset="0"/>
              </a:rPr>
              <a:t> and </a:t>
            </a:r>
            <a:r>
              <a:rPr lang="en-US" sz="1800" i="1" baseline="0">
                <a:cs typeface="Times New Roman" pitchFamily="18" charset="0"/>
              </a:rPr>
              <a:t>t</a:t>
            </a:r>
            <a:r>
              <a:rPr lang="en-US" sz="1800" baseline="0">
                <a:cs typeface="Times New Roman" pitchFamily="18" charset="0"/>
              </a:rPr>
              <a:t> such that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	</a:t>
            </a:r>
            <a:r>
              <a:rPr lang="en-US" sz="1800" i="1" baseline="0">
                <a:cs typeface="Times New Roman" pitchFamily="18" charset="0"/>
              </a:rPr>
              <a:t>sa + tb</a:t>
            </a:r>
            <a:r>
              <a:rPr lang="en-US" sz="1800" baseline="0">
                <a:cs typeface="Times New Roman" pitchFamily="18" charset="0"/>
              </a:rPr>
              <a:t> = 1.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Multiplying both slides of this equation by </a:t>
            </a:r>
            <a:r>
              <a:rPr lang="en-US" sz="1800" i="1" baseline="0">
                <a:cs typeface="Times New Roman" pitchFamily="18" charset="0"/>
              </a:rPr>
              <a:t>c</a:t>
            </a:r>
            <a:r>
              <a:rPr lang="en-US" sz="1800" baseline="0">
                <a:cs typeface="Times New Roman" pitchFamily="18" charset="0"/>
              </a:rPr>
              <a:t>, we obtain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	</a:t>
            </a:r>
            <a:r>
              <a:rPr lang="en-US" sz="1800" i="1" baseline="0">
                <a:cs typeface="Times New Roman" pitchFamily="18" charset="0"/>
              </a:rPr>
              <a:t>sac + tbc = c.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Using Theorem 1 of Section 3.4, we can use this last equation to show that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| </a:t>
            </a:r>
            <a:r>
              <a:rPr lang="en-US" sz="1800" i="1" baseline="0">
                <a:cs typeface="Times New Roman" pitchFamily="18" charset="0"/>
              </a:rPr>
              <a:t>c</a:t>
            </a:r>
            <a:r>
              <a:rPr lang="en-US" sz="1800" baseline="0">
                <a:cs typeface="Times New Roman" pitchFamily="18" charset="0"/>
              </a:rPr>
              <a:t>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By part 2 of that theorem, </a:t>
            </a:r>
            <a:r>
              <a:rPr lang="en-US" sz="1800" i="1" baseline="0">
                <a:cs typeface="Times New Roman" pitchFamily="18" charset="0"/>
              </a:rPr>
              <a:t>a | tbc</a:t>
            </a:r>
            <a:r>
              <a:rPr lang="en-US" sz="1800" baseline="0">
                <a:cs typeface="Times New Roman" pitchFamily="18" charset="0"/>
              </a:rPr>
              <a:t>. Since </a:t>
            </a:r>
            <a:r>
              <a:rPr lang="en-US" sz="1800" i="1" baseline="0">
                <a:cs typeface="Times New Roman" pitchFamily="18" charset="0"/>
              </a:rPr>
              <a:t>a | sac</a:t>
            </a:r>
            <a:r>
              <a:rPr lang="en-US" sz="1800" baseline="0">
                <a:cs typeface="Times New Roman" pitchFamily="18" charset="0"/>
              </a:rPr>
              <a:t> and </a:t>
            </a:r>
            <a:r>
              <a:rPr lang="en-US" sz="1800" i="1" baseline="0">
                <a:cs typeface="Times New Roman" pitchFamily="18" charset="0"/>
              </a:rPr>
              <a:t>a | tbc</a:t>
            </a:r>
            <a:r>
              <a:rPr lang="en-US" sz="1800" baseline="0">
                <a:cs typeface="Times New Roman" pitchFamily="18" charset="0"/>
              </a:rPr>
              <a:t>, by part 1 of that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theorem, we conclude that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divides </a:t>
            </a:r>
            <a:r>
              <a:rPr lang="en-US" sz="1800" i="1" baseline="0">
                <a:cs typeface="Times New Roman" pitchFamily="18" charset="0"/>
              </a:rPr>
              <a:t>sac + tbc</a:t>
            </a:r>
            <a:r>
              <a:rPr lang="en-US" sz="1800" baseline="0">
                <a:cs typeface="Times New Roman" pitchFamily="18" charset="0"/>
              </a:rPr>
              <a:t>, and hence </a:t>
            </a:r>
            <a:r>
              <a:rPr lang="en-US" sz="1800" i="1" baseline="0">
                <a:cs typeface="Times New Roman" pitchFamily="18" charset="0"/>
              </a:rPr>
              <a:t>a | c</a:t>
            </a:r>
            <a:r>
              <a:rPr lang="en-US" sz="1800" baseline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Theorem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143000" y="1905000"/>
            <a:ext cx="7162800" cy="685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Let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 be a positive integer, and let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, </a:t>
            </a:r>
            <a:r>
              <a:rPr lang="en-US" sz="1800" i="1" baseline="0">
                <a:cs typeface="Times New Roman" pitchFamily="18" charset="0"/>
              </a:rPr>
              <a:t>b</a:t>
            </a:r>
            <a:r>
              <a:rPr lang="en-US" sz="1800" baseline="0">
                <a:cs typeface="Times New Roman" pitchFamily="18" charset="0"/>
              </a:rPr>
              <a:t>, and </a:t>
            </a:r>
            <a:r>
              <a:rPr lang="en-US" sz="1800" i="1" baseline="0">
                <a:cs typeface="Times New Roman" pitchFamily="18" charset="0"/>
              </a:rPr>
              <a:t>c</a:t>
            </a:r>
            <a:r>
              <a:rPr lang="en-US" sz="1800" baseline="0">
                <a:cs typeface="Times New Roman" pitchFamily="18" charset="0"/>
              </a:rPr>
              <a:t> be integers. </a:t>
            </a:r>
          </a:p>
          <a:p>
            <a:pPr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If </a:t>
            </a:r>
            <a:r>
              <a:rPr lang="en-US" sz="1800" i="1" baseline="0">
                <a:cs typeface="Times New Roman" pitchFamily="18" charset="0"/>
              </a:rPr>
              <a:t>ac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>
                <a:cs typeface="Times New Roman" pitchFamily="18" charset="0"/>
              </a:rPr>
              <a:t>bc</a:t>
            </a:r>
            <a:r>
              <a:rPr lang="en-US" sz="1800" baseline="0">
                <a:cs typeface="Times New Roman" pitchFamily="18" charset="0"/>
              </a:rPr>
              <a:t>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 and gcd(</a:t>
            </a:r>
            <a:r>
              <a:rPr lang="en-US" sz="1800" i="1" baseline="0">
                <a:cs typeface="Times New Roman" pitchFamily="18" charset="0"/>
              </a:rPr>
              <a:t>c</a:t>
            </a:r>
            <a:r>
              <a:rPr lang="en-US" sz="1800" baseline="0">
                <a:cs typeface="Times New Roman" pitchFamily="18" charset="0"/>
              </a:rPr>
              <a:t>,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=</a:t>
            </a:r>
            <a:r>
              <a:rPr lang="en-US" sz="1800" baseline="0">
                <a:cs typeface="Times New Roman" pitchFamily="18" charset="0"/>
              </a:rPr>
              <a:t>1, then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b</a:t>
            </a:r>
            <a:r>
              <a:rPr lang="en-US" sz="1800" baseline="0">
                <a:cs typeface="Times New Roman" pitchFamily="18" charset="0"/>
              </a:rPr>
              <a:t> 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).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066800" y="3048000"/>
            <a:ext cx="77724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="1" i="1" baseline="0">
                <a:solidFill>
                  <a:srgbClr val="3333CC"/>
                </a:solidFill>
                <a:cs typeface="Times New Roman" pitchFamily="18" charset="0"/>
              </a:rPr>
              <a:t>Proof: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Since </a:t>
            </a:r>
            <a:r>
              <a:rPr lang="en-US" sz="1800" i="1" baseline="0">
                <a:cs typeface="Times New Roman" pitchFamily="18" charset="0"/>
              </a:rPr>
              <a:t>ac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bc </a:t>
            </a:r>
            <a:r>
              <a:rPr lang="en-US" sz="1800" baseline="0">
                <a:cs typeface="Times New Roman" pitchFamily="18" charset="0"/>
              </a:rPr>
              <a:t>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), </a:t>
            </a:r>
            <a:r>
              <a:rPr lang="en-US" sz="1800" i="1" baseline="0">
                <a:cs typeface="Times New Roman" pitchFamily="18" charset="0"/>
              </a:rPr>
              <a:t>m | ac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– bc = c</a:t>
            </a:r>
            <a:r>
              <a:rPr lang="en-US" sz="1800" baseline="0">
                <a:cs typeface="Times New Roman" pitchFamily="18" charset="0"/>
              </a:rPr>
              <a:t>(</a:t>
            </a:r>
            <a:r>
              <a:rPr lang="en-US" sz="1800" i="1" baseline="0">
                <a:cs typeface="Times New Roman" pitchFamily="18" charset="0"/>
              </a:rPr>
              <a:t>a – b</a:t>
            </a:r>
            <a:r>
              <a:rPr lang="en-US" sz="1800" baseline="0">
                <a:cs typeface="Times New Roman" pitchFamily="18" charset="0"/>
              </a:rPr>
              <a:t>).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By the previous result, since gcd(</a:t>
            </a:r>
            <a:r>
              <a:rPr lang="en-US" sz="1800" i="1" baseline="0">
                <a:cs typeface="Times New Roman" pitchFamily="18" charset="0"/>
              </a:rPr>
              <a:t>c</a:t>
            </a:r>
            <a:r>
              <a:rPr lang="en-US" sz="1800" baseline="0">
                <a:cs typeface="Times New Roman" pitchFamily="18" charset="0"/>
              </a:rPr>
              <a:t>,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 = 1, it follows that </a:t>
            </a:r>
            <a:r>
              <a:rPr lang="en-US" sz="1800" i="1" baseline="0">
                <a:cs typeface="Times New Roman" pitchFamily="18" charset="0"/>
              </a:rPr>
              <a:t>m | a – b</a:t>
            </a:r>
            <a:r>
              <a:rPr lang="en-US" sz="1800" baseline="0">
                <a:cs typeface="Times New Roman" pitchFamily="18" charset="0"/>
              </a:rPr>
              <a:t>. </a:t>
            </a:r>
          </a:p>
          <a:p>
            <a:pPr marL="342900" indent="-342900" algn="l">
              <a:spcBef>
                <a:spcPct val="20000"/>
              </a:spcBef>
            </a:pPr>
            <a:endParaRPr lang="en-US" sz="1800" baseline="0"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We conclude that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b </a:t>
            </a:r>
            <a:r>
              <a:rPr lang="en-US" sz="1800" baseline="0">
                <a:cs typeface="Times New Roman" pitchFamily="18" charset="0"/>
              </a:rPr>
              <a:t>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).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4.1: Divisibility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141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43885"/>
            <a:ext cx="8229600" cy="56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962400"/>
            <a:ext cx="8305800" cy="112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Modulo </a:t>
            </a:r>
            <a:r>
              <a:rPr lang="en-US" i="1"/>
              <a:t>m</a:t>
            </a: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/>
              <a:t>Let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m</a:t>
            </a:r>
            <a:r>
              <a:rPr lang="en-US" sz="1800" dirty="0"/>
              <a:t> be two relatively prime integers.</a:t>
            </a:r>
          </a:p>
          <a:p>
            <a:pPr>
              <a:buFontTx/>
              <a:buNone/>
            </a:pPr>
            <a:r>
              <a:rPr lang="en-US" sz="1800" dirty="0"/>
              <a:t>If </a:t>
            </a:r>
          </a:p>
          <a:p>
            <a:pPr algn="ctr">
              <a:buFontTx/>
              <a:buNone/>
            </a:pPr>
            <a:r>
              <a:rPr lang="en-US" sz="2000" i="1" dirty="0"/>
              <a:t>a </a:t>
            </a:r>
            <a:r>
              <a:rPr lang="en-US" sz="2000" b="1" baseline="30000" dirty="0"/>
              <a:t>.</a:t>
            </a:r>
            <a:r>
              <a:rPr lang="en-US" sz="2000" b="1" i="1" dirty="0"/>
              <a:t> </a:t>
            </a:r>
            <a:r>
              <a:rPr lang="en-US" sz="2000" i="1" dirty="0"/>
              <a:t>x</a:t>
            </a:r>
            <a:r>
              <a:rPr lang="en-US" sz="2000" dirty="0"/>
              <a:t>  </a:t>
            </a:r>
            <a:r>
              <a:rPr lang="en-US" sz="2000" dirty="0">
                <a:cs typeface="Times New Roman" pitchFamily="18" charset="0"/>
              </a:rPr>
              <a:t>≡ 1 (mod </a:t>
            </a:r>
            <a:r>
              <a:rPr lang="en-US" sz="2000" i="1" dirty="0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Then </a:t>
            </a:r>
            <a:r>
              <a:rPr lang="en-US" sz="1800" i="1" dirty="0">
                <a:cs typeface="Times New Roman" pitchFamily="18" charset="0"/>
              </a:rPr>
              <a:t>x</a:t>
            </a:r>
            <a:r>
              <a:rPr lang="en-US" sz="1800" dirty="0">
                <a:cs typeface="Times New Roman" pitchFamily="18" charset="0"/>
              </a:rPr>
              <a:t> is called the </a:t>
            </a:r>
            <a:r>
              <a:rPr lang="en-US" sz="1800" i="1" dirty="0">
                <a:cs typeface="Times New Roman" pitchFamily="18" charset="0"/>
              </a:rPr>
              <a:t>inverse </a:t>
            </a:r>
            <a:r>
              <a:rPr lang="en-US" sz="1800" dirty="0">
                <a:cs typeface="Times New Roman" pitchFamily="18" charset="0"/>
              </a:rPr>
              <a:t>of </a:t>
            </a:r>
            <a:r>
              <a:rPr lang="en-US" sz="1800" i="1" dirty="0">
                <a:cs typeface="Times New Roman" pitchFamily="18" charset="0"/>
              </a:rPr>
              <a:t>a</a:t>
            </a:r>
            <a:r>
              <a:rPr lang="en-US" sz="1800" dirty="0">
                <a:cs typeface="Times New Roman" pitchFamily="18" charset="0"/>
              </a:rPr>
              <a:t> modulo </a:t>
            </a:r>
            <a:r>
              <a:rPr lang="en-US" sz="1800" i="1" dirty="0">
                <a:cs typeface="Times New Roman" pitchFamily="18" charset="0"/>
              </a:rPr>
              <a:t>m</a:t>
            </a:r>
            <a:r>
              <a:rPr lang="en-US" sz="1800" dirty="0">
                <a:cs typeface="Times New Roman" pitchFamily="18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cs typeface="Times New Roman" pitchFamily="18" charset="0"/>
            </a:endParaRPr>
          </a:p>
          <a:p>
            <a:r>
              <a:rPr lang="en-US" sz="1800" dirty="0">
                <a:cs typeface="Times New Roman" pitchFamily="18" charset="0"/>
              </a:rPr>
              <a:t>It must be noted that the inverse exists if and only if </a:t>
            </a:r>
            <a:r>
              <a:rPr lang="en-US" sz="1800" dirty="0" err="1">
                <a:cs typeface="Times New Roman" pitchFamily="18" charset="0"/>
              </a:rPr>
              <a:t>gcd</a:t>
            </a:r>
            <a:r>
              <a:rPr lang="en-US" sz="1800" dirty="0">
                <a:cs typeface="Times New Roman" pitchFamily="18" charset="0"/>
              </a:rPr>
              <a:t>(</a:t>
            </a:r>
            <a:r>
              <a:rPr lang="en-US" sz="1800" i="1" dirty="0">
                <a:cs typeface="Times New Roman" pitchFamily="18" charset="0"/>
              </a:rPr>
              <a:t>a</a:t>
            </a:r>
            <a:r>
              <a:rPr lang="en-US" sz="1800" dirty="0">
                <a:cs typeface="Times New Roman" pitchFamily="18" charset="0"/>
              </a:rPr>
              <a:t>, </a:t>
            </a:r>
            <a:r>
              <a:rPr lang="en-US" sz="1800" i="1" dirty="0">
                <a:cs typeface="Times New Roman" pitchFamily="18" charset="0"/>
              </a:rPr>
              <a:t>m</a:t>
            </a:r>
            <a:r>
              <a:rPr lang="en-US" sz="1800" dirty="0">
                <a:cs typeface="Times New Roman" pitchFamily="18" charset="0"/>
              </a:rPr>
              <a:t>) = 1.</a:t>
            </a:r>
          </a:p>
          <a:p>
            <a:r>
              <a:rPr lang="en-US" sz="1800" dirty="0">
                <a:cs typeface="Times New Roman" pitchFamily="18" charset="0"/>
              </a:rPr>
              <a:t>The inverse </a:t>
            </a:r>
            <a:r>
              <a:rPr lang="en-US" sz="1800" i="1" dirty="0">
                <a:cs typeface="Times New Roman" pitchFamily="18" charset="0"/>
              </a:rPr>
              <a:t>x</a:t>
            </a:r>
            <a:r>
              <a:rPr lang="en-US" sz="1800" dirty="0">
                <a:cs typeface="Times New Roman" pitchFamily="18" charset="0"/>
              </a:rPr>
              <a:t> is unique modulo </a:t>
            </a:r>
            <a:r>
              <a:rPr lang="en-US" sz="1800" i="1" dirty="0">
                <a:cs typeface="Times New Roman" pitchFamily="18" charset="0"/>
              </a:rPr>
              <a:t>m</a:t>
            </a:r>
            <a:r>
              <a:rPr lang="en-US" sz="1800" dirty="0">
                <a:cs typeface="Times New Roman" pitchFamily="18" charset="0"/>
              </a:rPr>
              <a:t>. i.e. there exists exactly one value of </a:t>
            </a:r>
            <a:r>
              <a:rPr lang="en-US" sz="1800" i="1" dirty="0">
                <a:cs typeface="Times New Roman" pitchFamily="18" charset="0"/>
              </a:rPr>
              <a:t>x</a:t>
            </a:r>
            <a:r>
              <a:rPr lang="en-US" sz="1800" dirty="0">
                <a:cs typeface="Times New Roman" pitchFamily="18" charset="0"/>
              </a:rPr>
              <a:t> such that 0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 </a:t>
            </a:r>
            <a:r>
              <a:rPr lang="en-US" sz="1800" i="1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  </a:t>
            </a:r>
            <a:r>
              <a:rPr lang="en-US" sz="1800" i="1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buFontTx/>
              <a:buNone/>
            </a:pPr>
            <a:endParaRPr lang="en-US" sz="18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  <a:cs typeface="Times New Roman" pitchFamily="18" charset="0"/>
              </a:rPr>
              <a:t>Example: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The inverse of </a:t>
            </a:r>
            <a:r>
              <a:rPr lang="en-US" sz="1800" b="1" dirty="0">
                <a:cs typeface="Times New Roman" pitchFamily="18" charset="0"/>
              </a:rPr>
              <a:t>5 modulo 7</a:t>
            </a:r>
            <a:r>
              <a:rPr lang="en-US" sz="1800" dirty="0">
                <a:cs typeface="Times New Roman" pitchFamily="18" charset="0"/>
              </a:rPr>
              <a:t> is </a:t>
            </a:r>
            <a:r>
              <a:rPr lang="en-US" sz="1800" b="1" dirty="0">
                <a:cs typeface="Times New Roman" pitchFamily="18" charset="0"/>
              </a:rPr>
              <a:t>3</a:t>
            </a:r>
            <a:r>
              <a:rPr lang="en-US" sz="1800" dirty="0">
                <a:cs typeface="Times New Roman" pitchFamily="18" charset="0"/>
              </a:rPr>
              <a:t> since </a:t>
            </a:r>
            <a:r>
              <a:rPr lang="en-US" sz="1800" dirty="0"/>
              <a:t>5 </a:t>
            </a:r>
            <a:r>
              <a:rPr lang="en-US" sz="1800" b="1" baseline="30000" dirty="0"/>
              <a:t>.</a:t>
            </a:r>
            <a:r>
              <a:rPr lang="en-US" sz="1800" b="1" dirty="0"/>
              <a:t> </a:t>
            </a:r>
            <a:r>
              <a:rPr lang="en-US" sz="1800" dirty="0"/>
              <a:t>3  </a:t>
            </a:r>
            <a:r>
              <a:rPr lang="en-US" sz="1800" dirty="0">
                <a:cs typeface="Times New Roman" pitchFamily="18" charset="0"/>
              </a:rPr>
              <a:t>≡ 1 (mod 7)</a:t>
            </a:r>
          </a:p>
          <a:p>
            <a:pPr>
              <a:buFontTx/>
              <a:buNone/>
            </a:pPr>
            <a:endParaRPr lang="en-US" sz="1800" dirty="0">
              <a:solidFill>
                <a:schemeClr val="hlink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hlink"/>
                </a:solidFill>
                <a:cs typeface="Times New Roman" pitchFamily="18" charset="0"/>
              </a:rPr>
              <a:t>Example:</a:t>
            </a:r>
          </a:p>
          <a:p>
            <a:pPr>
              <a:buFontTx/>
              <a:buNone/>
            </a:pPr>
            <a:r>
              <a:rPr lang="en-US" sz="1800" dirty="0">
                <a:cs typeface="Times New Roman" pitchFamily="18" charset="0"/>
              </a:rPr>
              <a:t>The inverse of </a:t>
            </a:r>
            <a:r>
              <a:rPr lang="en-US" sz="1800" b="1" dirty="0">
                <a:cs typeface="Times New Roman" pitchFamily="18" charset="0"/>
              </a:rPr>
              <a:t>6 modulo 2</a:t>
            </a:r>
            <a:r>
              <a:rPr lang="en-US" sz="1800" dirty="0">
                <a:cs typeface="Times New Roman" pitchFamily="18" charset="0"/>
              </a:rPr>
              <a:t> does not exist, since </a:t>
            </a:r>
            <a:r>
              <a:rPr lang="en-US" sz="1800" dirty="0" err="1">
                <a:cs typeface="Times New Roman" pitchFamily="18" charset="0"/>
              </a:rPr>
              <a:t>gcd</a:t>
            </a:r>
            <a:r>
              <a:rPr lang="en-US" sz="1800" dirty="0">
                <a:cs typeface="Times New Roman" pitchFamily="18" charset="0"/>
              </a:rPr>
              <a:t>(6, 2)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dirty="0">
                <a:cs typeface="Times New Roman" pitchFamily="18" charset="0"/>
              </a:rPr>
              <a:t> 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Modulo </a:t>
            </a:r>
            <a:r>
              <a:rPr lang="en-US" i="1"/>
              <a:t>m</a:t>
            </a:r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990600" y="1828800"/>
            <a:ext cx="7162800" cy="685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sz="1800" baseline="0">
                <a:cs typeface="Times New Roman" pitchFamily="18" charset="0"/>
                <a:sym typeface="Symbol" pitchFamily="18" charset="2"/>
              </a:rPr>
              <a:t>If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are relatively prime integers and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&gt; 1, then an inverse of </a:t>
            </a:r>
          </a:p>
          <a:p>
            <a:pPr algn="l" eaLnBrk="0" hangingPunct="0"/>
            <a:r>
              <a:rPr lang="en-US" sz="1800" i="1" baseline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modulo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exists. Furthermore, this inverse is unique modulo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762000" y="2743200"/>
            <a:ext cx="77724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="1" i="1" baseline="0">
                <a:solidFill>
                  <a:srgbClr val="3333CC"/>
                </a:solidFill>
                <a:cs typeface="Times New Roman" pitchFamily="18" charset="0"/>
              </a:rPr>
              <a:t>Proof: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By Theorem 1, since gcd(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,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 = 1, there are integers </a:t>
            </a:r>
            <a:r>
              <a:rPr lang="en-US" sz="1800" i="1" baseline="0">
                <a:cs typeface="Times New Roman" pitchFamily="18" charset="0"/>
              </a:rPr>
              <a:t>s</a:t>
            </a:r>
            <a:r>
              <a:rPr lang="en-US" sz="1800" baseline="0">
                <a:cs typeface="Times New Roman" pitchFamily="18" charset="0"/>
              </a:rPr>
              <a:t> and </a:t>
            </a:r>
            <a:r>
              <a:rPr lang="en-US" sz="1800" i="1" baseline="0">
                <a:cs typeface="Times New Roman" pitchFamily="18" charset="0"/>
              </a:rPr>
              <a:t>t</a:t>
            </a:r>
            <a:r>
              <a:rPr lang="en-US" sz="1800" baseline="0">
                <a:cs typeface="Times New Roman" pitchFamily="18" charset="0"/>
              </a:rPr>
              <a:t> such that </a:t>
            </a:r>
            <a:r>
              <a:rPr lang="en-US" sz="1800" i="1" baseline="0">
                <a:cs typeface="Times New Roman" pitchFamily="18" charset="0"/>
              </a:rPr>
              <a:t>sa + tm </a:t>
            </a:r>
            <a:r>
              <a:rPr lang="en-US" sz="1800" baseline="0">
                <a:cs typeface="Times New Roman" pitchFamily="18" charset="0"/>
              </a:rPr>
              <a:t>= 1.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This implies that   </a:t>
            </a:r>
            <a:r>
              <a:rPr lang="en-US" sz="1800" i="1" baseline="0">
                <a:cs typeface="Times New Roman" pitchFamily="18" charset="0"/>
              </a:rPr>
              <a:t>sa + tm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1 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Since </a:t>
            </a:r>
            <a:r>
              <a:rPr lang="en-US" sz="1800" i="1" baseline="0">
                <a:cs typeface="Times New Roman" pitchFamily="18" charset="0"/>
              </a:rPr>
              <a:t>tm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0 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), it follows that  </a:t>
            </a:r>
            <a:r>
              <a:rPr lang="en-US" sz="1800" i="1" baseline="0">
                <a:cs typeface="Times New Roman" pitchFamily="18" charset="0"/>
              </a:rPr>
              <a:t>sa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1 (mod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).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Consequently, </a:t>
            </a:r>
            <a:r>
              <a:rPr lang="en-US" sz="1800" i="1" baseline="0">
                <a:cs typeface="Times New Roman" pitchFamily="18" charset="0"/>
              </a:rPr>
              <a:t>s</a:t>
            </a:r>
            <a:r>
              <a:rPr lang="en-US" sz="1800" baseline="0">
                <a:cs typeface="Times New Roman" pitchFamily="18" charset="0"/>
              </a:rPr>
              <a:t> is an inverse of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0">
                <a:cs typeface="Times New Roman" pitchFamily="18" charset="0"/>
              </a:rPr>
              <a:t> modulo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.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Modulo </a:t>
            </a:r>
            <a:r>
              <a:rPr lang="en-US" i="1"/>
              <a:t>m</a:t>
            </a:r>
            <a:endParaRPr 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762000" y="1219200"/>
            <a:ext cx="77724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solidFill>
                  <a:srgbClr val="3333CC"/>
                </a:solidFill>
                <a:cs typeface="Tahoma" pitchFamily="34" charset="0"/>
              </a:rPr>
              <a:t>Example: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Find the inverse of 3 modulo 7.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762000" y="1905000"/>
            <a:ext cx="7924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endParaRPr lang="en-US" sz="1600" b="1" baseline="0">
              <a:solidFill>
                <a:schemeClr val="hlink"/>
              </a:solidFill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solidFill>
                  <a:schemeClr val="hlink"/>
                </a:solidFill>
                <a:cs typeface="Times New Roman" pitchFamily="18" charset="0"/>
              </a:rPr>
              <a:t>Solution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Since gcd(3, 7) = 1.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Using Euclidean algorithm: 7 = 2*3 + 1.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From this equation we see that  –2*3 + 1*7 = 1.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This shows that –2 is an inverse of 3 modulo 7. </a:t>
            </a:r>
          </a:p>
          <a:p>
            <a:pPr marL="342900" indent="-342900" algn="l">
              <a:spcBef>
                <a:spcPct val="20000"/>
              </a:spcBef>
            </a:pPr>
            <a:endParaRPr lang="en-US" sz="1800" baseline="0"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Every integer congruent to –2 modulo 7 is also an inverse of 3, such as 5, –9, 12,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Congruences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682625" y="1219200"/>
            <a:ext cx="279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Linear Congruences: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838200" y="1600200"/>
            <a:ext cx="77724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A congruence of the form  </a:t>
            </a:r>
            <a:r>
              <a:rPr lang="en-US" sz="1800" i="1" baseline="0">
                <a:cs typeface="Times New Roman" pitchFamily="18" charset="0"/>
              </a:rPr>
              <a:t>ax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(mod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where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is a positive integer,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b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are integers, and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is a variable, is called a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="1" baseline="0">
                <a:cs typeface="Times New Roman" pitchFamily="18" charset="0"/>
                <a:sym typeface="Symbol" pitchFamily="18" charset="2"/>
              </a:rPr>
              <a:t>linear congruence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. Such congruences arise throughout number theory and its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applications.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62000" y="2971800"/>
            <a:ext cx="7696200" cy="32654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aseline="0" dirty="0"/>
              <a:t>How to solve a linear congruence of the form </a:t>
            </a:r>
            <a:r>
              <a:rPr lang="en-US" sz="1800" i="1" baseline="0" dirty="0"/>
              <a:t>ax </a:t>
            </a:r>
            <a:r>
              <a:rPr lang="en-US" sz="1800" baseline="0" dirty="0">
                <a:sym typeface="Symbol" pitchFamily="18" charset="2"/>
              </a:rPr>
              <a:t> </a:t>
            </a:r>
            <a:r>
              <a:rPr lang="en-US" sz="1800" i="1" baseline="0" dirty="0">
                <a:sym typeface="Symbol" pitchFamily="18" charset="2"/>
              </a:rPr>
              <a:t>b </a:t>
            </a:r>
            <a:r>
              <a:rPr lang="en-US" sz="1800" baseline="0" dirty="0">
                <a:sym typeface="Symbol" pitchFamily="18" charset="2"/>
              </a:rPr>
              <a:t>(mod </a:t>
            </a:r>
            <a:r>
              <a:rPr lang="en-US" sz="1800" i="1" baseline="0" dirty="0">
                <a:sym typeface="Symbol" pitchFamily="18" charset="2"/>
              </a:rPr>
              <a:t>m</a:t>
            </a:r>
            <a:r>
              <a:rPr lang="en-US" sz="1800" baseline="0" dirty="0">
                <a:sym typeface="Symbol" pitchFamily="18" charset="2"/>
              </a:rPr>
              <a:t>)?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aseline="0" dirty="0">
                <a:sym typeface="Symbol" pitchFamily="18" charset="2"/>
              </a:rPr>
              <a:t> First, find the inverse of </a:t>
            </a:r>
            <a:r>
              <a:rPr lang="en-US" sz="1800" i="1" baseline="0" dirty="0">
                <a:sym typeface="Symbol" pitchFamily="18" charset="2"/>
              </a:rPr>
              <a:t>a</a:t>
            </a:r>
            <a:r>
              <a:rPr lang="en-US" sz="1800" baseline="0" dirty="0">
                <a:sym typeface="Symbol" pitchFamily="18" charset="2"/>
              </a:rPr>
              <a:t> modulo </a:t>
            </a:r>
            <a:r>
              <a:rPr lang="en-US" sz="1800" i="1" baseline="0" dirty="0">
                <a:sym typeface="Symbol" pitchFamily="18" charset="2"/>
              </a:rPr>
              <a:t>m</a:t>
            </a:r>
            <a:r>
              <a:rPr lang="en-US" sz="1800" baseline="0" dirty="0">
                <a:sym typeface="Symbol" pitchFamily="18" charset="2"/>
              </a:rPr>
              <a:t>. Let’s call this inverse </a:t>
            </a:r>
            <a:r>
              <a:rPr lang="en-US" sz="1800" i="1" baseline="0" dirty="0">
                <a:sym typeface="Symbol" pitchFamily="18" charset="2"/>
              </a:rPr>
              <a:t>a 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aseline="0" dirty="0">
                <a:sym typeface="Symbol" pitchFamily="18" charset="2"/>
              </a:rPr>
              <a:t> Therefore </a:t>
            </a:r>
            <a:r>
              <a:rPr lang="en-US" sz="1800" i="1" baseline="0" dirty="0">
                <a:sym typeface="Symbol" pitchFamily="18" charset="2"/>
              </a:rPr>
              <a:t>a </a:t>
            </a:r>
            <a:r>
              <a:rPr lang="en-US" sz="1800" b="1" i="1" dirty="0">
                <a:sym typeface="Symbol" pitchFamily="18" charset="2"/>
              </a:rPr>
              <a:t>.</a:t>
            </a:r>
            <a:r>
              <a:rPr lang="en-US" sz="1800" i="1" baseline="0" dirty="0">
                <a:sym typeface="Symbol" pitchFamily="18" charset="2"/>
              </a:rPr>
              <a:t> a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  1</a:t>
            </a:r>
            <a:r>
              <a:rPr lang="en-US" sz="1800" i="1" baseline="0" dirty="0">
                <a:sym typeface="Symbol" pitchFamily="18" charset="2"/>
              </a:rPr>
              <a:t> </a:t>
            </a:r>
            <a:r>
              <a:rPr lang="en-US" sz="1800" baseline="0" dirty="0">
                <a:sym typeface="Symbol" pitchFamily="18" charset="2"/>
              </a:rPr>
              <a:t>(mod </a:t>
            </a:r>
            <a:r>
              <a:rPr lang="en-US" sz="1800" i="1" baseline="0" dirty="0">
                <a:sym typeface="Symbol" pitchFamily="18" charset="2"/>
              </a:rPr>
              <a:t>m</a:t>
            </a:r>
            <a:r>
              <a:rPr lang="en-US" sz="1800" baseline="0" dirty="0">
                <a:sym typeface="Symbol" pitchFamily="18" charset="2"/>
              </a:rPr>
              <a:t>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aseline="0" dirty="0">
                <a:sym typeface="Symbol" pitchFamily="18" charset="2"/>
              </a:rPr>
              <a:t> By multiplying both sides of the above congruence by </a:t>
            </a:r>
            <a:r>
              <a:rPr lang="en-US" sz="1800" i="1" baseline="0" dirty="0">
                <a:sym typeface="Symbol" pitchFamily="18" charset="2"/>
              </a:rPr>
              <a:t>a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 , we get,</a:t>
            </a:r>
          </a:p>
          <a:p>
            <a:pPr>
              <a:spcBef>
                <a:spcPct val="50000"/>
              </a:spcBef>
            </a:pPr>
            <a:r>
              <a:rPr lang="en-US" sz="1800" i="1" baseline="0" dirty="0">
                <a:sym typeface="Symbol" pitchFamily="18" charset="2"/>
              </a:rPr>
              <a:t>a </a:t>
            </a:r>
            <a:r>
              <a:rPr lang="en-US" sz="1800" b="1" i="1" dirty="0">
                <a:sym typeface="Symbol" pitchFamily="18" charset="2"/>
              </a:rPr>
              <a:t>.</a:t>
            </a:r>
            <a:r>
              <a:rPr lang="en-US" sz="1800" i="1" baseline="0" dirty="0">
                <a:sym typeface="Symbol" pitchFamily="18" charset="2"/>
              </a:rPr>
              <a:t> a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 </a:t>
            </a:r>
            <a:r>
              <a:rPr lang="en-US" b="1" i="1" dirty="0">
                <a:sym typeface="Symbol" pitchFamily="18" charset="2"/>
              </a:rPr>
              <a:t>.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1800" i="1" baseline="0" dirty="0">
                <a:sym typeface="Symbol" pitchFamily="18" charset="2"/>
              </a:rPr>
              <a:t>x </a:t>
            </a:r>
            <a:r>
              <a:rPr lang="en-US" sz="1800" baseline="0" dirty="0">
                <a:sym typeface="Symbol" pitchFamily="18" charset="2"/>
              </a:rPr>
              <a:t> </a:t>
            </a:r>
            <a:r>
              <a:rPr lang="en-US" sz="1800" i="1" baseline="0" dirty="0">
                <a:sym typeface="Symbol" pitchFamily="18" charset="2"/>
              </a:rPr>
              <a:t>a 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 </a:t>
            </a:r>
            <a:r>
              <a:rPr lang="en-US" sz="1800" i="1" baseline="0" dirty="0">
                <a:sym typeface="Symbol" pitchFamily="18" charset="2"/>
              </a:rPr>
              <a:t>b </a:t>
            </a:r>
            <a:r>
              <a:rPr lang="en-US" sz="1800" baseline="0" dirty="0">
                <a:sym typeface="Symbol" pitchFamily="18" charset="2"/>
              </a:rPr>
              <a:t>(mod </a:t>
            </a:r>
            <a:r>
              <a:rPr lang="en-US" sz="1800" i="1" baseline="0" dirty="0">
                <a:sym typeface="Symbol" pitchFamily="18" charset="2"/>
              </a:rPr>
              <a:t>m</a:t>
            </a:r>
            <a:r>
              <a:rPr lang="en-US" sz="1800" baseline="0" dirty="0">
                <a:sym typeface="Symbol" pitchFamily="18" charset="2"/>
              </a:rPr>
              <a:t>) </a:t>
            </a:r>
          </a:p>
          <a:p>
            <a:pPr>
              <a:spcBef>
                <a:spcPct val="50000"/>
              </a:spcBef>
            </a:pPr>
            <a:r>
              <a:rPr lang="en-US" sz="1800" baseline="0" dirty="0">
                <a:sym typeface="Symbol" pitchFamily="18" charset="2"/>
              </a:rPr>
              <a:t>=&gt; 1 </a:t>
            </a:r>
            <a:r>
              <a:rPr lang="en-US" b="1" i="1" dirty="0">
                <a:sym typeface="Symbol" pitchFamily="18" charset="2"/>
              </a:rPr>
              <a:t>.</a:t>
            </a:r>
            <a:r>
              <a:rPr lang="en-US" sz="1800" baseline="0" dirty="0">
                <a:sym typeface="Symbol" pitchFamily="18" charset="2"/>
              </a:rPr>
              <a:t> </a:t>
            </a:r>
            <a:r>
              <a:rPr lang="en-US" sz="1800" i="1" baseline="0" dirty="0">
                <a:sym typeface="Symbol" pitchFamily="18" charset="2"/>
              </a:rPr>
              <a:t>x</a:t>
            </a:r>
            <a:r>
              <a:rPr lang="en-US" sz="1800" baseline="0" dirty="0">
                <a:sym typeface="Symbol" pitchFamily="18" charset="2"/>
              </a:rPr>
              <a:t> = (</a:t>
            </a:r>
            <a:r>
              <a:rPr lang="en-US" sz="1800" i="1" baseline="0" dirty="0">
                <a:sym typeface="Symbol" pitchFamily="18" charset="2"/>
              </a:rPr>
              <a:t>a 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 </a:t>
            </a:r>
            <a:r>
              <a:rPr lang="en-US" sz="1800" i="1" baseline="0" dirty="0">
                <a:sym typeface="Symbol" pitchFamily="18" charset="2"/>
              </a:rPr>
              <a:t>b</a:t>
            </a:r>
            <a:r>
              <a:rPr lang="en-US" sz="1800" baseline="0" dirty="0">
                <a:sym typeface="Symbol" pitchFamily="18" charset="2"/>
              </a:rPr>
              <a:t>)</a:t>
            </a:r>
            <a:r>
              <a:rPr lang="en-US" sz="1800" i="1" baseline="0" dirty="0">
                <a:sym typeface="Symbol" pitchFamily="18" charset="2"/>
              </a:rPr>
              <a:t> </a:t>
            </a:r>
            <a:r>
              <a:rPr lang="en-US" sz="1800" baseline="0" dirty="0">
                <a:sym typeface="Symbol" pitchFamily="18" charset="2"/>
              </a:rPr>
              <a:t>(mod</a:t>
            </a:r>
            <a:r>
              <a:rPr lang="en-US" sz="1800" i="1" baseline="0" dirty="0">
                <a:sym typeface="Symbol" pitchFamily="18" charset="2"/>
              </a:rPr>
              <a:t> m</a:t>
            </a:r>
            <a:r>
              <a:rPr lang="en-US" sz="1800" baseline="0" dirty="0">
                <a:sym typeface="Symbol" pitchFamily="18" charset="2"/>
              </a:rPr>
              <a:t>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aseline="0" dirty="0"/>
              <a:t> Hence the solution to </a:t>
            </a:r>
            <a:r>
              <a:rPr lang="en-US" sz="1800" i="1" baseline="0" dirty="0"/>
              <a:t>ax </a:t>
            </a:r>
            <a:r>
              <a:rPr lang="en-US" sz="1800" baseline="0" dirty="0">
                <a:sym typeface="Symbol" pitchFamily="18" charset="2"/>
              </a:rPr>
              <a:t> </a:t>
            </a:r>
            <a:r>
              <a:rPr lang="en-US" sz="1800" i="1" baseline="0" dirty="0">
                <a:sym typeface="Symbol" pitchFamily="18" charset="2"/>
              </a:rPr>
              <a:t>b </a:t>
            </a:r>
            <a:r>
              <a:rPr lang="en-US" sz="1800" baseline="0" dirty="0">
                <a:sym typeface="Symbol" pitchFamily="18" charset="2"/>
              </a:rPr>
              <a:t>(mod </a:t>
            </a:r>
            <a:r>
              <a:rPr lang="en-US" sz="1800" i="1" baseline="0" dirty="0">
                <a:sym typeface="Symbol" pitchFamily="18" charset="2"/>
              </a:rPr>
              <a:t>m</a:t>
            </a:r>
            <a:r>
              <a:rPr lang="en-US" sz="1800" baseline="0" dirty="0">
                <a:sym typeface="Symbol" pitchFamily="18" charset="2"/>
              </a:rPr>
              <a:t>) is </a:t>
            </a:r>
            <a:r>
              <a:rPr lang="en-US" sz="1800" i="1" baseline="0" dirty="0">
                <a:sym typeface="Symbol" pitchFamily="18" charset="2"/>
              </a:rPr>
              <a:t>x</a:t>
            </a:r>
            <a:r>
              <a:rPr lang="en-US" sz="1800" baseline="0" dirty="0">
                <a:sym typeface="Symbol" pitchFamily="18" charset="2"/>
              </a:rPr>
              <a:t> = (</a:t>
            </a:r>
            <a:r>
              <a:rPr lang="en-US" sz="1800" i="1" baseline="0" dirty="0">
                <a:sym typeface="Symbol" pitchFamily="18" charset="2"/>
              </a:rPr>
              <a:t>a 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 </a:t>
            </a:r>
            <a:r>
              <a:rPr lang="en-US" sz="1800" i="1" baseline="0" dirty="0">
                <a:sym typeface="Symbol" pitchFamily="18" charset="2"/>
              </a:rPr>
              <a:t>b</a:t>
            </a:r>
            <a:r>
              <a:rPr lang="en-US" sz="1800" baseline="0" dirty="0">
                <a:sym typeface="Symbol" pitchFamily="18" charset="2"/>
              </a:rPr>
              <a:t>)</a:t>
            </a:r>
            <a:r>
              <a:rPr lang="en-US" sz="1800" i="1" baseline="0" dirty="0">
                <a:sym typeface="Symbol" pitchFamily="18" charset="2"/>
              </a:rPr>
              <a:t> </a:t>
            </a:r>
            <a:r>
              <a:rPr lang="en-US" sz="1800" baseline="0" dirty="0">
                <a:sym typeface="Symbol" pitchFamily="18" charset="2"/>
              </a:rPr>
              <a:t>(mod</a:t>
            </a:r>
            <a:r>
              <a:rPr lang="en-US" sz="1800" i="1" baseline="0" dirty="0">
                <a:sym typeface="Symbol" pitchFamily="18" charset="2"/>
              </a:rPr>
              <a:t> m</a:t>
            </a:r>
            <a:r>
              <a:rPr lang="en-US" sz="1800" baseline="0" dirty="0">
                <a:sym typeface="Symbol" pitchFamily="18" charset="2"/>
              </a:rPr>
              <a:t>)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aseline="0" dirty="0">
                <a:sym typeface="Symbol" pitchFamily="18" charset="2"/>
              </a:rPr>
              <a:t> Note that if </a:t>
            </a:r>
            <a:r>
              <a:rPr lang="en-US" sz="1800" i="1" baseline="0" dirty="0">
                <a:sym typeface="Symbol" pitchFamily="18" charset="2"/>
              </a:rPr>
              <a:t>a</a:t>
            </a:r>
            <a:r>
              <a:rPr lang="en-US" sz="1800" baseline="30000" dirty="0">
                <a:sym typeface="Symbol" pitchFamily="18" charset="2"/>
              </a:rPr>
              <a:t>– 1</a:t>
            </a:r>
            <a:r>
              <a:rPr lang="en-US" sz="1800" baseline="0" dirty="0">
                <a:sym typeface="Symbol" pitchFamily="18" charset="2"/>
              </a:rPr>
              <a:t> does not exist, then the congruence has no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  <p:bldP spid="962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Congruences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5800" y="1447800"/>
            <a:ext cx="77724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solidFill>
                  <a:srgbClr val="3333CC"/>
                </a:solidFill>
                <a:cs typeface="Tahoma" pitchFamily="34" charset="0"/>
              </a:rPr>
              <a:t>Example: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What are the solutions of the linear congruence 3</a:t>
            </a:r>
            <a:r>
              <a:rPr lang="en-US" sz="1800" i="1" baseline="0">
                <a:cs typeface="Times New Roman" pitchFamily="18" charset="0"/>
              </a:rPr>
              <a:t>x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4 (mod 7)?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85800" y="2103438"/>
            <a:ext cx="8153400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="1" baseline="0" dirty="0">
                <a:cs typeface="Times New Roman" pitchFamily="18" charset="0"/>
              </a:rPr>
              <a:t>Solution</a:t>
            </a:r>
            <a:r>
              <a:rPr lang="en-US" sz="1800" baseline="0" dirty="0">
                <a:cs typeface="Times New Roman" pitchFamily="18" charset="0"/>
              </a:rPr>
              <a:t>:	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By the previous example, –2 is an inverse of 3 modulo 7.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The unique value of the inverse modulo 7 is 5.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Therefore, 5*3</a:t>
            </a:r>
            <a:r>
              <a:rPr lang="en-US" sz="1800" i="1" baseline="0" dirty="0">
                <a:cs typeface="Times New Roman" pitchFamily="18" charset="0"/>
              </a:rPr>
              <a:t>x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baseline="0" dirty="0">
                <a:cs typeface="Times New Roman" pitchFamily="18" charset="0"/>
              </a:rPr>
              <a:t>5*4 (mod 7).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=&gt; (15) </a:t>
            </a:r>
            <a:r>
              <a:rPr lang="en-US" sz="1800" i="1" baseline="0" dirty="0">
                <a:cs typeface="Times New Roman" pitchFamily="18" charset="0"/>
              </a:rPr>
              <a:t>x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(</a:t>
            </a:r>
            <a:r>
              <a:rPr lang="en-US" sz="1800" baseline="0" dirty="0">
                <a:cs typeface="Times New Roman" pitchFamily="18" charset="0"/>
              </a:rPr>
              <a:t>20) (mod 7).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Since 15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baseline="0" dirty="0">
                <a:cs typeface="Times New Roman" pitchFamily="18" charset="0"/>
              </a:rPr>
              <a:t>1 (mod 7) and 20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6 (mod 7), it follows that</a:t>
            </a:r>
          </a:p>
          <a:p>
            <a:pPr marL="342900" indent="-342900" algn="l">
              <a:spcBef>
                <a:spcPct val="20000"/>
              </a:spcBef>
              <a:buFont typeface="Symbol" pitchFamily="18" charset="2"/>
              <a:buChar char="Þ"/>
            </a:pP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 </a:t>
            </a:r>
            <a:r>
              <a:rPr lang="en-US" sz="1800" baseline="0" dirty="0">
                <a:cs typeface="Times New Roman" pitchFamily="18" charset="0"/>
              </a:rPr>
              <a:t>20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baseline="0" dirty="0">
                <a:cs typeface="Times New Roman" pitchFamily="18" charset="0"/>
              </a:rPr>
              <a:t>6 (mod 7). </a:t>
            </a:r>
          </a:p>
          <a:p>
            <a:pPr marL="342900" indent="-342900" algn="l">
              <a:spcBef>
                <a:spcPct val="20000"/>
              </a:spcBef>
              <a:buFont typeface="Symbol" pitchFamily="18" charset="2"/>
              <a:buNone/>
            </a:pPr>
            <a:r>
              <a:rPr lang="en-US" sz="1800" baseline="0" dirty="0">
                <a:cs typeface="Times New Roman" pitchFamily="18" charset="0"/>
              </a:rPr>
              <a:t>In general </a:t>
            </a:r>
            <a:r>
              <a:rPr lang="en-US" sz="1800" i="1" baseline="0" dirty="0">
                <a:cs typeface="Times New Roman" pitchFamily="18" charset="0"/>
              </a:rPr>
              <a:t>x</a:t>
            </a:r>
            <a:r>
              <a:rPr lang="en-US" sz="1800" baseline="0" dirty="0">
                <a:cs typeface="Times New Roman" pitchFamily="18" charset="0"/>
              </a:rPr>
              <a:t> = 7</a:t>
            </a:r>
            <a:r>
              <a:rPr lang="en-US" sz="1800" i="1" baseline="0" dirty="0">
                <a:cs typeface="Times New Roman" pitchFamily="18" charset="0"/>
              </a:rPr>
              <a:t>k</a:t>
            </a:r>
            <a:r>
              <a:rPr lang="en-US" sz="1800" baseline="0" dirty="0">
                <a:cs typeface="Times New Roman" pitchFamily="18" charset="0"/>
              </a:rPr>
              <a:t> + 6, where </a:t>
            </a:r>
            <a:r>
              <a:rPr lang="en-US" sz="1800" i="1" baseline="0" dirty="0">
                <a:cs typeface="Times New Roman" pitchFamily="18" charset="0"/>
              </a:rPr>
              <a:t>k</a:t>
            </a:r>
            <a:r>
              <a:rPr lang="en-US" sz="1800" baseline="0" dirty="0">
                <a:cs typeface="Times New Roman" pitchFamily="18" charset="0"/>
              </a:rPr>
              <a:t> is any integer.</a:t>
            </a:r>
          </a:p>
          <a:p>
            <a:pPr marL="342900" indent="-342900" algn="l">
              <a:spcBef>
                <a:spcPct val="20000"/>
              </a:spcBef>
            </a:pPr>
            <a:endParaRPr lang="en-US" sz="1800" baseline="0" dirty="0"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Verification: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 dirty="0">
                <a:cs typeface="Times New Roman" pitchFamily="18" charset="0"/>
              </a:rPr>
              <a:t>3</a:t>
            </a:r>
            <a:r>
              <a:rPr lang="en-US" sz="1800" i="1" baseline="0" dirty="0">
                <a:cs typeface="Times New Roman" pitchFamily="18" charset="0"/>
              </a:rPr>
              <a:t>x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baseline="0" dirty="0">
                <a:cs typeface="Times New Roman" pitchFamily="18" charset="0"/>
              </a:rPr>
              <a:t>3*6 = 18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baseline="0" dirty="0">
                <a:cs typeface="Times New Roman" pitchFamily="18" charset="0"/>
              </a:rPr>
              <a:t>4 (mod 7),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 dirty="0">
                <a:cs typeface="Times New Roman" pitchFamily="18" charset="0"/>
              </a:rPr>
              <a:t>Therefore, </a:t>
            </a:r>
            <a:r>
              <a:rPr lang="en-US" sz="1800" i="1" baseline="0" dirty="0">
                <a:cs typeface="Times New Roman" pitchFamily="18" charset="0"/>
              </a:rPr>
              <a:t>x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baseline="0" dirty="0">
                <a:cs typeface="Times New Roman" pitchFamily="18" charset="0"/>
              </a:rPr>
              <a:t>6 (mod 7), namely, 6, 13, 20, … and –1, –8, –15,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7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7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Chinese Remainder Theorem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990600" y="2209800"/>
            <a:ext cx="7162800" cy="2971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Let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1</a:t>
            </a:r>
            <a:r>
              <a:rPr lang="en-US" sz="1800" baseline="0">
                <a:cs typeface="Times New Roman" pitchFamily="18" charset="0"/>
              </a:rPr>
              <a:t>,</a:t>
            </a:r>
            <a:r>
              <a:rPr lang="en-US" sz="1800" i="1" baseline="0">
                <a:cs typeface="Times New Roman" pitchFamily="18" charset="0"/>
              </a:rPr>
              <a:t> m</a:t>
            </a:r>
            <a:r>
              <a:rPr lang="en-US" sz="1800" i="1" baseline="-25000">
                <a:cs typeface="Times New Roman" pitchFamily="18" charset="0"/>
              </a:rPr>
              <a:t>2</a:t>
            </a:r>
            <a:r>
              <a:rPr lang="en-US" sz="1800" i="1" baseline="0">
                <a:cs typeface="Times New Roman" pitchFamily="18" charset="0"/>
              </a:rPr>
              <a:t>, …</a:t>
            </a:r>
            <a:r>
              <a:rPr lang="en-US" sz="1800" baseline="0">
                <a:cs typeface="Times New Roman" pitchFamily="18" charset="0"/>
              </a:rPr>
              <a:t>,</a:t>
            </a:r>
            <a:r>
              <a:rPr lang="en-US" sz="1800" i="1" baseline="0">
                <a:cs typeface="Times New Roman" pitchFamily="18" charset="0"/>
              </a:rPr>
              <a:t> m</a:t>
            </a:r>
            <a:r>
              <a:rPr lang="en-US" sz="1800" i="1" baseline="-25000">
                <a:cs typeface="Times New Roman" pitchFamily="18" charset="0"/>
              </a:rPr>
              <a:t>n</a:t>
            </a:r>
            <a:r>
              <a:rPr lang="en-US" sz="1800" baseline="0">
                <a:cs typeface="Times New Roman" pitchFamily="18" charset="0"/>
              </a:rPr>
              <a:t> be pairwise relatively prime positive integers. The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system: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endParaRPr lang="en-US" sz="700" baseline="0">
              <a:cs typeface="Times New Roman" pitchFamily="18" charset="0"/>
            </a:endParaRPr>
          </a:p>
          <a:p>
            <a:pPr lvl="1" algn="l">
              <a:lnSpc>
                <a:spcPct val="65000"/>
              </a:lnSpc>
              <a:spcBef>
                <a:spcPct val="20000"/>
              </a:spcBef>
            </a:pPr>
            <a:r>
              <a:rPr lang="en-US" sz="16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)</a:t>
            </a:r>
            <a:endParaRPr lang="en-US" sz="1800" baseline="0">
              <a:cs typeface="Times New Roman" pitchFamily="18" charset="0"/>
            </a:endParaRPr>
          </a:p>
          <a:p>
            <a:pPr lvl="1" algn="l">
              <a:lnSpc>
                <a:spcPct val="65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algn="l">
              <a:lnSpc>
                <a:spcPct val="65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 .</a:t>
            </a:r>
          </a:p>
          <a:p>
            <a:pPr lvl="1" algn="l">
              <a:lnSpc>
                <a:spcPct val="65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 .</a:t>
            </a:r>
          </a:p>
          <a:p>
            <a:pPr lvl="1" algn="l">
              <a:lnSpc>
                <a:spcPct val="65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 .</a:t>
            </a:r>
            <a:endParaRPr lang="en-US" sz="1800" baseline="0">
              <a:cs typeface="Times New Roman" pitchFamily="18" charset="0"/>
            </a:endParaRPr>
          </a:p>
          <a:p>
            <a:pPr lvl="1" algn="l">
              <a:lnSpc>
                <a:spcPct val="65000"/>
              </a:lnSpc>
              <a:spcBef>
                <a:spcPct val="20000"/>
              </a:spcBef>
            </a:pP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 algn="l">
              <a:lnSpc>
                <a:spcPct val="65000"/>
              </a:lnSpc>
              <a:spcBef>
                <a:spcPct val="20000"/>
              </a:spcBef>
            </a:pPr>
            <a:endParaRPr lang="en-US" sz="700" baseline="0">
              <a:cs typeface="Times New Roman" pitchFamily="18" charset="0"/>
              <a:sym typeface="Symbol" pitchFamily="18" charset="2"/>
            </a:endParaRP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has a unique solution modulo </a:t>
            </a:r>
            <a:r>
              <a:rPr lang="en-US" sz="1800" i="1" baseline="0">
                <a:cs typeface="Times New Roman" pitchFamily="18" charset="0"/>
              </a:rPr>
              <a:t>m = m</a:t>
            </a:r>
            <a:r>
              <a:rPr lang="en-US" sz="1800" i="1" baseline="-25000">
                <a:cs typeface="Times New Roman" pitchFamily="18" charset="0"/>
              </a:rPr>
              <a:t>1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2</a:t>
            </a:r>
            <a:r>
              <a:rPr lang="en-US" sz="1800" i="1" baseline="0">
                <a:cs typeface="Times New Roman" pitchFamily="18" charset="0"/>
              </a:rPr>
              <a:t>…m</a:t>
            </a:r>
            <a:r>
              <a:rPr lang="en-US" sz="1800" i="1" baseline="-25000">
                <a:cs typeface="Times New Roman" pitchFamily="18" charset="0"/>
              </a:rPr>
              <a:t>n</a:t>
            </a:r>
            <a:r>
              <a:rPr lang="en-US" sz="1800" baseline="-25000">
                <a:cs typeface="Times New Roman" pitchFamily="18" charset="0"/>
              </a:rPr>
              <a:t>  </a:t>
            </a:r>
            <a:r>
              <a:rPr lang="en-US" sz="1800" baseline="0">
                <a:cs typeface="Times New Roman" pitchFamily="18" charset="0"/>
              </a:rPr>
              <a:t>(i.e. there is a solution </a:t>
            </a: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with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0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&lt;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, and all other solutions are congruent modulo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 to this solution)</a:t>
            </a:r>
            <a:endParaRPr lang="en-US" sz="1000" baseline="0">
              <a:cs typeface="Times New Roman" pitchFamily="18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685800" y="1508125"/>
            <a:ext cx="448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The Chinese Remainder Theorem: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nimBg="1"/>
      <p:bldP spid="983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Chinese Remainder Theorem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38200" y="1258888"/>
            <a:ext cx="7924800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="1" i="1" baseline="0">
                <a:solidFill>
                  <a:srgbClr val="3333CC"/>
                </a:solidFill>
                <a:cs typeface="Times New Roman" pitchFamily="18" charset="0"/>
              </a:rPr>
              <a:t>Proof: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We need to show that a solution exists and that it is unique modulo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0">
                <a:cs typeface="Times New Roman" pitchFamily="18" charset="0"/>
              </a:rPr>
              <a:t>. Here, we will only show that a solution exists. We do this by describing a way to construct a solution. To do that, first let 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i="1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</a:rPr>
              <a:t>= </a:t>
            </a:r>
            <a:r>
              <a:rPr lang="en-US" sz="1800" i="1" baseline="0">
                <a:cs typeface="Times New Roman" pitchFamily="18" charset="0"/>
              </a:rPr>
              <a:t>m/m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i="1" baseline="0">
                <a:cs typeface="Times New Roman" pitchFamily="18" charset="0"/>
              </a:rPr>
              <a:t>   </a:t>
            </a:r>
            <a:r>
              <a:rPr lang="en-US" sz="1800" baseline="0">
                <a:cs typeface="Times New Roman" pitchFamily="18" charset="0"/>
              </a:rPr>
              <a:t>for   </a:t>
            </a:r>
            <a:r>
              <a:rPr lang="en-US" sz="1800" i="1" baseline="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 = 1, 2, … , </a:t>
            </a:r>
            <a:r>
              <a:rPr lang="en-US" sz="1800" i="1" baseline="0">
                <a:cs typeface="Times New Roman" pitchFamily="18" charset="0"/>
              </a:rPr>
              <a:t>n</a:t>
            </a:r>
            <a:r>
              <a:rPr lang="en-US" sz="1800" baseline="0">
                <a:cs typeface="Times New Roman" pitchFamily="18" charset="0"/>
              </a:rPr>
              <a:t>. </a:t>
            </a:r>
            <a:endParaRPr lang="en-US" sz="1800" i="1" baseline="-25000">
              <a:cs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That is,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 is the product of the moduli except for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. Since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i</a:t>
            </a:r>
            <a:r>
              <a:rPr lang="en-US" sz="1800" baseline="0">
                <a:cs typeface="Times New Roman" pitchFamily="18" charset="0"/>
              </a:rPr>
              <a:t> and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 have no common factors greater than 1 when </a:t>
            </a:r>
            <a:r>
              <a:rPr lang="en-US" sz="1800" i="1" baseline="0">
                <a:cs typeface="Times New Roman" pitchFamily="18" charset="0"/>
              </a:rPr>
              <a:t>i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i="1" baseline="0">
                <a:cs typeface="Times New Roman" pitchFamily="18" charset="0"/>
              </a:rPr>
              <a:t> k</a:t>
            </a:r>
            <a:r>
              <a:rPr lang="en-US" sz="1800" baseline="0">
                <a:cs typeface="Times New Roman" pitchFamily="18" charset="0"/>
              </a:rPr>
              <a:t>, if follows that gcd(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,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) = 1.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Consequently, by Theorem 3, we know that there is an integer 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, an inverse of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 </a:t>
            </a:r>
            <a:r>
              <a:rPr lang="en-US" sz="1800" baseline="0">
                <a:cs typeface="Times New Roman" pitchFamily="18" charset="0"/>
              </a:rPr>
              <a:t>modulo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 such that 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 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1 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).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To construct a simultaneous solution, form the sum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	</a:t>
            </a: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=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1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-25000">
                <a:cs typeface="Times New Roman" pitchFamily="18" charset="0"/>
              </a:rPr>
              <a:t>1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baseline="-25000">
                <a:cs typeface="Times New Roman" pitchFamily="18" charset="0"/>
              </a:rPr>
              <a:t>1</a:t>
            </a:r>
            <a:r>
              <a:rPr lang="en-US" sz="1800" baseline="0">
                <a:cs typeface="Times New Roman" pitchFamily="18" charset="0"/>
              </a:rPr>
              <a:t> +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2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-25000">
                <a:cs typeface="Times New Roman" pitchFamily="18" charset="0"/>
              </a:rPr>
              <a:t>2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baseline="-25000">
                <a:cs typeface="Times New Roman" pitchFamily="18" charset="0"/>
              </a:rPr>
              <a:t>2</a:t>
            </a:r>
            <a:r>
              <a:rPr lang="en-US" sz="1800" baseline="0">
                <a:cs typeface="Times New Roman" pitchFamily="18" charset="0"/>
              </a:rPr>
              <a:t> + …… +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n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-25000">
                <a:cs typeface="Times New Roman" pitchFamily="18" charset="0"/>
              </a:rPr>
              <a:t>n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baseline="-25000">
                <a:cs typeface="Times New Roman" pitchFamily="18" charset="0"/>
              </a:rPr>
              <a:t>n</a:t>
            </a:r>
            <a:r>
              <a:rPr lang="en-US" sz="1800" baseline="0">
                <a:cs typeface="Times New Roman" pitchFamily="18" charset="0"/>
              </a:rPr>
              <a:t>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Now, we show that </a:t>
            </a: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is a simultaneous solution. First, note that since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j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0 (mod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</a:rPr>
              <a:t>) whenever </a:t>
            </a:r>
            <a:r>
              <a:rPr lang="en-US" sz="1800" i="1" baseline="0">
                <a:cs typeface="Times New Roman" pitchFamily="18" charset="0"/>
              </a:rPr>
              <a:t>j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, all terms except the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th term in this sum are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congruent to 0 modulo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. Since 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i="1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 1 (mod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) we see that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	 </a:t>
            </a:r>
            <a:r>
              <a:rPr lang="en-US" sz="1800" i="1" baseline="0">
                <a:cs typeface="Times New Roman" pitchFamily="18" charset="0"/>
              </a:rPr>
              <a:t>x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1800" baseline="0">
                <a:cs typeface="Times New Roman" pitchFamily="18" charset="0"/>
              </a:rPr>
              <a:t>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k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-25000">
                <a:cs typeface="Times New Roman" pitchFamily="18" charset="0"/>
              </a:rPr>
              <a:t>k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baseline="-25000">
                <a:cs typeface="Times New Roman" pitchFamily="18" charset="0"/>
              </a:rPr>
              <a:t>k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i="1" baseline="-2500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),   for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= 1, 2, … ,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We have shown that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is a simultaneous solution to the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congruences.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1566863"/>
            <a:ext cx="86010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Chinese Remainder Theorem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762000" y="1524000"/>
            <a:ext cx="82296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solidFill>
                  <a:srgbClr val="3333CC"/>
                </a:solidFill>
                <a:cs typeface="Tahoma" pitchFamily="34" charset="0"/>
              </a:rPr>
              <a:t>Example:</a:t>
            </a:r>
            <a:r>
              <a:rPr lang="en-US" sz="1800" baseline="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baseline="0">
                <a:cs typeface="Tahoma" pitchFamily="34" charset="0"/>
              </a:rPr>
              <a:t>Solve the system of congruences,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ahoma" pitchFamily="34" charset="0"/>
              </a:rPr>
              <a:t>	</a:t>
            </a:r>
            <a:r>
              <a:rPr lang="en-US" sz="1800" i="1" baseline="0">
                <a:cs typeface="Tahoma" pitchFamily="34" charset="0"/>
              </a:rPr>
              <a:t>x </a:t>
            </a:r>
            <a:r>
              <a:rPr lang="en-US" sz="1800" baseline="0">
                <a:sym typeface="Symbol" pitchFamily="18" charset="2"/>
              </a:rPr>
              <a:t> 2 (mod 3), </a:t>
            </a:r>
            <a:r>
              <a:rPr lang="en-US" sz="1800" i="1" baseline="0">
                <a:cs typeface="Tahoma" pitchFamily="34" charset="0"/>
              </a:rPr>
              <a:t>x </a:t>
            </a:r>
            <a:r>
              <a:rPr lang="en-US" sz="1800" baseline="0">
                <a:sym typeface="Symbol" pitchFamily="18" charset="2"/>
              </a:rPr>
              <a:t> 3 (mod 5), </a:t>
            </a:r>
            <a:r>
              <a:rPr lang="en-US" sz="1800" i="1" baseline="0">
                <a:cs typeface="Tahoma" pitchFamily="34" charset="0"/>
              </a:rPr>
              <a:t>x </a:t>
            </a:r>
            <a:r>
              <a:rPr lang="en-US" sz="1800" baseline="0">
                <a:sym typeface="Symbol" pitchFamily="18" charset="2"/>
              </a:rPr>
              <a:t> 2 (mod 7). </a:t>
            </a:r>
            <a:endParaRPr lang="en-US" sz="1800" baseline="0">
              <a:cs typeface="Tahoma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To solve the system of congruences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, first let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= 3*5*7 = 105,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i="1" baseline="0">
                <a:cs typeface="Times New Roman" pitchFamily="18" charset="0"/>
                <a:sym typeface="Symbol" pitchFamily="18" charset="2"/>
              </a:rPr>
              <a:t>	M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/3 = 35,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/5 = 21,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1800" i="1" baseline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/7 = 15.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	35  2 (mod 3) 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 2 is an inverse of </a:t>
            </a:r>
            <a:r>
              <a:rPr lang="en-US" sz="1800" i="1" baseline="0">
                <a:cs typeface="Times New Roman" pitchFamily="18" charset="0"/>
                <a:sym typeface="Wingdings" pitchFamily="2" charset="2"/>
              </a:rPr>
              <a:t>M</a:t>
            </a:r>
            <a:r>
              <a:rPr lang="en-US" sz="1800" baseline="-25000">
                <a:cs typeface="Times New Roman" pitchFamily="18" charset="0"/>
                <a:sym typeface="Wingdings" pitchFamily="2" charset="2"/>
              </a:rPr>
              <a:t>1 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= 35 modulo 3.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	21  1 (mod 5) 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 1 is an inverse of </a:t>
            </a:r>
            <a:r>
              <a:rPr lang="en-US" sz="1800" i="1" baseline="0">
                <a:cs typeface="Times New Roman" pitchFamily="18" charset="0"/>
                <a:sym typeface="Wingdings" pitchFamily="2" charset="2"/>
              </a:rPr>
              <a:t>M</a:t>
            </a:r>
            <a:r>
              <a:rPr lang="en-US" sz="1800" baseline="-25000">
                <a:cs typeface="Times New Roman" pitchFamily="18" charset="0"/>
                <a:sym typeface="Wingdings" pitchFamily="2" charset="2"/>
              </a:rPr>
              <a:t>2 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= 21 modulo 5.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	15  1 (mod 7) 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 1 is an inverse of </a:t>
            </a:r>
            <a:r>
              <a:rPr lang="en-US" sz="1800" i="1" baseline="0">
                <a:cs typeface="Times New Roman" pitchFamily="18" charset="0"/>
                <a:sym typeface="Wingdings" pitchFamily="2" charset="2"/>
              </a:rPr>
              <a:t>M</a:t>
            </a:r>
            <a:r>
              <a:rPr lang="en-US" sz="1800" baseline="-25000">
                <a:cs typeface="Times New Roman" pitchFamily="18" charset="0"/>
                <a:sym typeface="Wingdings" pitchFamily="2" charset="2"/>
              </a:rPr>
              <a:t>3 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= 15 modulo 7.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Wingdings" pitchFamily="2" charset="2"/>
              </a:rPr>
              <a:t>The solutions to this system are those </a:t>
            </a:r>
            <a:r>
              <a:rPr lang="en-US" sz="1800" i="1" baseline="0">
                <a:cs typeface="Times New Roman" pitchFamily="18" charset="0"/>
                <a:sym typeface="Wingdings" pitchFamily="2" charset="2"/>
              </a:rPr>
              <a:t>x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 such that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1800" i="1" baseline="0">
                <a:cs typeface="Times New Roman" pitchFamily="18" charset="0"/>
                <a:sym typeface="Wingdings" pitchFamily="2" charset="2"/>
              </a:rPr>
              <a:t>x</a:t>
            </a:r>
            <a:r>
              <a:rPr lang="en-US" sz="1800" baseline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1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-25000">
                <a:cs typeface="Times New Roman" pitchFamily="18" charset="0"/>
              </a:rPr>
              <a:t>1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baseline="-25000">
                <a:cs typeface="Times New Roman" pitchFamily="18" charset="0"/>
              </a:rPr>
              <a:t>1</a:t>
            </a:r>
            <a:r>
              <a:rPr lang="en-US" sz="1800" baseline="0">
                <a:cs typeface="Times New Roman" pitchFamily="18" charset="0"/>
              </a:rPr>
              <a:t> +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2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-25000">
                <a:cs typeface="Times New Roman" pitchFamily="18" charset="0"/>
              </a:rPr>
              <a:t>2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baseline="-25000">
                <a:cs typeface="Times New Roman" pitchFamily="18" charset="0"/>
              </a:rPr>
              <a:t>2</a:t>
            </a:r>
            <a:r>
              <a:rPr lang="en-US" sz="1800" baseline="0">
                <a:cs typeface="Times New Roman" pitchFamily="18" charset="0"/>
              </a:rPr>
              <a:t> + </a:t>
            </a:r>
            <a:r>
              <a:rPr lang="en-US" sz="1800" i="1" baseline="0">
                <a:cs typeface="Times New Roman" pitchFamily="18" charset="0"/>
              </a:rPr>
              <a:t>a</a:t>
            </a:r>
            <a:r>
              <a:rPr lang="en-US" sz="1800" baseline="-25000">
                <a:cs typeface="Times New Roman" pitchFamily="18" charset="0"/>
              </a:rPr>
              <a:t>3</a:t>
            </a:r>
            <a:r>
              <a:rPr lang="en-US" sz="1800" i="1" baseline="0">
                <a:cs typeface="Times New Roman" pitchFamily="18" charset="0"/>
              </a:rPr>
              <a:t>M</a:t>
            </a:r>
            <a:r>
              <a:rPr lang="en-US" sz="1800" baseline="-25000">
                <a:cs typeface="Times New Roman" pitchFamily="18" charset="0"/>
              </a:rPr>
              <a:t>3</a:t>
            </a:r>
            <a:r>
              <a:rPr lang="en-US" sz="1800" i="1" baseline="0">
                <a:cs typeface="Times New Roman" pitchFamily="18" charset="0"/>
              </a:rPr>
              <a:t>y</a:t>
            </a:r>
            <a:r>
              <a:rPr lang="en-US" sz="1800" baseline="-25000">
                <a:cs typeface="Times New Roman" pitchFamily="18" charset="0"/>
              </a:rPr>
              <a:t>3</a:t>
            </a:r>
            <a:r>
              <a:rPr lang="en-US" sz="1800" baseline="0">
                <a:cs typeface="Times New Roman" pitchFamily="18" charset="0"/>
              </a:rPr>
              <a:t> = 2*35*2 + 3*21*1 + 2*15*1 (mod 105)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				       = 233 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 23 (mod 105).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If follows that 23 is the smallest positive integer that is a simultaneous solution. 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We conclude that 23 is the smallest positive integer that leaves a remainder of 2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when divided by 3, a remainder of 3 when divided by 5 and a remainder of 2 when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divided by 7.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Computer Arithmetic With Large Integers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85800" y="1279525"/>
            <a:ext cx="554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Computer Arithmetic with Large Integers: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85800" y="1690688"/>
            <a:ext cx="7772400" cy="280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 dirty="0">
                <a:cs typeface="Times New Roman" pitchFamily="18" charset="0"/>
              </a:rPr>
              <a:t>How do we perform arithmetic with large integers?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 dirty="0">
                <a:cs typeface="Times New Roman" pitchFamily="18" charset="0"/>
              </a:rPr>
              <a:t>In particular, if a computer’s registers support only integers represented in 64-bit binary form, how are arithmetic operations carried out on integers larger than 64-bits?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 dirty="0">
                <a:cs typeface="Times New Roman" pitchFamily="18" charset="0"/>
              </a:rPr>
              <a:t>One solution is provided by using the </a:t>
            </a:r>
            <a:r>
              <a:rPr lang="en-US" sz="1800" baseline="0" dirty="0" err="1">
                <a:cs typeface="Times New Roman" pitchFamily="18" charset="0"/>
              </a:rPr>
              <a:t>chinese</a:t>
            </a:r>
            <a:r>
              <a:rPr lang="en-US" sz="1800" baseline="0" dirty="0">
                <a:cs typeface="Times New Roman" pitchFamily="18" charset="0"/>
              </a:rPr>
              <a:t> remainder theorem.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 dirty="0">
                <a:cs typeface="Times New Roman" pitchFamily="18" charset="0"/>
              </a:rPr>
              <a:t>Suppose that </a:t>
            </a:r>
            <a:r>
              <a:rPr lang="en-US" sz="1800" i="1" baseline="0" dirty="0">
                <a:cs typeface="Times New Roman" pitchFamily="18" charset="0"/>
              </a:rPr>
              <a:t>m</a:t>
            </a:r>
            <a:r>
              <a:rPr lang="en-US" sz="1800" baseline="-25000" dirty="0">
                <a:cs typeface="Times New Roman" pitchFamily="18" charset="0"/>
              </a:rPr>
              <a:t>1</a:t>
            </a:r>
            <a:r>
              <a:rPr lang="en-US" sz="1800" baseline="0" dirty="0">
                <a:cs typeface="Times New Roman" pitchFamily="18" charset="0"/>
              </a:rPr>
              <a:t>, </a:t>
            </a:r>
            <a:r>
              <a:rPr lang="en-US" sz="1800" i="1" baseline="0" dirty="0">
                <a:cs typeface="Times New Roman" pitchFamily="18" charset="0"/>
              </a:rPr>
              <a:t>m</a:t>
            </a:r>
            <a:r>
              <a:rPr lang="en-US" sz="1800" baseline="-25000" dirty="0">
                <a:cs typeface="Times New Roman" pitchFamily="18" charset="0"/>
              </a:rPr>
              <a:t>2</a:t>
            </a:r>
            <a:r>
              <a:rPr lang="en-US" sz="1800" baseline="0" dirty="0">
                <a:cs typeface="Times New Roman" pitchFamily="18" charset="0"/>
              </a:rPr>
              <a:t>, … , </a:t>
            </a:r>
            <a:r>
              <a:rPr lang="en-US" sz="1800" i="1" baseline="0" dirty="0" err="1">
                <a:cs typeface="Times New Roman" pitchFamily="18" charset="0"/>
              </a:rPr>
              <a:t>m</a:t>
            </a:r>
            <a:r>
              <a:rPr lang="en-US" sz="1800" i="1" baseline="-25000" dirty="0" err="1">
                <a:cs typeface="Times New Roman" pitchFamily="18" charset="0"/>
              </a:rPr>
              <a:t>n</a:t>
            </a:r>
            <a:r>
              <a:rPr lang="en-US" sz="1800" baseline="0" dirty="0">
                <a:cs typeface="Times New Roman" pitchFamily="18" charset="0"/>
              </a:rPr>
              <a:t> are </a:t>
            </a:r>
            <a:r>
              <a:rPr lang="en-US" sz="1800" baseline="0" dirty="0" err="1">
                <a:cs typeface="Times New Roman" pitchFamily="18" charset="0"/>
              </a:rPr>
              <a:t>pairwise</a:t>
            </a:r>
            <a:r>
              <a:rPr lang="en-US" sz="1800" baseline="0" dirty="0">
                <a:cs typeface="Times New Roman" pitchFamily="18" charset="0"/>
              </a:rPr>
              <a:t> relatively prime integers greater than or equal to 2 and let </a:t>
            </a:r>
            <a:r>
              <a:rPr lang="en-US" sz="1800" i="1" baseline="0" dirty="0">
                <a:cs typeface="Times New Roman" pitchFamily="18" charset="0"/>
              </a:rPr>
              <a:t>m</a:t>
            </a:r>
            <a:r>
              <a:rPr lang="en-US" sz="1800" baseline="0" dirty="0">
                <a:cs typeface="Times New Roman" pitchFamily="18" charset="0"/>
              </a:rPr>
              <a:t> be their product. By the Chinese Remainder Theorem, we can show that an integer </a:t>
            </a:r>
            <a:r>
              <a:rPr lang="en-US" sz="1800" i="1" baseline="0" dirty="0">
                <a:cs typeface="Times New Roman" pitchFamily="18" charset="0"/>
              </a:rPr>
              <a:t>a</a:t>
            </a:r>
            <a:r>
              <a:rPr lang="en-US" sz="1800" baseline="0" dirty="0">
                <a:cs typeface="Times New Roman" pitchFamily="18" charset="0"/>
              </a:rPr>
              <a:t> with 0 </a:t>
            </a:r>
            <a:r>
              <a:rPr lang="en-US" sz="1700" baseline="0" dirty="0">
                <a:latin typeface="Tahoma" pitchFamily="34" charset="0"/>
                <a:sym typeface="Symbol" pitchFamily="18" charset="2"/>
              </a:rPr>
              <a:t>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i="1" baseline="0" dirty="0">
                <a:cs typeface="Times New Roman" pitchFamily="18" charset="0"/>
              </a:rPr>
              <a:t>a</a:t>
            </a:r>
            <a:r>
              <a:rPr lang="en-US" sz="1800" baseline="0" dirty="0">
                <a:cs typeface="Times New Roman" pitchFamily="18" charset="0"/>
              </a:rPr>
              <a:t> &lt; </a:t>
            </a:r>
            <a:r>
              <a:rPr lang="en-US" sz="1800" i="1" baseline="0" dirty="0">
                <a:cs typeface="Times New Roman" pitchFamily="18" charset="0"/>
              </a:rPr>
              <a:t>m</a:t>
            </a:r>
            <a:r>
              <a:rPr lang="en-US" sz="1800" baseline="0" dirty="0">
                <a:cs typeface="Times New Roman" pitchFamily="18" charset="0"/>
              </a:rPr>
              <a:t> can be uniquely represented by 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	(</a:t>
            </a:r>
            <a:r>
              <a:rPr lang="en-US" sz="1800" i="1" baseline="0" dirty="0">
                <a:cs typeface="Times New Roman" pitchFamily="18" charset="0"/>
              </a:rPr>
              <a:t>a</a:t>
            </a:r>
            <a:r>
              <a:rPr lang="en-US" sz="1800" baseline="0" dirty="0">
                <a:cs typeface="Times New Roman" pitchFamily="18" charset="0"/>
              </a:rPr>
              <a:t> mod </a:t>
            </a:r>
            <a:r>
              <a:rPr lang="en-US" sz="1800" i="1" baseline="0" dirty="0">
                <a:cs typeface="Times New Roman" pitchFamily="18" charset="0"/>
              </a:rPr>
              <a:t>m</a:t>
            </a:r>
            <a:r>
              <a:rPr lang="en-US" sz="1800" baseline="-25000" dirty="0">
                <a:cs typeface="Times New Roman" pitchFamily="18" charset="0"/>
              </a:rPr>
              <a:t>1</a:t>
            </a:r>
            <a:r>
              <a:rPr lang="en-US" sz="1800" baseline="0" dirty="0">
                <a:cs typeface="Times New Roman" pitchFamily="18" charset="0"/>
              </a:rPr>
              <a:t>, </a:t>
            </a:r>
            <a:r>
              <a:rPr lang="en-US" sz="1800" i="1" baseline="0" dirty="0">
                <a:cs typeface="Times New Roman" pitchFamily="18" charset="0"/>
              </a:rPr>
              <a:t>a</a:t>
            </a:r>
            <a:r>
              <a:rPr lang="en-US" sz="1800" baseline="0" dirty="0">
                <a:cs typeface="Times New Roman" pitchFamily="18" charset="0"/>
              </a:rPr>
              <a:t> mod </a:t>
            </a:r>
            <a:r>
              <a:rPr lang="en-US" sz="1800" i="1" baseline="0" dirty="0">
                <a:cs typeface="Times New Roman" pitchFamily="18" charset="0"/>
              </a:rPr>
              <a:t>m</a:t>
            </a:r>
            <a:r>
              <a:rPr lang="en-US" sz="1800" baseline="-25000" dirty="0">
                <a:cs typeface="Times New Roman" pitchFamily="18" charset="0"/>
              </a:rPr>
              <a:t>2</a:t>
            </a:r>
            <a:r>
              <a:rPr lang="en-US" sz="1800" baseline="0" dirty="0">
                <a:cs typeface="Times New Roman" pitchFamily="18" charset="0"/>
              </a:rPr>
              <a:t>, … , </a:t>
            </a:r>
            <a:r>
              <a:rPr lang="en-US" sz="1800" i="1" baseline="0" dirty="0">
                <a:cs typeface="Times New Roman" pitchFamily="18" charset="0"/>
              </a:rPr>
              <a:t>a</a:t>
            </a:r>
            <a:r>
              <a:rPr lang="en-US" sz="1800" baseline="0" dirty="0">
                <a:cs typeface="Times New Roman" pitchFamily="18" charset="0"/>
              </a:rPr>
              <a:t> mod </a:t>
            </a:r>
            <a:r>
              <a:rPr lang="en-US" sz="1800" i="1" baseline="0" dirty="0" err="1">
                <a:cs typeface="Times New Roman" pitchFamily="18" charset="0"/>
              </a:rPr>
              <a:t>m</a:t>
            </a:r>
            <a:r>
              <a:rPr lang="en-US" sz="1800" i="1" baseline="-25000" dirty="0" err="1">
                <a:cs typeface="Times New Roman" pitchFamily="18" charset="0"/>
              </a:rPr>
              <a:t>n</a:t>
            </a:r>
            <a:r>
              <a:rPr lang="en-US" sz="1800" baseline="0" dirty="0"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Theorem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1676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cs typeface="Times New Roman" pitchFamily="18" charset="0"/>
              </a:rPr>
              <a:t>THEOREM 1: Let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, and </a:t>
            </a:r>
            <a:r>
              <a:rPr lang="en-US" sz="2400" i="1" dirty="0">
                <a:cs typeface="Times New Roman" pitchFamily="18" charset="0"/>
              </a:rPr>
              <a:t>c</a:t>
            </a:r>
            <a:r>
              <a:rPr lang="en-US" sz="2400" dirty="0">
                <a:cs typeface="Times New Roman" pitchFamily="18" charset="0"/>
              </a:rPr>
              <a:t> be integers, where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≠ 0. Then</a:t>
            </a:r>
          </a:p>
          <a:p>
            <a:pPr>
              <a:buNone/>
            </a:pPr>
            <a:r>
              <a:rPr lang="en-US" sz="2400" dirty="0">
                <a:cs typeface="Times New Roman" pitchFamily="18" charset="0"/>
              </a:rPr>
              <a:t>	(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)</a:t>
            </a:r>
            <a:r>
              <a:rPr lang="en-US" sz="2400" i="1" dirty="0">
                <a:cs typeface="Times New Roman" pitchFamily="18" charset="0"/>
              </a:rPr>
              <a:t> if a | b </a:t>
            </a:r>
            <a:r>
              <a:rPr lang="en-US" sz="2400" dirty="0">
                <a:cs typeface="Times New Roman" pitchFamily="18" charset="0"/>
              </a:rPr>
              <a:t>and</a:t>
            </a:r>
            <a:r>
              <a:rPr lang="en-US" sz="2400" i="1" dirty="0">
                <a:cs typeface="Times New Roman" pitchFamily="18" charset="0"/>
              </a:rPr>
              <a:t> a | c, </a:t>
            </a:r>
            <a:r>
              <a:rPr lang="en-US" sz="2400" dirty="0">
                <a:cs typeface="Times New Roman" pitchFamily="18" charset="0"/>
              </a:rPr>
              <a:t>then </a:t>
            </a:r>
            <a:r>
              <a:rPr lang="en-US" sz="2400" i="1" dirty="0">
                <a:cs typeface="Times New Roman" pitchFamily="18" charset="0"/>
              </a:rPr>
              <a:t>a | </a:t>
            </a: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b + c</a:t>
            </a:r>
            <a:r>
              <a:rPr lang="en-US" sz="2400" dirty="0">
                <a:cs typeface="Times New Roman" pitchFamily="18" charset="0"/>
              </a:rPr>
              <a:t>)</a:t>
            </a:r>
            <a:r>
              <a:rPr lang="en-US" sz="2400" i="1" dirty="0"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400" dirty="0">
                <a:cs typeface="Times New Roman" pitchFamily="18" charset="0"/>
              </a:rPr>
              <a:t>	(ii</a:t>
            </a:r>
            <a:r>
              <a:rPr lang="en-US" sz="2400" i="1" dirty="0">
                <a:cs typeface="Times New Roman" pitchFamily="18" charset="0"/>
              </a:rPr>
              <a:t>) if a | b, </a:t>
            </a:r>
            <a:r>
              <a:rPr lang="en-US" sz="2400" dirty="0">
                <a:cs typeface="Times New Roman" pitchFamily="18" charset="0"/>
              </a:rPr>
              <a:t>then</a:t>
            </a:r>
            <a:r>
              <a:rPr lang="en-US" sz="2400" i="1" dirty="0">
                <a:cs typeface="Times New Roman" pitchFamily="18" charset="0"/>
              </a:rPr>
              <a:t> a | </a:t>
            </a:r>
            <a:r>
              <a:rPr lang="en-US" sz="2400" i="1" dirty="0" err="1">
                <a:cs typeface="Times New Roman" pitchFamily="18" charset="0"/>
              </a:rPr>
              <a:t>bc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for all integers</a:t>
            </a:r>
            <a:r>
              <a:rPr lang="en-US" sz="2400" i="1" dirty="0">
                <a:cs typeface="Times New Roman" pitchFamily="18" charset="0"/>
              </a:rPr>
              <a:t> c,</a:t>
            </a:r>
          </a:p>
          <a:p>
            <a:pPr>
              <a:buNone/>
            </a:pPr>
            <a:r>
              <a:rPr lang="en-US" sz="2400" dirty="0">
                <a:cs typeface="Times New Roman" pitchFamily="18" charset="0"/>
              </a:rPr>
              <a:t>	(iii</a:t>
            </a:r>
            <a:r>
              <a:rPr lang="en-US" sz="2400" i="1" dirty="0">
                <a:cs typeface="Times New Roman" pitchFamily="18" charset="0"/>
              </a:rPr>
              <a:t>) if a | b </a:t>
            </a:r>
            <a:r>
              <a:rPr lang="en-US" sz="2400" dirty="0">
                <a:cs typeface="Times New Roman" pitchFamily="18" charset="0"/>
              </a:rPr>
              <a:t>and  </a:t>
            </a:r>
            <a:r>
              <a:rPr lang="en-US" sz="2400" i="1" dirty="0">
                <a:cs typeface="Times New Roman" pitchFamily="18" charset="0"/>
              </a:rPr>
              <a:t>b | c, </a:t>
            </a:r>
            <a:r>
              <a:rPr lang="en-US" sz="2400" dirty="0">
                <a:cs typeface="Times New Roman" pitchFamily="18" charset="0"/>
              </a:rPr>
              <a:t>then</a:t>
            </a:r>
            <a:r>
              <a:rPr lang="en-US" sz="2400" i="1" dirty="0">
                <a:cs typeface="Times New Roman" pitchFamily="18" charset="0"/>
              </a:rPr>
              <a:t> a | c.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8305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Proof</a:t>
            </a:r>
            <a:r>
              <a:rPr lang="en-US" sz="2400" dirty="0"/>
              <a:t> (</a:t>
            </a:r>
            <a:r>
              <a:rPr lang="en-US" sz="2400" dirty="0" err="1"/>
              <a:t>i</a:t>
            </a:r>
            <a:r>
              <a:rPr lang="en-US" sz="2400" dirty="0"/>
              <a:t>) 	if </a:t>
            </a:r>
            <a:r>
              <a:rPr lang="en-US" sz="2400" i="1" dirty="0"/>
              <a:t>a</a:t>
            </a:r>
            <a:r>
              <a:rPr lang="en-US" sz="2400" dirty="0"/>
              <a:t> | </a:t>
            </a:r>
            <a:r>
              <a:rPr lang="en-US" sz="2400" i="1" dirty="0"/>
              <a:t>b</a:t>
            </a:r>
            <a:r>
              <a:rPr lang="en-US" sz="2400" dirty="0"/>
              <a:t>, then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am</a:t>
            </a:r>
            <a:r>
              <a:rPr lang="en-US" sz="2400" dirty="0"/>
              <a:t> for some integer </a:t>
            </a:r>
            <a:r>
              <a:rPr lang="en-US" sz="2400" i="1" dirty="0"/>
              <a:t>m</a:t>
            </a:r>
            <a:r>
              <a:rPr lang="en-US" sz="2400" dirty="0"/>
              <a:t>.  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		if </a:t>
            </a:r>
            <a:r>
              <a:rPr lang="en-US" sz="2400" i="1" dirty="0"/>
              <a:t>a</a:t>
            </a:r>
            <a:r>
              <a:rPr lang="en-US" sz="2400" dirty="0"/>
              <a:t> | </a:t>
            </a:r>
            <a:r>
              <a:rPr lang="en-US" sz="2400" i="1" dirty="0"/>
              <a:t>c</a:t>
            </a:r>
            <a:r>
              <a:rPr lang="en-US" sz="2400" dirty="0"/>
              <a:t>, then </a:t>
            </a:r>
            <a:r>
              <a:rPr lang="en-US" sz="2400" i="1" dirty="0"/>
              <a:t>c</a:t>
            </a:r>
            <a:r>
              <a:rPr lang="en-US" sz="2400" dirty="0"/>
              <a:t> = </a:t>
            </a:r>
            <a:r>
              <a:rPr lang="en-US" sz="2400" i="1" dirty="0"/>
              <a:t>an</a:t>
            </a:r>
            <a:r>
              <a:rPr lang="en-US" sz="2400" dirty="0"/>
              <a:t> for some integer 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Therefore </a:t>
            </a:r>
            <a:r>
              <a:rPr lang="en-US" sz="2400" i="1" dirty="0"/>
              <a:t>b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i="1" dirty="0"/>
              <a:t>am + an = a</a:t>
            </a:r>
            <a:r>
              <a:rPr lang="en-US" sz="2400" dirty="0"/>
              <a:t>(</a:t>
            </a:r>
            <a:r>
              <a:rPr lang="en-US" sz="2400" i="1" dirty="0"/>
              <a:t>m + 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and hence</a:t>
            </a:r>
            <a:r>
              <a:rPr lang="en-US" sz="2400" i="1" dirty="0"/>
              <a:t> a | </a:t>
            </a:r>
            <a:r>
              <a:rPr lang="en-US" sz="2400" dirty="0"/>
              <a:t>(</a:t>
            </a:r>
            <a:r>
              <a:rPr lang="en-US" sz="2400" i="1" dirty="0"/>
              <a:t>b + c</a:t>
            </a:r>
            <a:r>
              <a:rPr lang="en-US" sz="2400" dirty="0"/>
              <a:t>)</a:t>
            </a:r>
            <a:r>
              <a:rPr lang="en-US" sz="2400" i="1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648200"/>
            <a:ext cx="8077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Class Activity: Prove (ii) and (iii)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102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COROLLARY:  </a:t>
            </a:r>
            <a:r>
              <a:rPr lang="en-US" sz="2200" i="1" dirty="0">
                <a:cs typeface="Times New Roman" pitchFamily="18" charset="0"/>
              </a:rPr>
              <a:t>If a | b </a:t>
            </a:r>
            <a:r>
              <a:rPr lang="en-US" sz="2200" dirty="0">
                <a:cs typeface="Times New Roman" pitchFamily="18" charset="0"/>
              </a:rPr>
              <a:t>and</a:t>
            </a:r>
            <a:r>
              <a:rPr lang="en-US" sz="2200" i="1" dirty="0">
                <a:cs typeface="Times New Roman" pitchFamily="18" charset="0"/>
              </a:rPr>
              <a:t> a | c, </a:t>
            </a:r>
            <a:r>
              <a:rPr lang="en-US" sz="2200" dirty="0">
                <a:cs typeface="Times New Roman" pitchFamily="18" charset="0"/>
              </a:rPr>
              <a:t>then </a:t>
            </a:r>
            <a:r>
              <a:rPr lang="en-US" sz="2200" i="1" dirty="0">
                <a:cs typeface="Times New Roman" pitchFamily="18" charset="0"/>
              </a:rPr>
              <a:t>a | </a:t>
            </a:r>
            <a:r>
              <a:rPr lang="en-US" sz="2200" dirty="0">
                <a:cs typeface="Times New Roman" pitchFamily="18" charset="0"/>
              </a:rPr>
              <a:t>(</a:t>
            </a:r>
            <a:r>
              <a:rPr lang="en-US" sz="2200" i="1" dirty="0" err="1">
                <a:cs typeface="Times New Roman" pitchFamily="18" charset="0"/>
              </a:rPr>
              <a:t>mb</a:t>
            </a:r>
            <a:r>
              <a:rPr lang="en-US" sz="2200" i="1" dirty="0">
                <a:cs typeface="Times New Roman" pitchFamily="18" charset="0"/>
              </a:rPr>
              <a:t> + </a:t>
            </a:r>
            <a:r>
              <a:rPr lang="en-US" sz="2200" i="1" dirty="0" err="1">
                <a:cs typeface="Times New Roman" pitchFamily="18" charset="0"/>
              </a:rPr>
              <a:t>nc</a:t>
            </a:r>
            <a:r>
              <a:rPr lang="en-US" sz="2200" dirty="0">
                <a:cs typeface="Times New Roman" pitchFamily="18" charset="0"/>
              </a:rPr>
              <a:t>)</a:t>
            </a:r>
            <a:r>
              <a:rPr lang="en-US" sz="2200" i="1" dirty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for some integers</a:t>
            </a:r>
            <a:r>
              <a:rPr lang="en-US" sz="2200" i="1" dirty="0">
                <a:cs typeface="Times New Roman" pitchFamily="18" charset="0"/>
              </a:rPr>
              <a:t> m </a:t>
            </a:r>
            <a:r>
              <a:rPr lang="en-US" sz="2200" dirty="0">
                <a:cs typeface="Times New Roman" pitchFamily="18" charset="0"/>
              </a:rPr>
              <a:t>and </a:t>
            </a:r>
            <a:r>
              <a:rPr lang="en-US" sz="2200" i="1" dirty="0">
                <a:cs typeface="Times New Roman" pitchFamily="18" charset="0"/>
              </a:rPr>
              <a:t>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Computer Arithmetic With Large Integers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85800" y="1665288"/>
            <a:ext cx="7772400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What are the pairs used to represent the nonnegative integers less than 12 when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they are represented by the ordered pair where the first component is the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remainder of the integer upon division by 3 and the second component is the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remainder of the integer upon division by 4?</a:t>
            </a:r>
            <a:endParaRPr lang="en-US" sz="1800" baseline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33400" y="3367088"/>
            <a:ext cx="792480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1800" b="1" baseline="0" dirty="0">
                <a:solidFill>
                  <a:srgbClr val="CC3300"/>
                </a:solidFill>
                <a:cs typeface="Times New Roman" pitchFamily="18" charset="0"/>
              </a:rPr>
              <a:t>0 = (0, 0)		 4 = (1, 0)	   8 = (2, 0)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b="1" baseline="0" dirty="0">
                <a:solidFill>
                  <a:srgbClr val="CC3300"/>
                </a:solidFill>
                <a:cs typeface="Times New Roman" pitchFamily="18" charset="0"/>
              </a:rPr>
              <a:t>1 = (1, 1)		 5 = (2, 1)	   9 = (0, 1)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b="1" baseline="0" dirty="0">
                <a:solidFill>
                  <a:srgbClr val="CC3300"/>
                </a:solidFill>
                <a:cs typeface="Times New Roman" pitchFamily="18" charset="0"/>
              </a:rPr>
              <a:t>2 = (2, 2)		 6 = (0, 2)	 10 = (1, 2)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b="1" baseline="0" dirty="0">
                <a:solidFill>
                  <a:srgbClr val="CC3300"/>
                </a:solidFill>
                <a:cs typeface="Times New Roman" pitchFamily="18" charset="0"/>
              </a:rPr>
              <a:t>3 = (0, 3)		 7 = (1, 3)	 11 = (2,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Computer Arithmetic With Large Integers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aseline="0" dirty="0">
                <a:solidFill>
                  <a:schemeClr val="hlink"/>
                </a:solidFill>
              </a:rPr>
              <a:t>Example:</a:t>
            </a:r>
            <a:r>
              <a:rPr lang="en-US" sz="1800" baseline="0" dirty="0"/>
              <a:t> Find the sum of </a:t>
            </a:r>
            <a:r>
              <a:rPr lang="en-US" sz="1800" baseline="0" dirty="0">
                <a:cs typeface="Times New Roman" pitchFamily="18" charset="0"/>
              </a:rPr>
              <a:t>the sum of 123,684 and 413,456 using 2-digit representation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609600" y="1752600"/>
            <a:ext cx="8001000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</a:rPr>
              <a:t>The numbers 99, 98, 97 and 95 are </a:t>
            </a:r>
            <a:r>
              <a:rPr lang="en-US" sz="1600" b="1" baseline="0" dirty="0" err="1">
                <a:cs typeface="Times New Roman" pitchFamily="18" charset="0"/>
              </a:rPr>
              <a:t>pairwise</a:t>
            </a:r>
            <a:r>
              <a:rPr lang="en-US" sz="1600" b="1" baseline="0" dirty="0">
                <a:cs typeface="Times New Roman" pitchFamily="18" charset="0"/>
              </a:rPr>
              <a:t> relatively prime. By the Chinese Remainder  Theorem, every nonnegative integer less than 99*98*97*95 = 89,403,930 can be represented uniquely by its remainders when divided by these four </a:t>
            </a:r>
            <a:r>
              <a:rPr lang="en-US" sz="1600" b="1" baseline="0" dirty="0" err="1">
                <a:cs typeface="Times New Roman" pitchFamily="18" charset="0"/>
              </a:rPr>
              <a:t>moduli</a:t>
            </a:r>
            <a:r>
              <a:rPr lang="en-US" sz="1600" b="1" baseline="0" dirty="0">
                <a:cs typeface="Times New Roman" pitchFamily="18" charset="0"/>
              </a:rPr>
              <a:t>. For example, we can represent 123,684 as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</a:rPr>
              <a:t>123,684 = (123684 mod 99, 123684 mod 98, 123684 mod 97, 123684 mod 95)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</a:rPr>
              <a:t>		   = (33, 8, 9, 89)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</a:rPr>
              <a:t>Similarly, we can represent 413,456 as (32, 92, 42, 16) 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</a:rPr>
              <a:t>Therefore, 123,684 + 413,456 = (33, 8, 9, 89) + (32, 92, 42, 16)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</a:rPr>
              <a:t>= (65 mod 99, 100 mod 98, 51 mod 97, 105 mod 95) = (65, 2, 51, 10).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</a:rPr>
              <a:t>To find the sum we need to solve the system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600" b="1" i="1" baseline="0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  65 (mod 99)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600" b="1" i="1" baseline="0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    2 (mod 98)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600" b="1" i="1" baseline="0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  51 (mod 97)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1600" b="1" i="1" baseline="0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  10 (mod 95)</a:t>
            </a:r>
          </a:p>
          <a:p>
            <a:pPr algn="l">
              <a:lnSpc>
                <a:spcPct val="120000"/>
              </a:lnSpc>
            </a:pPr>
            <a:r>
              <a:rPr lang="en-US" sz="1600" b="1" baseline="0" dirty="0">
                <a:cs typeface="Times New Roman" pitchFamily="18" charset="0"/>
                <a:sym typeface="Symbol" pitchFamily="18" charset="2"/>
              </a:rPr>
              <a:t>The integer 537,140 is the unique nonnegative solution of this system less than 98,403,930.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Fermat’s Little Theorem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990600" y="1828800"/>
            <a:ext cx="7162800" cy="14478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If </a:t>
            </a:r>
            <a:r>
              <a:rPr lang="en-US" sz="1800" i="1" baseline="0" dirty="0">
                <a:cs typeface="Times New Roman" pitchFamily="18" charset="0"/>
              </a:rPr>
              <a:t>p</a:t>
            </a:r>
            <a:r>
              <a:rPr lang="en-US" sz="1800" baseline="0" dirty="0">
                <a:cs typeface="Times New Roman" pitchFamily="18" charset="0"/>
              </a:rPr>
              <a:t> is a prime and </a:t>
            </a:r>
            <a:r>
              <a:rPr lang="en-US" sz="1800" i="1" baseline="0" dirty="0">
                <a:cs typeface="Times New Roman" pitchFamily="18" charset="0"/>
              </a:rPr>
              <a:t>a</a:t>
            </a:r>
            <a:r>
              <a:rPr lang="en-US" sz="1800" baseline="0" dirty="0">
                <a:cs typeface="Times New Roman" pitchFamily="18" charset="0"/>
              </a:rPr>
              <a:t> is an integer not divisible by </a:t>
            </a:r>
            <a:r>
              <a:rPr lang="en-US" sz="1800" i="1" baseline="0" dirty="0">
                <a:cs typeface="Times New Roman" pitchFamily="18" charset="0"/>
              </a:rPr>
              <a:t>p</a:t>
            </a:r>
            <a:r>
              <a:rPr lang="en-US" sz="1800" baseline="0" dirty="0">
                <a:cs typeface="Times New Roman" pitchFamily="18" charset="0"/>
              </a:rPr>
              <a:t>, then</a:t>
            </a:r>
          </a:p>
          <a:p>
            <a:pPr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     </a:t>
            </a:r>
            <a:r>
              <a:rPr lang="en-US" sz="1800" i="1" baseline="0" dirty="0" err="1">
                <a:cs typeface="Times New Roman" pitchFamily="18" charset="0"/>
              </a:rPr>
              <a:t>a</a:t>
            </a:r>
            <a:r>
              <a:rPr lang="en-US" sz="1800" i="1" baseline="30000" dirty="0" err="1">
                <a:cs typeface="Times New Roman" pitchFamily="18" charset="0"/>
              </a:rPr>
              <a:t>p</a:t>
            </a:r>
            <a:r>
              <a:rPr lang="en-US" sz="1800" i="1" baseline="30000" dirty="0">
                <a:cs typeface="Times New Roman" pitchFamily="18" charset="0"/>
              </a:rPr>
              <a:t> – </a:t>
            </a:r>
            <a:r>
              <a:rPr lang="en-US" sz="1800" baseline="30000" dirty="0">
                <a:cs typeface="Times New Roman" pitchFamily="18" charset="0"/>
              </a:rPr>
              <a:t>1</a:t>
            </a:r>
            <a:r>
              <a:rPr lang="en-US" sz="1800" dirty="0">
                <a:cs typeface="Times New Roman" pitchFamily="18" charset="0"/>
              </a:rPr>
              <a:t>  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1 (mod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).</a:t>
            </a:r>
          </a:p>
          <a:p>
            <a:pPr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Furthermore, for every integer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we have</a:t>
            </a:r>
          </a:p>
          <a:p>
            <a:pPr algn="l">
              <a:spcBef>
                <a:spcPct val="20000"/>
              </a:spcBef>
            </a:pPr>
            <a:r>
              <a:rPr lang="en-US" sz="1800" i="1" baseline="0" dirty="0">
                <a:cs typeface="Times New Roman" pitchFamily="18" charset="0"/>
              </a:rPr>
              <a:t>     </a:t>
            </a:r>
            <a:r>
              <a:rPr lang="en-US" sz="1800" i="1" baseline="0" dirty="0" err="1">
                <a:cs typeface="Times New Roman" pitchFamily="18" charset="0"/>
              </a:rPr>
              <a:t>a</a:t>
            </a:r>
            <a:r>
              <a:rPr lang="en-US" sz="1800" i="1" baseline="30000" dirty="0" err="1">
                <a:cs typeface="Times New Roman" pitchFamily="18" charset="0"/>
              </a:rPr>
              <a:t>p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a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).</a:t>
            </a:r>
            <a:endParaRPr lang="en-US" sz="1800" baseline="0" dirty="0">
              <a:cs typeface="Times New Roman" pitchFamily="18" charset="0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838200" y="1295400"/>
            <a:ext cx="3321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b="1" baseline="0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Fermat’s Little Theorem: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62000" y="4078288"/>
            <a:ext cx="7772400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ahoma" pitchFamily="34" charset="0"/>
              </a:rPr>
              <a:t>Note that if </a:t>
            </a:r>
            <a:r>
              <a:rPr lang="en-US" sz="1800" i="1" baseline="0" dirty="0">
                <a:cs typeface="Tahoma" pitchFamily="34" charset="0"/>
              </a:rPr>
              <a:t>p</a:t>
            </a:r>
            <a:r>
              <a:rPr lang="en-US" sz="1800" baseline="0" dirty="0">
                <a:cs typeface="Tahoma" pitchFamily="34" charset="0"/>
              </a:rPr>
              <a:t> is a prime (e.g. </a:t>
            </a:r>
            <a:r>
              <a:rPr lang="en-US" sz="1800" i="1" baseline="0" dirty="0">
                <a:cs typeface="Tahoma" pitchFamily="34" charset="0"/>
              </a:rPr>
              <a:t>p</a:t>
            </a:r>
            <a:r>
              <a:rPr lang="en-US" sz="1800" baseline="0" dirty="0">
                <a:cs typeface="Tahoma" pitchFamily="34" charset="0"/>
              </a:rPr>
              <a:t> = 3), 2</a:t>
            </a:r>
            <a:r>
              <a:rPr lang="en-US" sz="1800" i="1" baseline="30000" dirty="0">
                <a:cs typeface="Tahoma" pitchFamily="34" charset="0"/>
              </a:rPr>
              <a:t>p </a:t>
            </a:r>
            <a:r>
              <a:rPr lang="en-US" sz="1800" baseline="30000" dirty="0">
                <a:cs typeface="Tahoma" pitchFamily="34" charset="0"/>
              </a:rPr>
              <a:t>– 1</a:t>
            </a:r>
            <a:r>
              <a:rPr lang="en-US" sz="1800" baseline="0" dirty="0">
                <a:cs typeface="Tahoma" pitchFamily="34" charset="0"/>
              </a:rPr>
              <a:t> </a:t>
            </a:r>
            <a:r>
              <a:rPr lang="en-US" sz="1800" baseline="0" dirty="0">
                <a:sym typeface="Symbol" pitchFamily="18" charset="2"/>
              </a:rPr>
              <a:t> 1 (mod </a:t>
            </a:r>
            <a:r>
              <a:rPr lang="en-US" sz="1800" i="1" baseline="0" dirty="0">
                <a:sym typeface="Symbol" pitchFamily="18" charset="2"/>
              </a:rPr>
              <a:t>p</a:t>
            </a:r>
            <a:r>
              <a:rPr lang="en-US" sz="1800" baseline="0" dirty="0">
                <a:sym typeface="Symbol" pitchFamily="18" charset="2"/>
              </a:rPr>
              <a:t>),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sym typeface="Symbol" pitchFamily="18" charset="2"/>
              </a:rPr>
              <a:t>but not necessarily the other way around as the following example shows.</a:t>
            </a:r>
            <a:r>
              <a:rPr lang="en-US" sz="1800" i="1" baseline="0" dirty="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800" dirty="0">
              <a:solidFill>
                <a:srgbClr val="3333C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1800" baseline="0" dirty="0">
              <a:solidFill>
                <a:srgbClr val="3333C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The integer 341 is a </a:t>
            </a:r>
            <a:r>
              <a:rPr lang="en-US" sz="1800" baseline="0" dirty="0" err="1">
                <a:cs typeface="Times New Roman" pitchFamily="18" charset="0"/>
              </a:rPr>
              <a:t>pseudoprime</a:t>
            </a:r>
            <a:r>
              <a:rPr lang="en-US" sz="1800" baseline="0" dirty="0">
                <a:cs typeface="Times New Roman" pitchFamily="18" charset="0"/>
              </a:rPr>
              <a:t> since it is composite (341 = 11*31)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	2</a:t>
            </a:r>
            <a:r>
              <a:rPr lang="en-US" sz="1800" dirty="0">
                <a:cs typeface="Times New Roman" pitchFamily="18" charset="0"/>
              </a:rPr>
              <a:t>340</a:t>
            </a:r>
            <a:r>
              <a:rPr lang="en-US" sz="1800" baseline="0" dirty="0">
                <a:cs typeface="Times New Roman" pitchFamily="18" charset="0"/>
              </a:rPr>
              <a:t> = 1 (mod 341).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3" grpId="0"/>
      <p:bldP spid="1044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634599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 Cryptography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762000" y="1817688"/>
            <a:ext cx="77724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In </a:t>
            </a:r>
            <a:r>
              <a:rPr lang="en-US" sz="1800" b="1" baseline="0">
                <a:cs typeface="Times New Roman" pitchFamily="18" charset="0"/>
                <a:sym typeface="Symbol" pitchFamily="18" charset="2"/>
              </a:rPr>
              <a:t>private key cryptosystems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, one can quickly find the decryption key if knowing the encryption key (e.g. encryption based on congruence introduced in 3.4)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1800" baseline="0">
              <a:cs typeface="Times New Roman" pitchFamily="18" charset="0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In </a:t>
            </a:r>
            <a:r>
              <a:rPr lang="en-US" sz="1800" b="1" baseline="0">
                <a:cs typeface="Times New Roman" pitchFamily="18" charset="0"/>
                <a:sym typeface="Symbol" pitchFamily="18" charset="2"/>
              </a:rPr>
              <a:t>public key cryptography</a:t>
            </a:r>
            <a:r>
              <a:rPr lang="en-US" sz="1800" baseline="0">
                <a:cs typeface="Times New Roman" pitchFamily="18" charset="0"/>
                <a:sym typeface="Symbol" pitchFamily="18" charset="2"/>
              </a:rPr>
              <a:t>, everyone can have the publicity to know the encryption key. Only the decryption keys are kept secret, and only the intended recipient of a message can decrypt it. (e.g. RSA encryption)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1800" baseline="0">
              <a:cs typeface="Times New Roman" pitchFamily="18" charset="0"/>
              <a:sym typeface="Symbol" pitchFamily="18" charset="2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1800" baseline="0">
                <a:cs typeface="Times New Roman" pitchFamily="18" charset="0"/>
                <a:sym typeface="Symbol" pitchFamily="18" charset="2"/>
              </a:rPr>
              <a:t>RSA is a public key cryptosystem introduced by three researchers at MIT in 1976 – Ronald Rivest, Adi Shamir and Leonard Adleman.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762000" y="1436688"/>
            <a:ext cx="341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Public Key Cryptography: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/>
      <p:bldP spid="10547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(Section 4.6)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21336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2"/>
                </a:solidFill>
              </a:rPr>
              <a:t>RSA Cryptosystem</a:t>
            </a:r>
          </a:p>
          <a:p>
            <a:r>
              <a:rPr lang="en-US" sz="1800" dirty="0"/>
              <a:t>The RSA Cryptosystem is based on the concept of public key cryptography.</a:t>
            </a:r>
          </a:p>
          <a:p>
            <a:r>
              <a:rPr lang="en-US" sz="1800" dirty="0"/>
              <a:t>Each user of the system has a pair of keys:</a:t>
            </a:r>
          </a:p>
          <a:p>
            <a:pPr lvl="1"/>
            <a:r>
              <a:rPr lang="en-US" dirty="0"/>
              <a:t>a public key </a:t>
            </a:r>
            <a:r>
              <a:rPr lang="en-US" i="1" dirty="0"/>
              <a:t>e</a:t>
            </a:r>
            <a:r>
              <a:rPr lang="en-US" dirty="0"/>
              <a:t> which is known to all users of the system</a:t>
            </a:r>
          </a:p>
          <a:p>
            <a:pPr lvl="1"/>
            <a:r>
              <a:rPr lang="en-US" dirty="0"/>
              <a:t>a private or secret key </a:t>
            </a:r>
            <a:r>
              <a:rPr lang="en-US" i="1" dirty="0"/>
              <a:t>d</a:t>
            </a:r>
            <a:r>
              <a:rPr lang="en-US" dirty="0"/>
              <a:t> which is only known to the user alone.</a:t>
            </a:r>
          </a:p>
          <a:p>
            <a:r>
              <a:rPr lang="en-US" sz="1800" dirty="0"/>
              <a:t>the pair of keys (</a:t>
            </a:r>
            <a:r>
              <a:rPr lang="en-US" sz="1800" i="1" dirty="0"/>
              <a:t>e</a:t>
            </a:r>
            <a:r>
              <a:rPr lang="en-US" sz="1800" dirty="0"/>
              <a:t>, </a:t>
            </a:r>
            <a:r>
              <a:rPr lang="en-US" sz="1800" i="1" dirty="0"/>
              <a:t>d</a:t>
            </a:r>
            <a:r>
              <a:rPr lang="en-US" sz="1800" dirty="0"/>
              <a:t>) forms a complete pair of keys for the user.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3581400"/>
            <a:ext cx="73152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baseline="0" dirty="0">
                <a:solidFill>
                  <a:schemeClr val="accent2"/>
                </a:solidFill>
                <a:latin typeface="Tahoma" pitchFamily="34" charset="0"/>
              </a:rPr>
              <a:t>Key Generation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="1" baseline="0" dirty="0"/>
              <a:t> </a:t>
            </a:r>
            <a:r>
              <a:rPr lang="en-US" sz="1800" baseline="0" dirty="0"/>
              <a:t> Choose an integer </a:t>
            </a:r>
            <a:r>
              <a:rPr lang="en-US" sz="1800" i="1" baseline="0" dirty="0"/>
              <a:t>n</a:t>
            </a:r>
            <a:r>
              <a:rPr lang="en-US" sz="1800" baseline="0" dirty="0"/>
              <a:t> which has two large prime factors </a:t>
            </a:r>
            <a:r>
              <a:rPr lang="en-US" sz="1800" i="1" baseline="0" dirty="0"/>
              <a:t>p</a:t>
            </a:r>
            <a:r>
              <a:rPr lang="en-US" sz="1800" baseline="0" dirty="0"/>
              <a:t> and </a:t>
            </a:r>
            <a:r>
              <a:rPr lang="en-US" sz="1800" i="1" baseline="0" dirty="0"/>
              <a:t>q</a:t>
            </a:r>
            <a:r>
              <a:rPr lang="en-US" sz="1800" baseline="0" dirty="0"/>
              <a:t>. An example is </a:t>
            </a:r>
            <a:r>
              <a:rPr lang="en-US" sz="1800" i="1" baseline="0" dirty="0"/>
              <a:t>n</a:t>
            </a:r>
            <a:r>
              <a:rPr lang="en-US" sz="1800" baseline="0" dirty="0"/>
              <a:t> = 10403 which has factors </a:t>
            </a:r>
            <a:r>
              <a:rPr lang="en-US" sz="1800" i="1" baseline="0" dirty="0"/>
              <a:t>p</a:t>
            </a:r>
            <a:r>
              <a:rPr lang="en-US" sz="1800" baseline="0" dirty="0"/>
              <a:t> = 101 and </a:t>
            </a:r>
            <a:r>
              <a:rPr lang="en-US" sz="1800" i="1" baseline="0" dirty="0"/>
              <a:t>q</a:t>
            </a:r>
            <a:r>
              <a:rPr lang="en-US" sz="1800" baseline="0" dirty="0"/>
              <a:t> = 103.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aseline="0" dirty="0"/>
              <a:t> Choose an integer </a:t>
            </a:r>
            <a:r>
              <a:rPr lang="en-US" sz="1800" i="1" baseline="0" dirty="0"/>
              <a:t>e</a:t>
            </a:r>
            <a:r>
              <a:rPr lang="en-US" sz="1800" baseline="0" dirty="0"/>
              <a:t> that is relatively prime to (</a:t>
            </a:r>
            <a:r>
              <a:rPr lang="en-US" sz="1800" i="1" baseline="0" dirty="0"/>
              <a:t>p</a:t>
            </a:r>
            <a:r>
              <a:rPr lang="en-US" sz="1800" baseline="0" dirty="0"/>
              <a:t> – 1)(</a:t>
            </a:r>
            <a:r>
              <a:rPr lang="en-US" sz="1800" i="1" baseline="0" dirty="0"/>
              <a:t>q</a:t>
            </a:r>
            <a:r>
              <a:rPr lang="en-US" sz="1800" baseline="0" dirty="0"/>
              <a:t> – 1). This is the public key </a:t>
            </a:r>
            <a:r>
              <a:rPr lang="en-US" sz="1800" i="1" baseline="0" dirty="0"/>
              <a:t>e</a:t>
            </a:r>
            <a:r>
              <a:rPr lang="en-US" sz="1800" baseline="0" dirty="0"/>
              <a:t>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1800" baseline="0" dirty="0"/>
              <a:t> The inverse of </a:t>
            </a:r>
            <a:r>
              <a:rPr lang="en-US" sz="1800" i="1" baseline="0" dirty="0"/>
              <a:t>e</a:t>
            </a:r>
            <a:r>
              <a:rPr lang="en-US" sz="1800" baseline="0" dirty="0"/>
              <a:t> modulo (</a:t>
            </a:r>
            <a:r>
              <a:rPr lang="en-US" sz="1800" i="1" baseline="0" dirty="0"/>
              <a:t>p</a:t>
            </a:r>
            <a:r>
              <a:rPr lang="en-US" sz="1800" baseline="0" dirty="0"/>
              <a:t> – 1)(</a:t>
            </a:r>
            <a:r>
              <a:rPr lang="en-US" sz="1800" i="1" baseline="0" dirty="0"/>
              <a:t>q</a:t>
            </a:r>
            <a:r>
              <a:rPr lang="en-US" sz="1800" baseline="0" dirty="0"/>
              <a:t> – 1) is the private key </a:t>
            </a:r>
            <a:r>
              <a:rPr lang="en-US" sz="1800" i="1" baseline="0" dirty="0"/>
              <a:t>d</a:t>
            </a:r>
            <a:r>
              <a:rPr lang="en-US" sz="1800" baseline="0" dirty="0"/>
              <a:t>, i.e.,</a:t>
            </a:r>
          </a:p>
          <a:p>
            <a:pPr algn="ctr">
              <a:spcBef>
                <a:spcPct val="50000"/>
              </a:spcBef>
            </a:pP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de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 1 (mod 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Encryption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62000" y="1300163"/>
            <a:ext cx="2236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RSA Encryption: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762000" y="1681163"/>
            <a:ext cx="7772400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- Each letter in the message is translated into an integer. Those integers are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grouped together to form larger integers, each representing a block of letters.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- We encrypt by transforming the integer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, representing the original message, to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an integer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C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, representing the encrypted message using the function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i="1" baseline="0" dirty="0"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000" baseline="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0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2000" i="1" baseline="30000" dirty="0"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 baseline="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baseline="0" dirty="0">
                <a:cs typeface="Times New Roman" pitchFamily="18" charset="0"/>
                <a:sym typeface="Symbol" pitchFamily="18" charset="2"/>
              </a:rPr>
              <a:t>mod</a:t>
            </a:r>
            <a:r>
              <a:rPr lang="en-US" sz="2000" baseline="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 baseline="0" dirty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000" baseline="0" dirty="0"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where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e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is the encryption key or the public key of the receiver.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Decryption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762000" y="1600200"/>
            <a:ext cx="226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RSA Decryption: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762000" y="1981200"/>
            <a:ext cx="77724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The original message can be easily recovered when the decryption key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, an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inverse of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e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modulo 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1), is known. To see this, note that if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	de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 1 (mod 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1)),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there is an integer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such that 	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de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= 1 +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– 1).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It follows that 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 =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e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de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1 +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 – 1)(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 – 1)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By Fermat’s Little Theorem,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p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– 1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 1 (mod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 and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q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– 1 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1 (mod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Consequently,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	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d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q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– 1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p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– 1)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* 1 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	and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	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q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– 1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k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p </a:t>
            </a:r>
            <a:r>
              <a:rPr lang="en-US" sz="1800" baseline="30000" dirty="0">
                <a:cs typeface="Times New Roman" pitchFamily="18" charset="0"/>
                <a:sym typeface="Symbol" pitchFamily="18" charset="2"/>
              </a:rPr>
              <a:t>– 1)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* 1 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 (mod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Since </a:t>
            </a:r>
            <a:r>
              <a:rPr lang="en-US" sz="1800" baseline="0" dirty="0" err="1">
                <a:cs typeface="Times New Roman" pitchFamily="18" charset="0"/>
                <a:sym typeface="Symbol" pitchFamily="18" charset="2"/>
              </a:rPr>
              <a:t>gcd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 = 1, if follows by the Chinese Remainder Theorem that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	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1800" i="1" baseline="30000" dirty="0">
                <a:cs typeface="Times New Roman" pitchFamily="18" charset="0"/>
                <a:sym typeface="Symbol" pitchFamily="18" charset="2"/>
              </a:rPr>
              <a:t>d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 </a:t>
            </a:r>
            <a:r>
              <a:rPr lang="en-US" sz="1800" i="1" baseline="0" dirty="0">
                <a:cs typeface="Times New Roman" pitchFamily="18" charset="0"/>
                <a:sym typeface="Symbol" pitchFamily="18" charset="2"/>
              </a:rPr>
              <a:t>M 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(mod </a:t>
            </a:r>
            <a:r>
              <a:rPr lang="en-US" sz="1800" i="1" baseline="0" dirty="0" err="1">
                <a:cs typeface="Times New Roman" pitchFamily="18" charset="0"/>
                <a:sym typeface="Symbol" pitchFamily="18" charset="2"/>
              </a:rPr>
              <a:t>pq</a:t>
            </a:r>
            <a:r>
              <a:rPr lang="en-US" sz="1800" baseline="0" dirty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762000" y="1524000"/>
            <a:ext cx="77724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Encrypt the message ‘STOP’ using the RSA cryptosystem with </a:t>
            </a:r>
            <a:r>
              <a:rPr lang="en-US" sz="1800" i="1" baseline="0">
                <a:cs typeface="Times New Roman" pitchFamily="18" charset="0"/>
              </a:rPr>
              <a:t>p</a:t>
            </a:r>
            <a:r>
              <a:rPr lang="en-US" sz="1800" baseline="0">
                <a:cs typeface="Times New Roman" pitchFamily="18" charset="0"/>
              </a:rPr>
              <a:t> = 43 and </a:t>
            </a:r>
            <a:r>
              <a:rPr lang="en-US" sz="1800" i="1" baseline="0">
                <a:cs typeface="Times New Roman" pitchFamily="18" charset="0"/>
              </a:rPr>
              <a:t>q</a:t>
            </a:r>
            <a:r>
              <a:rPr lang="en-US" sz="1800" baseline="0">
                <a:cs typeface="Times New Roman" pitchFamily="18" charset="0"/>
              </a:rPr>
              <a:t> = 59,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so that </a:t>
            </a:r>
            <a:r>
              <a:rPr lang="en-US" sz="1800" i="1" baseline="0">
                <a:cs typeface="Times New Roman" pitchFamily="18" charset="0"/>
              </a:rPr>
              <a:t>n</a:t>
            </a:r>
            <a:r>
              <a:rPr lang="en-US" sz="1800" baseline="0">
                <a:cs typeface="Times New Roman" pitchFamily="18" charset="0"/>
              </a:rPr>
              <a:t> = 43*59 = 2537, and with </a:t>
            </a:r>
            <a:r>
              <a:rPr lang="en-US" sz="1800" i="1" baseline="0">
                <a:cs typeface="Times New Roman" pitchFamily="18" charset="0"/>
              </a:rPr>
              <a:t>e</a:t>
            </a:r>
            <a:r>
              <a:rPr lang="en-US" sz="1800" baseline="0">
                <a:cs typeface="Times New Roman" pitchFamily="18" charset="0"/>
              </a:rPr>
              <a:t> = 13. Note that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	gcd(e, (</a:t>
            </a:r>
            <a:r>
              <a:rPr lang="en-US" sz="1800" i="1" baseline="0">
                <a:cs typeface="Times New Roman" pitchFamily="18" charset="0"/>
              </a:rPr>
              <a:t>p</a:t>
            </a:r>
            <a:r>
              <a:rPr lang="en-US" sz="1800" baseline="0">
                <a:cs typeface="Times New Roman" pitchFamily="18" charset="0"/>
              </a:rPr>
              <a:t> – 1)(</a:t>
            </a:r>
            <a:r>
              <a:rPr lang="en-US" sz="1800" i="1" baseline="0">
                <a:cs typeface="Times New Roman" pitchFamily="18" charset="0"/>
              </a:rPr>
              <a:t>q</a:t>
            </a:r>
            <a:r>
              <a:rPr lang="en-US" sz="1800" baseline="0">
                <a:cs typeface="Times New Roman" pitchFamily="18" charset="0"/>
              </a:rPr>
              <a:t> – 1)) = gcd(13, 42*58) = 1.</a:t>
            </a:r>
            <a:endParaRPr lang="en-US" sz="1800" baseline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762000" y="3276600"/>
            <a:ext cx="7924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We translate the letters into their numerical equivalents and then group the numbers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into blocks of four. We obtain   1819  1415.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We encrypt each block using the mapping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i="1" baseline="0" dirty="0">
                <a:cs typeface="Times New Roman" pitchFamily="18" charset="0"/>
              </a:rPr>
              <a:t>	C</a:t>
            </a:r>
            <a:r>
              <a:rPr lang="en-US" sz="1800" baseline="0" dirty="0">
                <a:cs typeface="Times New Roman" pitchFamily="18" charset="0"/>
              </a:rPr>
              <a:t> = </a:t>
            </a:r>
            <a:r>
              <a:rPr lang="en-US" sz="1800" i="1" baseline="0" dirty="0">
                <a:cs typeface="Times New Roman" pitchFamily="18" charset="0"/>
              </a:rPr>
              <a:t>M</a:t>
            </a:r>
            <a:r>
              <a:rPr lang="en-US" sz="1800" baseline="30000" dirty="0">
                <a:cs typeface="Times New Roman" pitchFamily="18" charset="0"/>
              </a:rPr>
              <a:t>13 </a:t>
            </a:r>
            <a:r>
              <a:rPr lang="en-US" sz="1800" b="1" baseline="0" dirty="0">
                <a:cs typeface="Times New Roman" pitchFamily="18" charset="0"/>
              </a:rPr>
              <a:t>mod</a:t>
            </a:r>
            <a:r>
              <a:rPr lang="en-US" sz="1800" baseline="0" dirty="0">
                <a:cs typeface="Times New Roman" pitchFamily="18" charset="0"/>
              </a:rPr>
              <a:t> 2537.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Computations using fast modular multiplication show that 1819</a:t>
            </a:r>
            <a:r>
              <a:rPr lang="en-US" sz="1800" dirty="0">
                <a:cs typeface="Times New Roman" pitchFamily="18" charset="0"/>
              </a:rPr>
              <a:t>13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="1" baseline="0" dirty="0">
                <a:cs typeface="Times New Roman" pitchFamily="18" charset="0"/>
              </a:rPr>
              <a:t>mod</a:t>
            </a:r>
            <a:r>
              <a:rPr lang="en-US" sz="1800" baseline="0" dirty="0">
                <a:cs typeface="Times New Roman" pitchFamily="18" charset="0"/>
              </a:rPr>
              <a:t> 2537 = 2081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and 1415</a:t>
            </a:r>
            <a:r>
              <a:rPr lang="en-US" sz="1800" dirty="0">
                <a:cs typeface="Times New Roman" pitchFamily="18" charset="0"/>
              </a:rPr>
              <a:t>13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="1" baseline="0" dirty="0">
                <a:cs typeface="Times New Roman" pitchFamily="18" charset="0"/>
              </a:rPr>
              <a:t>mod</a:t>
            </a:r>
            <a:r>
              <a:rPr lang="en-US" sz="1800" baseline="0" dirty="0">
                <a:cs typeface="Times New Roman" pitchFamily="18" charset="0"/>
              </a:rPr>
              <a:t> 2537 = 2182. The encrypted message is 2081 2182.</a:t>
            </a:r>
            <a:r>
              <a:rPr lang="en-US" sz="1800" baseline="0" dirty="0">
                <a:solidFill>
                  <a:srgbClr val="CC3300"/>
                </a:solidFill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762000" y="1676400"/>
            <a:ext cx="79248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solidFill>
                  <a:srgbClr val="3333CC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>
                <a:cs typeface="Times New Roman" pitchFamily="18" charset="0"/>
              </a:rPr>
              <a:t>Decrypt the message 0981 0461 using the RSA cipher used in the previous example.</a:t>
            </a:r>
            <a:endParaRPr lang="en-US" sz="1800" baseline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762000" y="2655888"/>
            <a:ext cx="792480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1800" i="1" baseline="0" dirty="0">
                <a:cs typeface="Times New Roman" pitchFamily="18" charset="0"/>
              </a:rPr>
              <a:t>n</a:t>
            </a:r>
            <a:r>
              <a:rPr lang="en-US" sz="1800" baseline="0" dirty="0">
                <a:cs typeface="Times New Roman" pitchFamily="18" charset="0"/>
              </a:rPr>
              <a:t> = 43*59, </a:t>
            </a:r>
            <a:r>
              <a:rPr lang="en-US" sz="1800" i="1" baseline="0" dirty="0">
                <a:cs typeface="Times New Roman" pitchFamily="18" charset="0"/>
              </a:rPr>
              <a:t>e</a:t>
            </a:r>
            <a:r>
              <a:rPr lang="en-US" sz="1800" baseline="0" dirty="0">
                <a:cs typeface="Times New Roman" pitchFamily="18" charset="0"/>
              </a:rPr>
              <a:t> = 13.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i="1" baseline="0" dirty="0">
                <a:cs typeface="Times New Roman" pitchFamily="18" charset="0"/>
              </a:rPr>
              <a:t>d</a:t>
            </a:r>
            <a:r>
              <a:rPr lang="en-US" sz="1800" baseline="0" dirty="0">
                <a:cs typeface="Times New Roman" pitchFamily="18" charset="0"/>
              </a:rPr>
              <a:t> = 937(see Exercise 10) is an inverse of 13 modulo 42*58 = 2436.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We use 937 as our decryption exponent. Consequently, to decrypt a block </a:t>
            </a:r>
            <a:r>
              <a:rPr lang="en-US" sz="1800" i="1" baseline="0" dirty="0">
                <a:cs typeface="Times New Roman" pitchFamily="18" charset="0"/>
              </a:rPr>
              <a:t>C</a:t>
            </a:r>
            <a:r>
              <a:rPr lang="en-US" sz="1800" baseline="0" dirty="0">
                <a:cs typeface="Times New Roman" pitchFamily="18" charset="0"/>
              </a:rPr>
              <a:t>, we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compute	</a:t>
            </a:r>
            <a:r>
              <a:rPr lang="en-US" sz="1800" i="1" baseline="0" dirty="0">
                <a:cs typeface="Times New Roman" pitchFamily="18" charset="0"/>
              </a:rPr>
              <a:t>P</a:t>
            </a:r>
            <a:r>
              <a:rPr lang="en-US" sz="1800" baseline="0" dirty="0">
                <a:cs typeface="Times New Roman" pitchFamily="18" charset="0"/>
              </a:rPr>
              <a:t> = </a:t>
            </a:r>
            <a:r>
              <a:rPr lang="en-US" sz="1800" i="1" baseline="0" dirty="0">
                <a:cs typeface="Times New Roman" pitchFamily="18" charset="0"/>
              </a:rPr>
              <a:t>C</a:t>
            </a:r>
            <a:r>
              <a:rPr lang="en-US" sz="1800" baseline="30000" dirty="0">
                <a:cs typeface="Times New Roman" pitchFamily="18" charset="0"/>
              </a:rPr>
              <a:t>937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="1" baseline="0" dirty="0">
                <a:cs typeface="Times New Roman" pitchFamily="18" charset="0"/>
              </a:rPr>
              <a:t>mod</a:t>
            </a:r>
            <a:r>
              <a:rPr lang="en-US" sz="1800" baseline="0" dirty="0">
                <a:cs typeface="Times New Roman" pitchFamily="18" charset="0"/>
              </a:rPr>
              <a:t> 2537.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To decrypt the message, we use the fast modular exponentiation algorithm to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compute 0981</a:t>
            </a:r>
            <a:r>
              <a:rPr lang="en-US" sz="1800" dirty="0">
                <a:cs typeface="Times New Roman" pitchFamily="18" charset="0"/>
              </a:rPr>
              <a:t>937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="1" baseline="0" dirty="0">
                <a:cs typeface="Times New Roman" pitchFamily="18" charset="0"/>
              </a:rPr>
              <a:t>mod</a:t>
            </a:r>
            <a:r>
              <a:rPr lang="en-US" sz="1800" baseline="0" dirty="0">
                <a:cs typeface="Times New Roman" pitchFamily="18" charset="0"/>
              </a:rPr>
              <a:t> 2537 = 0704 and 0461</a:t>
            </a:r>
            <a:r>
              <a:rPr lang="en-US" sz="1800" dirty="0">
                <a:cs typeface="Times New Roman" pitchFamily="18" charset="0"/>
              </a:rPr>
              <a:t>937</a:t>
            </a:r>
            <a:r>
              <a:rPr lang="en-US" sz="1800" baseline="0" dirty="0">
                <a:cs typeface="Times New Roman" pitchFamily="18" charset="0"/>
              </a:rPr>
              <a:t> </a:t>
            </a:r>
            <a:r>
              <a:rPr lang="en-US" sz="1800" b="1" baseline="0" dirty="0">
                <a:cs typeface="Times New Roman" pitchFamily="18" charset="0"/>
              </a:rPr>
              <a:t>mod</a:t>
            </a:r>
            <a:r>
              <a:rPr lang="en-US" sz="1800" baseline="0" dirty="0">
                <a:cs typeface="Times New Roman" pitchFamily="18" charset="0"/>
              </a:rPr>
              <a:t> 2537 = 1115. Consequently,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the numerical version of the original message is 0704 1115. Translating this back to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1800" baseline="0" dirty="0">
                <a:cs typeface="Times New Roman" pitchFamily="18" charset="0"/>
              </a:rPr>
              <a:t>English letters, we see that the message is HELP.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utoUpdateAnimBg="0"/>
      <p:bldP spid="1105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The Division Algorithm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6201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2362200"/>
            <a:ext cx="8639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4191000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Example:  When 101 is divided by 11, </a:t>
            </a:r>
            <a:r>
              <a:rPr lang="en-US" sz="2200" dirty="0">
                <a:solidFill>
                  <a:srgbClr val="0070C0"/>
                </a:solidFill>
              </a:rPr>
              <a:t>101 = 11x9 + 2</a:t>
            </a:r>
            <a:r>
              <a:rPr lang="en-US" sz="2200" dirty="0"/>
              <a:t>, hence </a:t>
            </a:r>
            <a:r>
              <a:rPr lang="en-US" sz="2200" i="1" dirty="0"/>
              <a:t>q</a:t>
            </a:r>
            <a:r>
              <a:rPr lang="en-US" sz="2200" dirty="0"/>
              <a:t> = 9, </a:t>
            </a:r>
            <a:r>
              <a:rPr lang="en-US" sz="2200" i="1" dirty="0"/>
              <a:t>r</a:t>
            </a:r>
            <a:r>
              <a:rPr lang="en-US" sz="2200" dirty="0"/>
              <a:t> = 2.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724400"/>
            <a:ext cx="853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Example:  When -11 is divided by 3,  </a:t>
            </a:r>
            <a:r>
              <a:rPr lang="en-US" sz="2200" dirty="0">
                <a:solidFill>
                  <a:srgbClr val="0070C0"/>
                </a:solidFill>
              </a:rPr>
              <a:t>-11 = 3x(-4) + 1</a:t>
            </a:r>
            <a:r>
              <a:rPr lang="en-US" sz="2200" dirty="0"/>
              <a:t>, hence </a:t>
            </a:r>
            <a:r>
              <a:rPr lang="en-US" sz="2200" i="1" dirty="0"/>
              <a:t>q</a:t>
            </a:r>
            <a:r>
              <a:rPr lang="en-US" sz="2200" dirty="0"/>
              <a:t> = -4 , </a:t>
            </a:r>
            <a:r>
              <a:rPr lang="en-US" sz="2200" i="1" dirty="0"/>
              <a:t>r</a:t>
            </a:r>
            <a:r>
              <a:rPr lang="en-US" sz="2200" dirty="0"/>
              <a:t> </a:t>
            </a:r>
            <a:r>
              <a:rPr lang="en-US" sz="2200"/>
              <a:t>= 1.</a:t>
            </a:r>
            <a:endParaRPr lang="en-US" sz="2200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1659192"/>
            <a:ext cx="1066800" cy="3048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56959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(Try some of these in class)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73152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229600" cy="13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43213"/>
            <a:ext cx="8405812" cy="112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4295775"/>
            <a:ext cx="8610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1) Let </a:t>
            </a:r>
            <a:r>
              <a:rPr lang="en-US" sz="2200" i="1" dirty="0"/>
              <a:t>m</a:t>
            </a:r>
            <a:r>
              <a:rPr lang="en-US" sz="2200" dirty="0"/>
              <a:t> be a positive integer. The integers </a:t>
            </a:r>
            <a:r>
              <a:rPr lang="en-US" sz="2200" i="1" dirty="0"/>
              <a:t>a</a:t>
            </a:r>
            <a:r>
              <a:rPr lang="en-US" sz="2200" dirty="0"/>
              <a:t> and </a:t>
            </a:r>
            <a:r>
              <a:rPr lang="en-US" sz="2200" i="1" dirty="0"/>
              <a:t>b</a:t>
            </a:r>
            <a:r>
              <a:rPr lang="en-US" sz="2200" dirty="0"/>
              <a:t> are congruent modulo </a:t>
            </a:r>
            <a:r>
              <a:rPr lang="en-US" sz="2200" i="1" dirty="0"/>
              <a:t>m</a:t>
            </a:r>
            <a:r>
              <a:rPr lang="en-US" sz="2200" dirty="0"/>
              <a:t> if and only if there is an integer </a:t>
            </a:r>
            <a:r>
              <a:rPr lang="en-US" sz="2200" i="1" dirty="0"/>
              <a:t>k</a:t>
            </a:r>
            <a:r>
              <a:rPr lang="en-US" sz="2200" dirty="0"/>
              <a:t> such that </a:t>
            </a:r>
            <a:r>
              <a:rPr lang="en-US" sz="2200" i="1" dirty="0"/>
              <a:t>a</a:t>
            </a:r>
            <a:r>
              <a:rPr lang="en-US" sz="2200" dirty="0"/>
              <a:t> = </a:t>
            </a:r>
            <a:r>
              <a:rPr lang="en-US" sz="2200" i="1" dirty="0"/>
              <a:t>b</a:t>
            </a:r>
            <a:r>
              <a:rPr lang="en-US" sz="2200" dirty="0"/>
              <a:t> + </a:t>
            </a:r>
            <a:r>
              <a:rPr lang="en-US" sz="2200" i="1" dirty="0"/>
              <a:t>km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Proof:  By definition, if </a:t>
            </a:r>
            <a:r>
              <a:rPr lang="en-US" sz="2200" i="1" dirty="0"/>
              <a:t>a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 </a:t>
            </a:r>
            <a:r>
              <a:rPr lang="en-US" sz="2200" i="1" dirty="0"/>
              <a:t>b</a:t>
            </a:r>
            <a:r>
              <a:rPr lang="en-US" sz="2200" dirty="0"/>
              <a:t> (mod </a:t>
            </a:r>
            <a:r>
              <a:rPr lang="en-US" sz="2200" i="1" dirty="0"/>
              <a:t>m</a:t>
            </a:r>
            <a:r>
              <a:rPr lang="en-US" sz="2200" dirty="0"/>
              <a:t>), then </a:t>
            </a:r>
            <a:r>
              <a:rPr lang="en-US" sz="2200" i="1" dirty="0"/>
              <a:t>m</a:t>
            </a:r>
            <a:r>
              <a:rPr lang="en-US" sz="2200" dirty="0"/>
              <a:t> divides </a:t>
            </a:r>
            <a:r>
              <a:rPr lang="en-US" sz="2200" i="1" dirty="0"/>
              <a:t>a </a:t>
            </a:r>
            <a:r>
              <a:rPr lang="en-US" sz="2200" dirty="0"/>
              <a:t>–</a:t>
            </a:r>
            <a:r>
              <a:rPr lang="en-US" sz="2200" i="1" dirty="0"/>
              <a:t> b. 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Therefore</a:t>
            </a:r>
            <a:r>
              <a:rPr lang="en-US" sz="2200" i="1" dirty="0"/>
              <a:t> a </a:t>
            </a:r>
            <a:r>
              <a:rPr lang="en-US" sz="2200" dirty="0"/>
              <a:t>–</a:t>
            </a:r>
            <a:r>
              <a:rPr lang="en-US" sz="2200" i="1" dirty="0"/>
              <a:t> b</a:t>
            </a:r>
            <a:r>
              <a:rPr lang="en-US" sz="2200" dirty="0"/>
              <a:t> = </a:t>
            </a:r>
            <a:r>
              <a:rPr lang="en-US" sz="2200" i="1" dirty="0" err="1"/>
              <a:t>mk</a:t>
            </a:r>
            <a:r>
              <a:rPr lang="en-US" sz="2200" i="1" dirty="0"/>
              <a:t> </a:t>
            </a:r>
            <a:r>
              <a:rPr lang="en-US" sz="2200" dirty="0"/>
              <a:t>for some integer </a:t>
            </a:r>
            <a:r>
              <a:rPr lang="en-US" sz="2200" i="1" dirty="0"/>
              <a:t>k.  </a:t>
            </a:r>
            <a:r>
              <a:rPr lang="en-US" sz="2200" dirty="0"/>
              <a:t>Hence</a:t>
            </a:r>
            <a:r>
              <a:rPr lang="en-US" sz="2200" i="1" dirty="0"/>
              <a:t> a</a:t>
            </a:r>
            <a:r>
              <a:rPr lang="en-US" sz="2200" dirty="0"/>
              <a:t> = </a:t>
            </a:r>
            <a:r>
              <a:rPr lang="en-US" sz="2200" i="1" dirty="0"/>
              <a:t>b</a:t>
            </a:r>
            <a:r>
              <a:rPr lang="en-US" sz="2200" dirty="0"/>
              <a:t> + </a:t>
            </a:r>
            <a:r>
              <a:rPr lang="en-US" sz="2200" i="1" dirty="0"/>
              <a:t>km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2)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Proof:  Class Exercise 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70580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modulo </a:t>
            </a:r>
            <a:r>
              <a:rPr lang="en-US" i="1" dirty="0"/>
              <a:t>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244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685800" y="2057400"/>
            <a:ext cx="2667000" cy="304800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" y="3352800"/>
            <a:ext cx="2667000" cy="304800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3857625"/>
            <a:ext cx="76676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1980</TotalTime>
  <Words>4271</Words>
  <Application>Microsoft Office PowerPoint</Application>
  <PresentationFormat>On-screen Show (4:3)</PresentationFormat>
  <Paragraphs>375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Bookman Old Style</vt:lpstr>
      <vt:lpstr>Calibri</vt:lpstr>
      <vt:lpstr>Gill Sans MT</vt:lpstr>
      <vt:lpstr>Symbol</vt:lpstr>
      <vt:lpstr>Tahoma</vt:lpstr>
      <vt:lpstr>Times New Roman</vt:lpstr>
      <vt:lpstr>Wingdings</vt:lpstr>
      <vt:lpstr>Wingdings 3</vt:lpstr>
      <vt:lpstr>Origin</vt:lpstr>
      <vt:lpstr>Number Theory Chapter 4 </vt:lpstr>
      <vt:lpstr>Introduction</vt:lpstr>
      <vt:lpstr>4.1: Divisibility</vt:lpstr>
      <vt:lpstr>Divisibility Theorem</vt:lpstr>
      <vt:lpstr>4.1 The Division Algorithm</vt:lpstr>
      <vt:lpstr>Exercises (Try some of these in class)</vt:lpstr>
      <vt:lpstr>Modular Arithmetic</vt:lpstr>
      <vt:lpstr>Theorems</vt:lpstr>
      <vt:lpstr>Operations modulo m</vt:lpstr>
      <vt:lpstr>Exercises</vt:lpstr>
      <vt:lpstr>Some Exercise Proofs</vt:lpstr>
      <vt:lpstr>Modular Exponentiation</vt:lpstr>
      <vt:lpstr>Example</vt:lpstr>
      <vt:lpstr>Exercises</vt:lpstr>
      <vt:lpstr>Divisibility Proofs</vt:lpstr>
      <vt:lpstr>Proof (Continued)</vt:lpstr>
      <vt:lpstr>Divisibility Proofs</vt:lpstr>
      <vt:lpstr>4.3 Primes and Greatest Common Divisors</vt:lpstr>
      <vt:lpstr>Theorem for Primality Testing</vt:lpstr>
      <vt:lpstr>Mersenne Primes</vt:lpstr>
      <vt:lpstr>More Exercises</vt:lpstr>
      <vt:lpstr>GCD and LCM</vt:lpstr>
      <vt:lpstr>Euclidean Algorithm for GCD</vt:lpstr>
      <vt:lpstr>GCD and LCM</vt:lpstr>
      <vt:lpstr>Exercises</vt:lpstr>
      <vt:lpstr>GCD as a Linear Combination</vt:lpstr>
      <vt:lpstr>GCD as a linear combination</vt:lpstr>
      <vt:lpstr>Theorem</vt:lpstr>
      <vt:lpstr>Another Theorem</vt:lpstr>
      <vt:lpstr>Inverse Modulo m</vt:lpstr>
      <vt:lpstr>Inverse Modulo m</vt:lpstr>
      <vt:lpstr>Inverse Modulo m</vt:lpstr>
      <vt:lpstr>Linear Congruences</vt:lpstr>
      <vt:lpstr>Linear Congruences</vt:lpstr>
      <vt:lpstr>Chinese Remainder Theorem</vt:lpstr>
      <vt:lpstr>Chinese Remainder Theorem</vt:lpstr>
      <vt:lpstr>Exercises</vt:lpstr>
      <vt:lpstr>Chinese Remainder Theorem</vt:lpstr>
      <vt:lpstr>Computer Arithmetic With Large Integers</vt:lpstr>
      <vt:lpstr>Computer Arithmetic With Large Integers</vt:lpstr>
      <vt:lpstr>Computer Arithmetic With Large Integers</vt:lpstr>
      <vt:lpstr>Fermat’s Little Theorem</vt:lpstr>
      <vt:lpstr>Exercises</vt:lpstr>
      <vt:lpstr>Public Key Cryptography</vt:lpstr>
      <vt:lpstr>RSA (Section 4.6)</vt:lpstr>
      <vt:lpstr>RSA Encryption</vt:lpstr>
      <vt:lpstr>RSA Decryption</vt:lpstr>
      <vt:lpstr>Example</vt:lpstr>
      <vt:lpstr>Example </vt:lpstr>
      <vt:lpstr>Exercises</vt:lpstr>
    </vt:vector>
  </TitlesOfParts>
  <Company>KFUPM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Chapter 4</dc:title>
  <dc:creator>Faisal</dc:creator>
  <cp:lastModifiedBy>Faisal Alvi</cp:lastModifiedBy>
  <cp:revision>67</cp:revision>
  <dcterms:created xsi:type="dcterms:W3CDTF">2013-09-02T16:07:02Z</dcterms:created>
  <dcterms:modified xsi:type="dcterms:W3CDTF">2024-11-01T07:24:12Z</dcterms:modified>
</cp:coreProperties>
</file>