
<file path=[Content_Types].xml><?xml version="1.0" encoding="utf-8"?>
<Types xmlns="http://schemas.openxmlformats.org/package/2006/content-types">
  <Default Extension="emf" ContentType="image/x-emf"/>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autoCompressPictures="0">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70" r:id="rId14"/>
    <p:sldId id="268" r:id="rId15"/>
    <p:sldId id="269" r:id="rId16"/>
    <p:sldId id="271" r:id="rId17"/>
    <p:sldId id="272" r:id="rId18"/>
    <p:sldId id="273" r:id="rId19"/>
    <p:sldId id="274" r:id="rId20"/>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4995" autoAdjust="0"/>
    <p:restoredTop sz="94660"/>
  </p:normalViewPr>
  <p:slideViewPr>
    <p:cSldViewPr snapToGrid="0">
      <p:cViewPr varScale="1">
        <p:scale>
          <a:sx n="86" d="100"/>
          <a:sy n="86" d="100"/>
        </p:scale>
        <p:origin x="562" y="53"/>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32" name="Straight Connector 31"/>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4"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Isosceles Triangle 26"/>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30"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31" name="Isosceles Triangle 30"/>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19" name="Isosceles Triangle 18"/>
            <p:cNvSpPr/>
            <p:nvPr/>
          </p:nvSpPr>
          <p:spPr>
            <a:xfrm rot="10800000">
              <a:off x="0" y="0"/>
              <a:ext cx="842596" cy="5666154"/>
            </a:xfrm>
            <a:prstGeom prst="triangle">
              <a:avLst>
                <a:gd name="adj" fmla="val 10000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1"/>
          <p:cNvSpPr>
            <a:spLocks noGrp="1"/>
          </p:cNvSpPr>
          <p:nvPr>
            <p:ph type="ctrTitle"/>
          </p:nvPr>
        </p:nvSpPr>
        <p:spPr>
          <a:xfrm>
            <a:off x="1507067" y="2404534"/>
            <a:ext cx="7766936" cy="1646302"/>
          </a:xfrm>
        </p:spPr>
        <p:txBody>
          <a:bodyPr anchor="b">
            <a:noAutofit/>
          </a:bodyPr>
          <a:lstStyle>
            <a:lvl1pPr algn="r">
              <a:defRPr sz="5400">
                <a:solidFill>
                  <a:schemeClr val="accent1"/>
                </a:solidFill>
              </a:defRPr>
            </a:lvl1pPr>
          </a:lstStyle>
          <a:p>
            <a:r>
              <a:rPr lang="en-US"/>
              <a:t>Click to edit Master title style</a:t>
            </a:r>
            <a:endParaRPr lang="en-US" dirty="0"/>
          </a:p>
        </p:txBody>
      </p:sp>
      <p:sp>
        <p:nvSpPr>
          <p:cNvPr id="3" name="Subtitle 2"/>
          <p:cNvSpPr>
            <a:spLocks noGrp="1"/>
          </p:cNvSpPr>
          <p:nvPr>
            <p:ph type="subTitle" idx="1"/>
          </p:nvPr>
        </p:nvSpPr>
        <p:spPr>
          <a:xfrm>
            <a:off x="1507067" y="4050833"/>
            <a:ext cx="7766936" cy="1096899"/>
          </a:xfrm>
        </p:spPr>
        <p:txBody>
          <a:bodyPr anchor="t"/>
          <a:lstStyle>
            <a:lvl1pPr marL="0" indent="0" algn="r">
              <a:buNone/>
              <a:defRPr>
                <a:solidFill>
                  <a:schemeClr val="tx1">
                    <a:lumMod val="50000"/>
                    <a:lumOff val="50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5" y="609600"/>
            <a:ext cx="8596668" cy="3403600"/>
          </a:xfrm>
        </p:spPr>
        <p:txBody>
          <a:bodyPr anchor="ctr">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1366139" y="3632200"/>
            <a:ext cx="7224524" cy="381000"/>
          </a:xfrm>
        </p:spPr>
        <p:txBody>
          <a:bodyPr anchor="ctr">
            <a:noAutofit/>
          </a:bodyPr>
          <a:lstStyle>
            <a:lvl1pPr marL="0" indent="0">
              <a:buFontTx/>
              <a:buNone/>
              <a:defRPr sz="1600">
                <a:solidFill>
                  <a:schemeClr val="tx1">
                    <a:lumMod val="50000"/>
                    <a:lumOff val="50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470400"/>
            <a:ext cx="8596668" cy="1570962"/>
          </a:xfrm>
        </p:spPr>
        <p:txBody>
          <a:bodyPr anchor="ctr">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0" name="TextBox 19"/>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2" name="TextBox 21"/>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latin typeface="Arial"/>
              </a:rPr>
              <a:t>”</a:t>
            </a:r>
            <a:endParaRPr lang="en-US" dirty="0">
              <a:solidFill>
                <a:schemeClr val="accent1">
                  <a:lumMod val="60000"/>
                  <a:lumOff val="40000"/>
                </a:schemeClr>
              </a:solidFill>
              <a:latin typeface="Arial"/>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77335" y="1931988"/>
            <a:ext cx="8596668" cy="2595460"/>
          </a:xfrm>
        </p:spPr>
        <p:txBody>
          <a:bodyPr anchor="b">
            <a:normAutofit/>
          </a:bodyPr>
          <a:lstStyle>
            <a:lvl1pPr algn="l">
              <a:defRPr sz="44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75000"/>
                    <a:lumOff val="2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Quote Name Card">
    <p:spTree>
      <p:nvGrpSpPr>
        <p:cNvPr id="1" name=""/>
        <p:cNvGrpSpPr/>
        <p:nvPr/>
      </p:nvGrpSpPr>
      <p:grpSpPr>
        <a:xfrm>
          <a:off x="0" y="0"/>
          <a:ext cx="0" cy="0"/>
          <a:chOff x="0" y="0"/>
          <a:chExt cx="0" cy="0"/>
        </a:xfrm>
      </p:grpSpPr>
      <p:sp>
        <p:nvSpPr>
          <p:cNvPr id="2" name="Title 1"/>
          <p:cNvSpPr>
            <a:spLocks noGrp="1"/>
          </p:cNvSpPr>
          <p:nvPr>
            <p:ph type="title"/>
          </p:nvPr>
        </p:nvSpPr>
        <p:spPr>
          <a:xfrm>
            <a:off x="931334" y="609600"/>
            <a:ext cx="8094134"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tx1">
                    <a:lumMod val="75000"/>
                    <a:lumOff val="25000"/>
                  </a:schemeClr>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
        <p:nvSpPr>
          <p:cNvPr id="24" name="TextBox 23"/>
          <p:cNvSpPr txBox="1"/>
          <p:nvPr/>
        </p:nvSpPr>
        <p:spPr>
          <a:xfrm>
            <a:off x="541870" y="790378"/>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
        <p:nvSpPr>
          <p:cNvPr id="25" name="TextBox 24"/>
          <p:cNvSpPr txBox="1"/>
          <p:nvPr/>
        </p:nvSpPr>
        <p:spPr>
          <a:xfrm>
            <a:off x="8893011" y="2886556"/>
            <a:ext cx="609600" cy="584776"/>
          </a:xfrm>
          <a:prstGeom prst="rect">
            <a:avLst/>
          </a:prstGeom>
        </p:spPr>
        <p:txBody>
          <a:bodyPr vert="horz" lIns="91440" tIns="45720" rIns="91440" bIns="45720" rtlCol="0" anchor="ctr">
            <a:noAutofit/>
          </a:bodyPr>
          <a:lstStyle/>
          <a:p>
            <a:pPr lvl="0"/>
            <a:r>
              <a:rPr lang="en-US" sz="8000" baseline="0" dirty="0">
                <a:ln w="3175" cmpd="sng">
                  <a:noFill/>
                </a:ln>
                <a:solidFill>
                  <a:schemeClr val="accent1">
                    <a:lumMod val="60000"/>
                    <a:lumOff val="40000"/>
                  </a:schemeClr>
                </a:solidFill>
                <a:effectLst/>
                <a:latin typeface="Arial"/>
              </a:rPr>
              <a:t>”</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rue or False">
    <p:spTree>
      <p:nvGrpSpPr>
        <p:cNvPr id="1" name=""/>
        <p:cNvGrpSpPr/>
        <p:nvPr/>
      </p:nvGrpSpPr>
      <p:grpSpPr>
        <a:xfrm>
          <a:off x="0" y="0"/>
          <a:ext cx="0" cy="0"/>
          <a:chOff x="0" y="0"/>
          <a:chExt cx="0" cy="0"/>
        </a:xfrm>
      </p:grpSpPr>
      <p:sp>
        <p:nvSpPr>
          <p:cNvPr id="2" name="Title 1"/>
          <p:cNvSpPr>
            <a:spLocks noGrp="1"/>
          </p:cNvSpPr>
          <p:nvPr>
            <p:ph type="title"/>
          </p:nvPr>
        </p:nvSpPr>
        <p:spPr>
          <a:xfrm>
            <a:off x="685799" y="609600"/>
            <a:ext cx="8588203" cy="3022600"/>
          </a:xfrm>
        </p:spPr>
        <p:txBody>
          <a:bodyPr anchor="ctr">
            <a:normAutofit/>
          </a:bodyPr>
          <a:lstStyle>
            <a:lvl1pPr algn="l">
              <a:defRPr sz="4400" b="0" cap="none"/>
            </a:lvl1pPr>
          </a:lstStyle>
          <a:p>
            <a:r>
              <a:rPr lang="en-US"/>
              <a:t>Click to edit Master title style</a:t>
            </a:r>
            <a:endParaRPr lang="en-US" dirty="0"/>
          </a:p>
        </p:txBody>
      </p:sp>
      <p:sp>
        <p:nvSpPr>
          <p:cNvPr id="23" name="Text Placeholder 9"/>
          <p:cNvSpPr>
            <a:spLocks noGrp="1"/>
          </p:cNvSpPr>
          <p:nvPr>
            <p:ph type="body" sz="quarter" idx="13"/>
          </p:nvPr>
        </p:nvSpPr>
        <p:spPr>
          <a:xfrm>
            <a:off x="677332" y="4013200"/>
            <a:ext cx="8596669" cy="514248"/>
          </a:xfrm>
        </p:spPr>
        <p:txBody>
          <a:bodyPr anchor="b">
            <a:noAutofit/>
          </a:bodyPr>
          <a:lstStyle>
            <a:lvl1pPr marL="0" indent="0">
              <a:buFontTx/>
              <a:buNone/>
              <a:defRPr sz="2400">
                <a:solidFill>
                  <a:schemeClr val="accent1"/>
                </a:solidFill>
              </a:defRPr>
            </a:lvl1pPr>
            <a:lvl2pPr marL="457200" indent="0">
              <a:buFontTx/>
              <a:buNone/>
              <a:defRPr/>
            </a:lvl2pPr>
            <a:lvl3pPr marL="914400" indent="0">
              <a:buFontTx/>
              <a:buNone/>
              <a:defRPr/>
            </a:lvl3pPr>
            <a:lvl4pPr marL="1371600" indent="0">
              <a:buFontTx/>
              <a:buNone/>
              <a:defRPr/>
            </a:lvl4pPr>
            <a:lvl5pPr marL="1828800" indent="0">
              <a:buFontTx/>
              <a:buNone/>
              <a:defRPr/>
            </a:lvl5pPr>
          </a:lstStyle>
          <a:p>
            <a:pPr lvl="0"/>
            <a:r>
              <a:rPr lang="en-US"/>
              <a:t>Click to edit Master text styles</a:t>
            </a:r>
          </a:p>
        </p:txBody>
      </p:sp>
      <p:sp>
        <p:nvSpPr>
          <p:cNvPr id="3" name="Text Placeholder 2"/>
          <p:cNvSpPr>
            <a:spLocks noGrp="1"/>
          </p:cNvSpPr>
          <p:nvPr>
            <p:ph type="body" idx="1"/>
          </p:nvPr>
        </p:nvSpPr>
        <p:spPr>
          <a:xfrm>
            <a:off x="677335" y="4527448"/>
            <a:ext cx="8596668" cy="1513914"/>
          </a:xfrm>
        </p:spPr>
        <p:txBody>
          <a:bodyPr anchor="t">
            <a:normAutofit/>
          </a:bodyPr>
          <a:lstStyle>
            <a:lvl1pPr marL="0" indent="0" algn="l">
              <a:buNone/>
              <a:defRPr sz="18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55C6B4A9-1611-4792-9094-5F34BCA07E0B}" type="datetimeFigureOut">
              <a:rPr lang="en-US" dirty="0"/>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89333C77-0158-454C-844F-B7AB9BD7DAD4}" type="slidenum">
              <a:rPr lang="en-US" dirty="0"/>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7967673" y="609599"/>
            <a:ext cx="1304743" cy="5251451"/>
          </a:xfrm>
        </p:spPr>
        <p:txBody>
          <a:bodyPr vert="eaVert" anchor="ctr"/>
          <a:lstStyle/>
          <a:p>
            <a:r>
              <a:rPr lang="en-US"/>
              <a:t>Click to edit Master title style</a:t>
            </a:r>
            <a:endParaRPr lang="en-US" dirty="0"/>
          </a:p>
        </p:txBody>
      </p:sp>
      <p:sp>
        <p:nvSpPr>
          <p:cNvPr id="3" name="Vertical Text Placeholder 2"/>
          <p:cNvSpPr>
            <a:spLocks noGrp="1"/>
          </p:cNvSpPr>
          <p:nvPr>
            <p:ph type="body" orient="vert" idx="1"/>
          </p:nvPr>
        </p:nvSpPr>
        <p:spPr>
          <a:xfrm>
            <a:off x="677335" y="609600"/>
            <a:ext cx="7060150" cy="5251450"/>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lvl1pPr>
              <a:defRPr sz="3600"/>
            </a:lvl1p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B61BEF0D-F0BB-DE4B-95CE-6DB70DBA9567}" type="datetimeFigureOut">
              <a:rPr lang="en-US" dirty="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677335" y="2700867"/>
            <a:ext cx="8596668" cy="1826581"/>
          </a:xfrm>
        </p:spPr>
        <p:txBody>
          <a:bodyPr anchor="b"/>
          <a:lstStyle>
            <a:lvl1pPr algn="l">
              <a:defRPr sz="4000" b="0" cap="none"/>
            </a:lvl1pPr>
          </a:lstStyle>
          <a:p>
            <a:r>
              <a:rPr lang="en-US"/>
              <a:t>Click to edit Master title style</a:t>
            </a:r>
            <a:endParaRPr lang="en-US" dirty="0"/>
          </a:p>
        </p:txBody>
      </p:sp>
      <p:sp>
        <p:nvSpPr>
          <p:cNvPr id="3" name="Text Placeholder 2"/>
          <p:cNvSpPr>
            <a:spLocks noGrp="1"/>
          </p:cNvSpPr>
          <p:nvPr>
            <p:ph type="body" idx="1"/>
          </p:nvPr>
        </p:nvSpPr>
        <p:spPr>
          <a:xfrm>
            <a:off x="677335" y="4527448"/>
            <a:ext cx="8596668" cy="860400"/>
          </a:xfrm>
        </p:spPr>
        <p:txBody>
          <a:bodyPr anchor="t"/>
          <a:lstStyle>
            <a:lvl1pPr marL="0" indent="0" algn="l">
              <a:buNone/>
              <a:defRPr sz="2000">
                <a:solidFill>
                  <a:schemeClr val="tx1">
                    <a:lumMod val="50000"/>
                    <a:lumOff val="50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B61BEF0D-F0BB-DE4B-95CE-6DB70DBA9567}" type="datetimeFigureOut">
              <a:rPr lang="en-US" dirty="0"/>
              <a:pPr/>
              <a:t>9/7/2022</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677334" y="2160589"/>
            <a:ext cx="4184035" cy="388077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5089970" y="2160589"/>
            <a:ext cx="4184034" cy="388077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EB712588-04B1-427B-82EE-E8DB90309F08}" type="datetimeFigureOut">
              <a:rPr lang="en-US" dirty="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6FF9F0C5-380F-41C2-899A-BAC0F0927E16}" type="slidenum">
              <a:rPr lang="en-US" dirty="0"/>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endParaRPr lang="en-US" dirty="0"/>
          </a:p>
        </p:txBody>
      </p:sp>
      <p:sp>
        <p:nvSpPr>
          <p:cNvPr id="3" name="Text Placeholder 2"/>
          <p:cNvSpPr>
            <a:spLocks noGrp="1"/>
          </p:cNvSpPr>
          <p:nvPr>
            <p:ph type="body" idx="1"/>
          </p:nvPr>
        </p:nvSpPr>
        <p:spPr>
          <a:xfrm>
            <a:off x="675745" y="2160983"/>
            <a:ext cx="4185623"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75745" y="2737245"/>
            <a:ext cx="4185623"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5088383" y="2160983"/>
            <a:ext cx="4185618" cy="576262"/>
          </a:xfrm>
        </p:spPr>
        <p:txBody>
          <a:bodyPr anchor="b">
            <a:noAutofit/>
          </a:bodyPr>
          <a:lstStyle>
            <a:lvl1pPr marL="0" indent="0">
              <a:buNone/>
              <a:defRPr sz="2400" b="0"/>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5088384" y="2737245"/>
            <a:ext cx="4185617" cy="330411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B61BEF0D-F0BB-DE4B-95CE-6DB70DBA9567}" type="datetimeFigureOut">
              <a:rPr lang="en-US" dirty="0"/>
              <a:pPr/>
              <a:t>9/7/2022</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77334" y="609600"/>
            <a:ext cx="8596668" cy="1320800"/>
          </a:xfrm>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B61BEF0D-F0BB-DE4B-95CE-6DB70DBA9567}" type="datetimeFigureOut">
              <a:rPr lang="en-US" dirty="0"/>
              <a:pPr/>
              <a:t>9/7/2022</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B61BEF0D-F0BB-DE4B-95CE-6DB70DBA9567}" type="datetimeFigureOut">
              <a:rPr lang="en-US" dirty="0"/>
              <a:pPr/>
              <a:t>9/7/2022</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1498604"/>
            <a:ext cx="3854528" cy="1278466"/>
          </a:xfrm>
        </p:spPr>
        <p:txBody>
          <a:bodyPr anchor="b">
            <a:normAutofit/>
          </a:bodyPr>
          <a:lstStyle>
            <a:lvl1pPr>
              <a:defRPr sz="2000"/>
            </a:lvl1pPr>
          </a:lstStyle>
          <a:p>
            <a:r>
              <a:rPr lang="en-US"/>
              <a:t>Click to edit Master title style</a:t>
            </a:r>
            <a:endParaRPr lang="en-US" dirty="0"/>
          </a:p>
        </p:txBody>
      </p:sp>
      <p:sp>
        <p:nvSpPr>
          <p:cNvPr id="3" name="Content Placeholder 2"/>
          <p:cNvSpPr>
            <a:spLocks noGrp="1"/>
          </p:cNvSpPr>
          <p:nvPr>
            <p:ph idx="1"/>
          </p:nvPr>
        </p:nvSpPr>
        <p:spPr>
          <a:xfrm>
            <a:off x="4760461" y="514924"/>
            <a:ext cx="4513541" cy="5526437"/>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677334" y="2777069"/>
            <a:ext cx="3854528" cy="2584449"/>
          </a:xfrm>
        </p:spPr>
        <p:txBody>
          <a:bodyPr>
            <a:normAutofit/>
          </a:bodyPr>
          <a:lstStyle>
            <a:lvl1pPr marL="0" indent="0">
              <a:buNone/>
              <a:defRPr sz="1400"/>
            </a:lvl1pPr>
            <a:lvl2pPr marL="457063" indent="0">
              <a:buNone/>
              <a:defRPr sz="1400"/>
            </a:lvl2pPr>
            <a:lvl3pPr marL="914126" indent="0">
              <a:buNone/>
              <a:defRPr sz="1200"/>
            </a:lvl3pPr>
            <a:lvl4pPr marL="1371189" indent="0">
              <a:buNone/>
              <a:defRPr sz="1000"/>
            </a:lvl4pPr>
            <a:lvl5pPr marL="1828251" indent="0">
              <a:buNone/>
              <a:defRPr sz="1000"/>
            </a:lvl5pPr>
            <a:lvl6pPr marL="2285314" indent="0">
              <a:buNone/>
              <a:defRPr sz="1000"/>
            </a:lvl6pPr>
            <a:lvl7pPr marL="2742377" indent="0">
              <a:buNone/>
              <a:defRPr sz="1000"/>
            </a:lvl7pPr>
            <a:lvl8pPr marL="3199440" indent="0">
              <a:buNone/>
              <a:defRPr sz="1000"/>
            </a:lvl8pPr>
            <a:lvl9pPr marL="3656503" indent="0">
              <a:buNone/>
              <a:defRPr sz="1000"/>
            </a:lvl9pPr>
          </a:lstStyle>
          <a:p>
            <a:pPr lvl="0"/>
            <a:r>
              <a:rPr lang="en-US"/>
              <a:t>Click to edit Master text styles</a:t>
            </a:r>
          </a:p>
        </p:txBody>
      </p:sp>
      <p:sp>
        <p:nvSpPr>
          <p:cNvPr id="5" name="Date Placeholder 4"/>
          <p:cNvSpPr>
            <a:spLocks noGrp="1"/>
          </p:cNvSpPr>
          <p:nvPr>
            <p:ph type="dt" sz="half" idx="10"/>
          </p:nvPr>
        </p:nvSpPr>
        <p:spPr/>
        <p:txBody>
          <a:bodyPr/>
          <a:lstStyle/>
          <a:p>
            <a:fld id="{42A54C80-263E-416B-A8E0-580EDEADCBDC}" type="datetimeFigureOut">
              <a:rPr lang="en-US" dirty="0"/>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519954A3-9DFD-4C44-94BA-B95130A3BA1C}" type="slidenum">
              <a:rPr lang="en-US" dirty="0"/>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77334" y="4800600"/>
            <a:ext cx="8596667" cy="566738"/>
          </a:xfrm>
        </p:spPr>
        <p:txBody>
          <a:bodyPr anchor="b">
            <a:normAutofit/>
          </a:bodyPr>
          <a:lstStyle>
            <a:lvl1pPr algn="l">
              <a:defRPr sz="2400" b="0"/>
            </a:lvl1pPr>
          </a:lstStyle>
          <a:p>
            <a:r>
              <a:rPr lang="en-US"/>
              <a:t>Click to edit Master title style</a:t>
            </a:r>
            <a:endParaRPr lang="en-US" dirty="0"/>
          </a:p>
        </p:txBody>
      </p:sp>
      <p:sp>
        <p:nvSpPr>
          <p:cNvPr id="3" name="Picture Placeholder 2"/>
          <p:cNvSpPr>
            <a:spLocks noGrp="1" noChangeAspect="1"/>
          </p:cNvSpPr>
          <p:nvPr>
            <p:ph type="pic" idx="1"/>
          </p:nvPr>
        </p:nvSpPr>
        <p:spPr>
          <a:xfrm>
            <a:off x="677334" y="609600"/>
            <a:ext cx="8596668" cy="3845718"/>
          </a:xfrm>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a:t>Click icon to add picture</a:t>
            </a:r>
            <a:endParaRPr lang="en-US" dirty="0"/>
          </a:p>
        </p:txBody>
      </p:sp>
      <p:sp>
        <p:nvSpPr>
          <p:cNvPr id="4" name="Text Placeholder 3"/>
          <p:cNvSpPr>
            <a:spLocks noGrp="1"/>
          </p:cNvSpPr>
          <p:nvPr>
            <p:ph type="body" sz="half" idx="2"/>
          </p:nvPr>
        </p:nvSpPr>
        <p:spPr>
          <a:xfrm>
            <a:off x="677334" y="5367338"/>
            <a:ext cx="8596667" cy="674024"/>
          </a:xfrm>
        </p:spPr>
        <p:txBody>
          <a:bodyPr>
            <a:normAutofit/>
          </a:bodyPr>
          <a:lstStyle>
            <a:lvl1pPr marL="0" indent="0">
              <a:buNone/>
              <a:defRPr sz="12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
        <p:nvSpPr>
          <p:cNvPr id="5" name="Date Placeholder 4"/>
          <p:cNvSpPr>
            <a:spLocks noGrp="1"/>
          </p:cNvSpPr>
          <p:nvPr>
            <p:ph type="dt" sz="half" idx="10"/>
          </p:nvPr>
        </p:nvSpPr>
        <p:spPr/>
        <p:txBody>
          <a:bodyPr/>
          <a:lstStyle/>
          <a:p>
            <a:fld id="{B61BEF0D-F0BB-DE4B-95CE-6DB70DBA9567}" type="datetimeFigureOut">
              <a:rPr lang="en-US" dirty="0"/>
              <a:pPr/>
              <a:t>9/7/2022</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D57F1E4F-1CFF-5643-939E-217C01CDF565}" type="slidenum">
              <a:rPr lang="en-US" dirty="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theme" Target="../theme/theme1.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grpSp>
        <p:nvGrpSpPr>
          <p:cNvPr id="7" name="Group 6"/>
          <p:cNvGrpSpPr/>
          <p:nvPr/>
        </p:nvGrpSpPr>
        <p:grpSpPr>
          <a:xfrm>
            <a:off x="0" y="-8467"/>
            <a:ext cx="12192000" cy="6866467"/>
            <a:chOff x="0" y="-8467"/>
            <a:chExt cx="12192000" cy="6866467"/>
          </a:xfrm>
        </p:grpSpPr>
        <p:cxnSp>
          <p:nvCxnSpPr>
            <p:cNvPr id="20" name="Straight Connector 19"/>
            <p:cNvCxnSpPr/>
            <p:nvPr/>
          </p:nvCxnSpPr>
          <p:spPr>
            <a:xfrm>
              <a:off x="9371012" y="0"/>
              <a:ext cx="1219200" cy="6858000"/>
            </a:xfrm>
            <a:prstGeom prst="line">
              <a:avLst/>
            </a:prstGeom>
            <a:ln w="9525">
              <a:solidFill>
                <a:schemeClr val="bg1">
                  <a:lumMod val="75000"/>
                </a:schemeClr>
              </a:solidFill>
            </a:ln>
          </p:spPr>
          <p:style>
            <a:lnRef idx="2">
              <a:schemeClr val="accent1"/>
            </a:lnRef>
            <a:fillRef idx="0">
              <a:schemeClr val="accent1"/>
            </a:fillRef>
            <a:effectRef idx="1">
              <a:schemeClr val="accent1"/>
            </a:effectRef>
            <a:fontRef idx="minor">
              <a:schemeClr val="tx1"/>
            </a:fontRef>
          </p:style>
        </p:cxnSp>
        <p:cxnSp>
          <p:nvCxnSpPr>
            <p:cNvPr id="21" name="Straight Connector 20"/>
            <p:cNvCxnSpPr/>
            <p:nvPr/>
          </p:nvCxnSpPr>
          <p:spPr>
            <a:xfrm flipH="1">
              <a:off x="7425267" y="3681413"/>
              <a:ext cx="4763558" cy="3176587"/>
            </a:xfrm>
            <a:prstGeom prst="line">
              <a:avLst/>
            </a:prstGeom>
            <a:ln w="9525">
              <a:solidFill>
                <a:schemeClr val="bg1">
                  <a:lumMod val="85000"/>
                </a:schemeClr>
              </a:solidFill>
            </a:ln>
          </p:spPr>
          <p:style>
            <a:lnRef idx="2">
              <a:schemeClr val="accent1"/>
            </a:lnRef>
            <a:fillRef idx="0">
              <a:schemeClr val="accent1"/>
            </a:fillRef>
            <a:effectRef idx="1">
              <a:schemeClr val="accent1"/>
            </a:effectRef>
            <a:fontRef idx="minor">
              <a:schemeClr val="tx1"/>
            </a:fontRef>
          </p:style>
        </p:cxnSp>
        <p:sp>
          <p:nvSpPr>
            <p:cNvPr id="22" name="Rectangle 23"/>
            <p:cNvSpPr/>
            <p:nvPr/>
          </p:nvSpPr>
          <p:spPr>
            <a:xfrm>
              <a:off x="9181476" y="-8467"/>
              <a:ext cx="3007349" cy="6866467"/>
            </a:xfrm>
            <a:custGeom>
              <a:avLst/>
              <a:gdLst/>
              <a:ahLst/>
              <a:cxnLst/>
              <a:rect l="l" t="t" r="r" b="b"/>
              <a:pathLst>
                <a:path w="3007349" h="6866467">
                  <a:moveTo>
                    <a:pt x="2045532" y="0"/>
                  </a:moveTo>
                  <a:lnTo>
                    <a:pt x="3007349" y="0"/>
                  </a:lnTo>
                  <a:lnTo>
                    <a:pt x="3007349" y="6866467"/>
                  </a:lnTo>
                  <a:lnTo>
                    <a:pt x="0" y="6866467"/>
                  </a:lnTo>
                  <a:lnTo>
                    <a:pt x="2045532" y="0"/>
                  </a:lnTo>
                  <a:close/>
                </a:path>
              </a:pathLst>
            </a:custGeom>
            <a:solidFill>
              <a:schemeClr val="accent1">
                <a:alpha val="3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3" name="Rectangle 25"/>
            <p:cNvSpPr/>
            <p:nvPr/>
          </p:nvSpPr>
          <p:spPr>
            <a:xfrm>
              <a:off x="9603442" y="-8467"/>
              <a:ext cx="2588558" cy="6866467"/>
            </a:xfrm>
            <a:custGeom>
              <a:avLst/>
              <a:gdLst/>
              <a:ahLst/>
              <a:cxnLst/>
              <a:rect l="l" t="t" r="r" b="b"/>
              <a:pathLst>
                <a:path w="2573311" h="6866467">
                  <a:moveTo>
                    <a:pt x="0" y="0"/>
                  </a:moveTo>
                  <a:lnTo>
                    <a:pt x="2573311" y="0"/>
                  </a:lnTo>
                  <a:lnTo>
                    <a:pt x="2573311" y="6866467"/>
                  </a:lnTo>
                  <a:lnTo>
                    <a:pt x="1202336" y="6866467"/>
                  </a:lnTo>
                  <a:lnTo>
                    <a:pt x="0" y="0"/>
                  </a:lnTo>
                  <a:close/>
                </a:path>
              </a:pathLst>
            </a:custGeom>
            <a:solidFill>
              <a:schemeClr val="accent1">
                <a:alpha val="2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4" name="Isosceles Triangle 23"/>
            <p:cNvSpPr/>
            <p:nvPr/>
          </p:nvSpPr>
          <p:spPr>
            <a:xfrm>
              <a:off x="8932333" y="3048000"/>
              <a:ext cx="3259667" cy="3810000"/>
            </a:xfrm>
            <a:prstGeom prst="triangle">
              <a:avLst>
                <a:gd name="adj" fmla="val 100000"/>
              </a:avLst>
            </a:prstGeom>
            <a:solidFill>
              <a:schemeClr val="accent2">
                <a:alpha val="72000"/>
              </a:schemeClr>
            </a:solidFill>
            <a:ln>
              <a:noFill/>
            </a:ln>
            <a:effectLst/>
          </p:spPr>
          <p:style>
            <a:lnRef idx="1">
              <a:schemeClr val="accent1"/>
            </a:lnRef>
            <a:fillRef idx="3">
              <a:schemeClr val="accent1"/>
            </a:fillRef>
            <a:effectRef idx="2">
              <a:schemeClr val="accent1"/>
            </a:effectRef>
            <a:fontRef idx="minor">
              <a:schemeClr val="lt1"/>
            </a:fontRef>
          </p:style>
        </p:sp>
        <p:sp>
          <p:nvSpPr>
            <p:cNvPr id="25" name="Rectangle 27"/>
            <p:cNvSpPr/>
            <p:nvPr/>
          </p:nvSpPr>
          <p:spPr>
            <a:xfrm>
              <a:off x="9334500" y="-8467"/>
              <a:ext cx="2854326" cy="6866467"/>
            </a:xfrm>
            <a:custGeom>
              <a:avLst/>
              <a:gdLst/>
              <a:ahLst/>
              <a:cxnLst/>
              <a:rect l="l" t="t" r="r" b="b"/>
              <a:pathLst>
                <a:path w="2858013" h="6866467">
                  <a:moveTo>
                    <a:pt x="0" y="0"/>
                  </a:moveTo>
                  <a:lnTo>
                    <a:pt x="2858013" y="0"/>
                  </a:lnTo>
                  <a:lnTo>
                    <a:pt x="2858013" y="6866467"/>
                  </a:lnTo>
                  <a:lnTo>
                    <a:pt x="2473942" y="6866467"/>
                  </a:lnTo>
                  <a:lnTo>
                    <a:pt x="0" y="0"/>
                  </a:lnTo>
                  <a:close/>
                </a:path>
              </a:pathLst>
            </a:custGeom>
            <a:solidFill>
              <a:schemeClr val="accent2">
                <a:lumMod val="75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6" name="Rectangle 28"/>
            <p:cNvSpPr/>
            <p:nvPr/>
          </p:nvSpPr>
          <p:spPr>
            <a:xfrm>
              <a:off x="10898730" y="-8467"/>
              <a:ext cx="1290094" cy="6866467"/>
            </a:xfrm>
            <a:custGeom>
              <a:avLst/>
              <a:gdLst/>
              <a:ahLst/>
              <a:cxnLst/>
              <a:rect l="l" t="t" r="r" b="b"/>
              <a:pathLst>
                <a:path w="1290094" h="6858000">
                  <a:moveTo>
                    <a:pt x="1019735" y="0"/>
                  </a:moveTo>
                  <a:lnTo>
                    <a:pt x="1290094" y="0"/>
                  </a:lnTo>
                  <a:lnTo>
                    <a:pt x="1290094" y="6858000"/>
                  </a:lnTo>
                  <a:lnTo>
                    <a:pt x="0" y="6858000"/>
                  </a:lnTo>
                  <a:lnTo>
                    <a:pt x="1019735" y="0"/>
                  </a:lnTo>
                  <a:close/>
                </a:path>
              </a:pathLst>
            </a:custGeom>
            <a:solidFill>
              <a:schemeClr val="accent1">
                <a:lumMod val="60000"/>
                <a:lumOff val="40000"/>
                <a:alpha val="7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7" name="Rectangle 29"/>
            <p:cNvSpPr/>
            <p:nvPr/>
          </p:nvSpPr>
          <p:spPr>
            <a:xfrm>
              <a:off x="10938999" y="-8467"/>
              <a:ext cx="1249825" cy="6866467"/>
            </a:xfrm>
            <a:custGeom>
              <a:avLst/>
              <a:gdLst/>
              <a:ahLst/>
              <a:cxnLst/>
              <a:rect l="l" t="t" r="r" b="b"/>
              <a:pathLst>
                <a:path w="1249825" h="6858000">
                  <a:moveTo>
                    <a:pt x="0" y="0"/>
                  </a:moveTo>
                  <a:lnTo>
                    <a:pt x="1249825" y="0"/>
                  </a:lnTo>
                  <a:lnTo>
                    <a:pt x="1249825" y="6858000"/>
                  </a:lnTo>
                  <a:lnTo>
                    <a:pt x="1109382" y="6858000"/>
                  </a:lnTo>
                  <a:lnTo>
                    <a:pt x="0" y="0"/>
                  </a:lnTo>
                  <a:close/>
                </a:path>
              </a:pathLst>
            </a:custGeom>
            <a:solidFill>
              <a:schemeClr val="accent1">
                <a:alpha val="65000"/>
              </a:schemeClr>
            </a:solidFill>
            <a:ln>
              <a:noFill/>
            </a:ln>
            <a:effectLst/>
          </p:spPr>
          <p:style>
            <a:lnRef idx="1">
              <a:schemeClr val="accent1"/>
            </a:lnRef>
            <a:fillRef idx="3">
              <a:schemeClr val="accent1"/>
            </a:fillRef>
            <a:effectRef idx="2">
              <a:schemeClr val="accent1"/>
            </a:effectRef>
            <a:fontRef idx="minor">
              <a:schemeClr val="lt1"/>
            </a:fontRef>
          </p:style>
        </p:sp>
        <p:sp>
          <p:nvSpPr>
            <p:cNvPr id="28" name="Isosceles Triangle 27"/>
            <p:cNvSpPr/>
            <p:nvPr/>
          </p:nvSpPr>
          <p:spPr>
            <a:xfrm>
              <a:off x="10371666" y="3589867"/>
              <a:ext cx="1817159" cy="3268133"/>
            </a:xfrm>
            <a:prstGeom prst="triangle">
              <a:avLst>
                <a:gd name="adj" fmla="val 100000"/>
              </a:avLst>
            </a:prstGeom>
            <a:solidFill>
              <a:schemeClr val="accent1">
                <a:alpha val="80000"/>
              </a:schemeClr>
            </a:solidFill>
            <a:ln>
              <a:noFill/>
            </a:ln>
            <a:effectLst/>
          </p:spPr>
          <p:style>
            <a:lnRef idx="1">
              <a:schemeClr val="accent1"/>
            </a:lnRef>
            <a:fillRef idx="3">
              <a:schemeClr val="accent1"/>
            </a:fillRef>
            <a:effectRef idx="2">
              <a:schemeClr val="accent1"/>
            </a:effectRef>
            <a:fontRef idx="minor">
              <a:schemeClr val="lt1"/>
            </a:fontRef>
          </p:style>
        </p:sp>
        <p:sp>
          <p:nvSpPr>
            <p:cNvPr id="29" name="Isosceles Triangle 28"/>
            <p:cNvSpPr/>
            <p:nvPr/>
          </p:nvSpPr>
          <p:spPr>
            <a:xfrm>
              <a:off x="0" y="4013200"/>
              <a:ext cx="448733" cy="2844800"/>
            </a:xfrm>
            <a:prstGeom prst="triangle">
              <a:avLst>
                <a:gd name="adj" fmla="val 0"/>
              </a:avLst>
            </a:prstGeom>
            <a:solidFill>
              <a:schemeClr val="accent1">
                <a:alpha val="85000"/>
              </a:schemeClr>
            </a:solidFill>
            <a:ln>
              <a:noFill/>
            </a:ln>
            <a:effectLst/>
          </p:spPr>
          <p:style>
            <a:lnRef idx="1">
              <a:schemeClr val="accent1"/>
            </a:lnRef>
            <a:fillRef idx="3">
              <a:schemeClr val="accent1"/>
            </a:fillRef>
            <a:effectRef idx="2">
              <a:schemeClr val="accent1"/>
            </a:effectRef>
            <a:fontRef idx="minor">
              <a:schemeClr val="lt1"/>
            </a:fontRef>
          </p:style>
        </p:sp>
      </p:grpSp>
      <p:sp>
        <p:nvSpPr>
          <p:cNvPr id="2" name="Title Placeholder 1"/>
          <p:cNvSpPr>
            <a:spLocks noGrp="1"/>
          </p:cNvSpPr>
          <p:nvPr>
            <p:ph type="title"/>
          </p:nvPr>
        </p:nvSpPr>
        <p:spPr>
          <a:xfrm>
            <a:off x="677334" y="609600"/>
            <a:ext cx="8596668" cy="13208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677334" y="2160589"/>
            <a:ext cx="8596668" cy="3880773"/>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205133" y="6041362"/>
            <a:ext cx="911939" cy="365125"/>
          </a:xfrm>
          <a:prstGeom prst="rect">
            <a:avLst/>
          </a:prstGeom>
        </p:spPr>
        <p:txBody>
          <a:bodyPr vert="horz" lIns="91440" tIns="45720" rIns="91440" bIns="45720" rtlCol="0" anchor="ctr"/>
          <a:lstStyle>
            <a:lvl1pPr algn="r">
              <a:defRPr sz="900">
                <a:solidFill>
                  <a:schemeClr val="tx1">
                    <a:tint val="75000"/>
                  </a:schemeClr>
                </a:solidFill>
              </a:defRPr>
            </a:lvl1pPr>
          </a:lstStyle>
          <a:p>
            <a:fld id="{B61BEF0D-F0BB-DE4B-95CE-6DB70DBA9567}" type="datetimeFigureOut">
              <a:rPr lang="en-US" dirty="0"/>
              <a:pPr/>
              <a:t>9/7/2022</a:t>
            </a:fld>
            <a:endParaRPr lang="en-US" dirty="0"/>
          </a:p>
        </p:txBody>
      </p:sp>
      <p:sp>
        <p:nvSpPr>
          <p:cNvPr id="5" name="Footer Placeholder 4"/>
          <p:cNvSpPr>
            <a:spLocks noGrp="1"/>
          </p:cNvSpPr>
          <p:nvPr>
            <p:ph type="ftr" sz="quarter" idx="3"/>
          </p:nvPr>
        </p:nvSpPr>
        <p:spPr>
          <a:xfrm>
            <a:off x="677334" y="6041362"/>
            <a:ext cx="6297612" cy="365125"/>
          </a:xfrm>
          <a:prstGeom prst="rect">
            <a:avLst/>
          </a:prstGeom>
        </p:spPr>
        <p:txBody>
          <a:bodyPr vert="horz" lIns="91440" tIns="45720" rIns="91440" bIns="45720" rtlCol="0" anchor="ctr"/>
          <a:lstStyle>
            <a:lvl1pPr algn="l">
              <a:defRPr sz="9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8590663" y="6041362"/>
            <a:ext cx="683339" cy="365125"/>
          </a:xfrm>
          <a:prstGeom prst="rect">
            <a:avLst/>
          </a:prstGeom>
        </p:spPr>
        <p:txBody>
          <a:bodyPr vert="horz" lIns="91440" tIns="45720" rIns="91440" bIns="45720" rtlCol="0" anchor="ctr"/>
          <a:lstStyle>
            <a:lvl1pPr algn="r">
              <a:defRPr sz="900">
                <a:solidFill>
                  <a:schemeClr val="accent1"/>
                </a:solidFill>
              </a:defRPr>
            </a:lvl1pPr>
          </a:lstStyle>
          <a:p>
            <a:fld id="{D57F1E4F-1CFF-5643-939E-217C01CDF565}" type="slidenum">
              <a:rPr lang="en-US" dirty="0"/>
              <a:pPr/>
              <a:t>‹#›</a:t>
            </a:fld>
            <a:endParaRPr lang="en-US" dirty="0"/>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65" r:id="rId4"/>
    <p:sldLayoutId id="2147483653" r:id="rId5"/>
    <p:sldLayoutId id="2147483654" r:id="rId6"/>
    <p:sldLayoutId id="2147483655" r:id="rId7"/>
    <p:sldLayoutId id="2147483666" r:id="rId8"/>
    <p:sldLayoutId id="2147483657" r:id="rId9"/>
    <p:sldLayoutId id="2147483660" r:id="rId10"/>
    <p:sldLayoutId id="2147483661" r:id="rId11"/>
    <p:sldLayoutId id="2147483662" r:id="rId12"/>
    <p:sldLayoutId id="2147483663" r:id="rId13"/>
    <p:sldLayoutId id="2147483664" r:id="rId14"/>
    <p:sldLayoutId id="2147483667" r:id="rId15"/>
    <p:sldLayoutId id="2147483659" r:id="rId16"/>
  </p:sldLayoutIdLst>
  <p:txStyles>
    <p:title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p:titleStyle>
    <p:bodyStyle>
      <a:lvl1pPr marL="342900" indent="-342900" algn="l" defTabSz="457200" rtl="0" eaLnBrk="1" latinLnBrk="0" hangingPunct="1">
        <a:spcBef>
          <a:spcPts val="1000"/>
        </a:spcBef>
        <a:spcAft>
          <a:spcPts val="0"/>
        </a:spcAft>
        <a:buClr>
          <a:schemeClr val="accent1"/>
        </a:buClr>
        <a:buSzPct val="80000"/>
        <a:buFont typeface="Wingdings 3" charset="2"/>
        <a:buChar char=""/>
        <a:defRPr sz="1800" kern="1200">
          <a:solidFill>
            <a:schemeClr val="tx1">
              <a:lumMod val="75000"/>
              <a:lumOff val="25000"/>
            </a:schemeClr>
          </a:solidFill>
          <a:latin typeface="+mn-lt"/>
          <a:ea typeface="+mn-ea"/>
          <a:cs typeface="+mn-cs"/>
        </a:defRPr>
      </a:lvl1pPr>
      <a:lvl2pPr marL="742950" indent="-285750" algn="l" defTabSz="457200" rtl="0" eaLnBrk="1" latinLnBrk="0" hangingPunct="1">
        <a:spcBef>
          <a:spcPts val="1000"/>
        </a:spcBef>
        <a:spcAft>
          <a:spcPts val="0"/>
        </a:spcAft>
        <a:buClr>
          <a:schemeClr val="accent1"/>
        </a:buClr>
        <a:buSzPct val="80000"/>
        <a:buFont typeface="Wingdings 3" charset="2"/>
        <a:buChar char=""/>
        <a:defRPr sz="1600" kern="1200">
          <a:solidFill>
            <a:schemeClr val="tx1">
              <a:lumMod val="75000"/>
              <a:lumOff val="25000"/>
            </a:schemeClr>
          </a:solidFill>
          <a:latin typeface="+mn-lt"/>
          <a:ea typeface="+mn-ea"/>
          <a:cs typeface="+mn-cs"/>
        </a:defRPr>
      </a:lvl2pPr>
      <a:lvl3pPr marL="1143000" indent="-228600" algn="l" defTabSz="457200" rtl="0" eaLnBrk="1" latinLnBrk="0" hangingPunct="1">
        <a:spcBef>
          <a:spcPts val="1000"/>
        </a:spcBef>
        <a:spcAft>
          <a:spcPts val="0"/>
        </a:spcAft>
        <a:buClr>
          <a:schemeClr val="accent1"/>
        </a:buClr>
        <a:buSzPct val="80000"/>
        <a:buFont typeface="Wingdings 3" charset="2"/>
        <a:buChar char=""/>
        <a:defRPr sz="1400" kern="1200">
          <a:solidFill>
            <a:schemeClr val="tx1">
              <a:lumMod val="75000"/>
              <a:lumOff val="25000"/>
            </a:schemeClr>
          </a:solidFill>
          <a:latin typeface="+mn-lt"/>
          <a:ea typeface="+mn-ea"/>
          <a:cs typeface="+mn-cs"/>
        </a:defRPr>
      </a:lvl3pPr>
      <a:lvl4pPr marL="1600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4pPr>
      <a:lvl5pPr marL="20574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5pPr>
      <a:lvl6pPr marL="25146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6pPr>
      <a:lvl7pPr marL="29718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7pPr>
      <a:lvl8pPr marL="34290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8pPr>
      <a:lvl9pPr marL="3886200" indent="-228600" algn="l" defTabSz="457200" rtl="0" eaLnBrk="1" latinLnBrk="0" hangingPunct="1">
        <a:spcBef>
          <a:spcPts val="1000"/>
        </a:spcBef>
        <a:spcAft>
          <a:spcPts val="0"/>
        </a:spcAft>
        <a:buClr>
          <a:schemeClr val="accent1"/>
        </a:buClr>
        <a:buSzPct val="80000"/>
        <a:buFont typeface="Wingdings 3" charset="2"/>
        <a:buChar char=""/>
        <a:defRPr sz="1200" kern="1200">
          <a:solidFill>
            <a:schemeClr val="tx1">
              <a:lumMod val="75000"/>
              <a:lumOff val="25000"/>
            </a:schemeClr>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image" Target="../media/image1.emf"/><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1"/>
          <p:cNvSpPr txBox="1">
            <a:spLocks/>
          </p:cNvSpPr>
          <p:nvPr/>
        </p:nvSpPr>
        <p:spPr>
          <a:xfrm>
            <a:off x="1507067" y="2404534"/>
            <a:ext cx="7766936" cy="1646302"/>
          </a:xfrm>
          <a:prstGeom prst="rect">
            <a:avLst/>
          </a:prstGeom>
        </p:spPr>
        <p:txBody>
          <a:bodyPr vert="horz" lIns="91440" tIns="45720" rIns="91440" bIns="45720" rtlCol="0" anchor="b">
            <a:noAutofit/>
          </a:bodyPr>
          <a:lstStyle>
            <a:lvl1pPr algn="r" defTabSz="457200" rtl="0" eaLnBrk="1" latinLnBrk="0" hangingPunct="1">
              <a:spcBef>
                <a:spcPct val="0"/>
              </a:spcBef>
              <a:buNone/>
              <a:defRPr sz="54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pPr algn="l"/>
            <a:r>
              <a:rPr lang="en-US" sz="4000" b="1" dirty="0"/>
              <a:t>Make or Buy Decision</a:t>
            </a:r>
          </a:p>
        </p:txBody>
      </p:sp>
    </p:spTree>
    <p:extLst>
      <p:ext uri="{BB962C8B-B14F-4D97-AF65-F5344CB8AC3E}">
        <p14:creationId xmlns:p14="http://schemas.microsoft.com/office/powerpoint/2010/main" val="4074579222"/>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Content Placeholder 3"/>
          <p:cNvPicPr>
            <a:picLocks noGrp="1" noChangeAspect="1"/>
          </p:cNvPicPr>
          <p:nvPr>
            <p:ph idx="1"/>
          </p:nvPr>
        </p:nvPicPr>
        <p:blipFill>
          <a:blip r:embed="rId2"/>
          <a:stretch>
            <a:fillRect/>
          </a:stretch>
        </p:blipFill>
        <p:spPr>
          <a:xfrm>
            <a:off x="1149532" y="1097280"/>
            <a:ext cx="7223760" cy="4944745"/>
          </a:xfrm>
          <a:prstGeom prst="rect">
            <a:avLst/>
          </a:prstGeom>
        </p:spPr>
      </p:pic>
    </p:spTree>
    <p:extLst>
      <p:ext uri="{BB962C8B-B14F-4D97-AF65-F5344CB8AC3E}">
        <p14:creationId xmlns:p14="http://schemas.microsoft.com/office/powerpoint/2010/main" val="178311272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Break-Even Analysis Application – Evaluation of Processes</a:t>
            </a:r>
          </a:p>
        </p:txBody>
      </p:sp>
      <p:sp>
        <p:nvSpPr>
          <p:cNvPr id="3" name="Content Placeholder 2"/>
          <p:cNvSpPr>
            <a:spLocks noGrp="1"/>
          </p:cNvSpPr>
          <p:nvPr>
            <p:ph idx="1"/>
          </p:nvPr>
        </p:nvSpPr>
        <p:spPr/>
        <p:txBody>
          <a:bodyPr/>
          <a:lstStyle/>
          <a:p>
            <a:pPr algn="just"/>
            <a:r>
              <a:rPr lang="en-US" dirty="0"/>
              <a:t>Often, choices must be made between two processes or between an internal process and buying services or materials on the outside.</a:t>
            </a:r>
          </a:p>
          <a:p>
            <a:pPr algn="just"/>
            <a:r>
              <a:rPr lang="en-US" dirty="0"/>
              <a:t>In such cases, we assume that the decision does not affect revenues.</a:t>
            </a:r>
          </a:p>
          <a:p>
            <a:pPr algn="just"/>
            <a:r>
              <a:rPr lang="en-US" dirty="0"/>
              <a:t>Rather than finding the quantity at which total costs equal total revenues, the analyst finds the quantity for which the total costs for two alternatives are equal.</a:t>
            </a:r>
          </a:p>
          <a:p>
            <a:pPr algn="just"/>
            <a:r>
              <a:rPr lang="en-US" dirty="0"/>
              <a:t>For the make-or-buy decision, it is the quantity for which the total “buy” cost equals the total “make” cost.</a:t>
            </a:r>
          </a:p>
        </p:txBody>
      </p:sp>
    </p:spTree>
    <p:extLst>
      <p:ext uri="{BB962C8B-B14F-4D97-AF65-F5344CB8AC3E}">
        <p14:creationId xmlns:p14="http://schemas.microsoft.com/office/powerpoint/2010/main" val="387461413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a:bodyPr>
          <a:lstStyle/>
          <a:p>
            <a:pPr marL="0" indent="0">
              <a:buNone/>
            </a:pPr>
            <a:r>
              <a:rPr lang="en-US" dirty="0"/>
              <a:t>Let,</a:t>
            </a:r>
          </a:p>
          <a:p>
            <a:r>
              <a:rPr lang="en-US" dirty="0"/>
              <a:t> </a:t>
            </a:r>
            <a:r>
              <a:rPr lang="en-US" i="1" dirty="0"/>
              <a:t>Fb equal the fixed cost </a:t>
            </a:r>
            <a:r>
              <a:rPr lang="en-US" dirty="0"/>
              <a:t>(per year) </a:t>
            </a:r>
            <a:r>
              <a:rPr lang="en-US" i="1" dirty="0"/>
              <a:t>of the buy option. </a:t>
            </a:r>
          </a:p>
          <a:p>
            <a:r>
              <a:rPr lang="en-US" i="1" dirty="0" err="1"/>
              <a:t>Fm</a:t>
            </a:r>
            <a:r>
              <a:rPr lang="en-US" i="1" dirty="0"/>
              <a:t> </a:t>
            </a:r>
            <a:r>
              <a:rPr lang="en-US" dirty="0"/>
              <a:t>equal the fixed cost (per year) of the make option.</a:t>
            </a:r>
          </a:p>
          <a:p>
            <a:r>
              <a:rPr lang="en-US" i="1" dirty="0" err="1"/>
              <a:t>cb</a:t>
            </a:r>
            <a:r>
              <a:rPr lang="en-US" i="1" dirty="0"/>
              <a:t> </a:t>
            </a:r>
            <a:r>
              <a:rPr lang="en-US" dirty="0"/>
              <a:t>equal the variable cost (per unit) of the buy option.</a:t>
            </a:r>
          </a:p>
          <a:p>
            <a:r>
              <a:rPr lang="en-US" i="1" dirty="0"/>
              <a:t>cm </a:t>
            </a:r>
            <a:r>
              <a:rPr lang="en-US" dirty="0"/>
              <a:t>equal the variable cost (per unit) of the make option.</a:t>
            </a:r>
          </a:p>
          <a:p>
            <a:pPr marL="0" indent="0">
              <a:buNone/>
            </a:pPr>
            <a:r>
              <a:rPr lang="en-US" dirty="0"/>
              <a:t>Thus,</a:t>
            </a:r>
          </a:p>
          <a:p>
            <a:pPr marL="0" indent="0">
              <a:buNone/>
            </a:pPr>
            <a:r>
              <a:rPr lang="en-US" i="1" dirty="0"/>
              <a:t>Fb </a:t>
            </a:r>
            <a:r>
              <a:rPr lang="en-US" dirty="0"/>
              <a:t>+ </a:t>
            </a:r>
            <a:r>
              <a:rPr lang="en-US" i="1" dirty="0" err="1"/>
              <a:t>cb</a:t>
            </a:r>
            <a:r>
              <a:rPr lang="en-US" i="1" dirty="0"/>
              <a:t> * Q </a:t>
            </a:r>
            <a:r>
              <a:rPr lang="en-US" dirty="0"/>
              <a:t>= </a:t>
            </a:r>
            <a:r>
              <a:rPr lang="en-US" i="1" dirty="0" err="1"/>
              <a:t>Fm</a:t>
            </a:r>
            <a:r>
              <a:rPr lang="en-US" i="1" dirty="0"/>
              <a:t> </a:t>
            </a:r>
            <a:r>
              <a:rPr lang="en-US" dirty="0"/>
              <a:t>+ </a:t>
            </a:r>
            <a:r>
              <a:rPr lang="en-US" i="1" dirty="0"/>
              <a:t>cm * Q</a:t>
            </a:r>
          </a:p>
          <a:p>
            <a:pPr marL="0" indent="0">
              <a:buNone/>
            </a:pPr>
            <a:r>
              <a:rPr lang="en-US" i="1" dirty="0"/>
              <a:t>Or</a:t>
            </a:r>
          </a:p>
          <a:p>
            <a:pPr marL="0" indent="0" algn="ctr">
              <a:buNone/>
            </a:pPr>
            <a:r>
              <a:rPr lang="en-US" sz="2400" b="1" i="1" dirty="0"/>
              <a:t>Q </a:t>
            </a:r>
            <a:r>
              <a:rPr lang="en-US" sz="2400" b="1" dirty="0"/>
              <a:t>= </a:t>
            </a:r>
            <a:r>
              <a:rPr lang="en-US" sz="2400" b="1" i="1" dirty="0" err="1"/>
              <a:t>Fm</a:t>
            </a:r>
            <a:r>
              <a:rPr lang="en-US" sz="2400" b="1" i="1" dirty="0"/>
              <a:t> </a:t>
            </a:r>
            <a:r>
              <a:rPr lang="en-US" sz="2400" b="1" dirty="0"/>
              <a:t>– </a:t>
            </a:r>
            <a:r>
              <a:rPr lang="en-US" sz="2400" b="1" i="1" dirty="0"/>
              <a:t>Fb / </a:t>
            </a:r>
            <a:r>
              <a:rPr lang="en-US" sz="2400" b="1" i="1" dirty="0" err="1"/>
              <a:t>cb</a:t>
            </a:r>
            <a:r>
              <a:rPr lang="en-US" sz="2400" b="1" i="1" dirty="0"/>
              <a:t> </a:t>
            </a:r>
            <a:r>
              <a:rPr lang="en-US" sz="2400" b="1" dirty="0"/>
              <a:t>- </a:t>
            </a:r>
            <a:r>
              <a:rPr lang="en-US" sz="2400" b="1" i="1" dirty="0"/>
              <a:t>cm</a:t>
            </a:r>
            <a:endParaRPr lang="en-US" sz="2400" b="1" dirty="0"/>
          </a:p>
        </p:txBody>
      </p:sp>
      <p:sp>
        <p:nvSpPr>
          <p:cNvPr id="4" name="Title 1"/>
          <p:cNvSpPr>
            <a:spLocks noGrp="1"/>
          </p:cNvSpPr>
          <p:nvPr>
            <p:ph type="title"/>
          </p:nvPr>
        </p:nvSpPr>
        <p:spPr/>
        <p:txBody>
          <a:bodyPr/>
          <a:lstStyle/>
          <a:p>
            <a:r>
              <a:rPr lang="en-US" dirty="0"/>
              <a:t>Evaluation of Processes – Make or Buy Decision </a:t>
            </a:r>
          </a:p>
        </p:txBody>
      </p:sp>
    </p:spTree>
    <p:extLst>
      <p:ext uri="{BB962C8B-B14F-4D97-AF65-F5344CB8AC3E}">
        <p14:creationId xmlns:p14="http://schemas.microsoft.com/office/powerpoint/2010/main" val="123734282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Rule of the Game</a:t>
            </a:r>
          </a:p>
        </p:txBody>
      </p:sp>
      <p:sp>
        <p:nvSpPr>
          <p:cNvPr id="3" name="Content Placeholder 2"/>
          <p:cNvSpPr>
            <a:spLocks noGrp="1"/>
          </p:cNvSpPr>
          <p:nvPr>
            <p:ph idx="1"/>
          </p:nvPr>
        </p:nvSpPr>
        <p:spPr/>
        <p:txBody>
          <a:bodyPr/>
          <a:lstStyle/>
          <a:p>
            <a:r>
              <a:rPr lang="en-US" dirty="0"/>
              <a:t>The make option should be considered, ignoring qualitative factors, only if its variable costs are lower than those of the buy option.</a:t>
            </a:r>
          </a:p>
          <a:p>
            <a:pPr marL="0" indent="0">
              <a:buNone/>
            </a:pPr>
            <a:endParaRPr lang="en-US" dirty="0"/>
          </a:p>
          <a:p>
            <a:r>
              <a:rPr lang="en-US" dirty="0"/>
              <a:t>The buy option is better if production volumes are less than the break-even quantity.</a:t>
            </a:r>
          </a:p>
          <a:p>
            <a:endParaRPr lang="en-US" dirty="0"/>
          </a:p>
          <a:p>
            <a:r>
              <a:rPr lang="en-US" dirty="0"/>
              <a:t>Beyond that quantity, the make option becomes better.</a:t>
            </a:r>
          </a:p>
        </p:txBody>
      </p:sp>
    </p:spTree>
    <p:extLst>
      <p:ext uri="{BB962C8B-B14F-4D97-AF65-F5344CB8AC3E}">
        <p14:creationId xmlns:p14="http://schemas.microsoft.com/office/powerpoint/2010/main" val="185130172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a:bodyPr>
          <a:lstStyle/>
          <a:p>
            <a:pPr algn="just"/>
            <a:r>
              <a:rPr lang="en-US" dirty="0"/>
              <a:t>Example: The manager of a fast-food restaurant featuring hamburgers is adding salads to the menu. For each of the two new options, the price to the customer will be the same. The make option is to install a salad bar stocked with vegetables, fruits, and toppings and let the customer assemble the salad. The salad bar would have to be leased and a part-time employee hired. The manager estimates the fixed costs at $12,000 and variable costs totaling $1.50 per salad. The buy option is to have preassembled salads available for sale. They would be purchased from a local supplier at $2.00 per salad. Offering preassembled salads would require installation and operation of additional refrigeration, with an annual fixed cost of $2,400. The manager expects to sell 25,000 salads per year. What is the make-or-buy quantity?</a:t>
            </a:r>
          </a:p>
        </p:txBody>
      </p:sp>
    </p:spTree>
    <p:extLst>
      <p:ext uri="{BB962C8B-B14F-4D97-AF65-F5344CB8AC3E}">
        <p14:creationId xmlns:p14="http://schemas.microsoft.com/office/powerpoint/2010/main" val="162153774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Answer???</a:t>
            </a:r>
          </a:p>
        </p:txBody>
      </p:sp>
      <p:sp>
        <p:nvSpPr>
          <p:cNvPr id="3" name="Content Placeholder 2"/>
          <p:cNvSpPr>
            <a:spLocks noGrp="1"/>
          </p:cNvSpPr>
          <p:nvPr>
            <p:ph idx="1"/>
          </p:nvPr>
        </p:nvSpPr>
        <p:spPr/>
        <p:txBody>
          <a:bodyPr/>
          <a:lstStyle/>
          <a:p>
            <a:r>
              <a:rPr lang="en-US" dirty="0"/>
              <a:t>Q = 19,200 salads</a:t>
            </a:r>
          </a:p>
        </p:txBody>
      </p:sp>
    </p:spTree>
    <p:extLst>
      <p:ext uri="{BB962C8B-B14F-4D97-AF65-F5344CB8AC3E}">
        <p14:creationId xmlns:p14="http://schemas.microsoft.com/office/powerpoint/2010/main" val="224627111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 calcmode="lin" valueType="num">
                                      <p:cBhvr additive="base">
                                        <p:cTn id="7" dur="500" fill="hold"/>
                                        <p:tgtEl>
                                          <p:spTgt spid="3">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3">
                                            <p:txEl>
                                              <p:pRg st="0" end="0"/>
                                            </p:txEl>
                                          </p:spTgt>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lstStyle/>
          <a:p>
            <a:endParaRPr lang="en-US"/>
          </a:p>
        </p:txBody>
      </p:sp>
      <p:pic>
        <p:nvPicPr>
          <p:cNvPr id="4" name="Picture 3"/>
          <p:cNvPicPr>
            <a:picLocks noChangeAspect="1"/>
          </p:cNvPicPr>
          <p:nvPr/>
        </p:nvPicPr>
        <p:blipFill>
          <a:blip r:embed="rId2"/>
          <a:stretch>
            <a:fillRect/>
          </a:stretch>
        </p:blipFill>
        <p:spPr>
          <a:xfrm>
            <a:off x="677334" y="1919437"/>
            <a:ext cx="8596668" cy="4121925"/>
          </a:xfrm>
          <a:prstGeom prst="rect">
            <a:avLst/>
          </a:prstGeom>
        </p:spPr>
      </p:pic>
    </p:spTree>
    <p:extLst>
      <p:ext uri="{BB962C8B-B14F-4D97-AF65-F5344CB8AC3E}">
        <p14:creationId xmlns:p14="http://schemas.microsoft.com/office/powerpoint/2010/main" val="126329314"/>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Evaluation of Processes – Make or Buy Decision </a:t>
            </a:r>
          </a:p>
        </p:txBody>
      </p:sp>
      <p:sp>
        <p:nvSpPr>
          <p:cNvPr id="3" name="Content Placeholder 2"/>
          <p:cNvSpPr>
            <a:spLocks noGrp="1"/>
          </p:cNvSpPr>
          <p:nvPr>
            <p:ph idx="1"/>
          </p:nvPr>
        </p:nvSpPr>
        <p:spPr/>
        <p:txBody>
          <a:bodyPr/>
          <a:lstStyle/>
          <a:p>
            <a:pPr marL="0" indent="0" algn="just">
              <a:buNone/>
            </a:pPr>
            <a:r>
              <a:rPr lang="en-US" b="1" i="1" u="sng" dirty="0"/>
              <a:t>Decision:</a:t>
            </a:r>
            <a:r>
              <a:rPr lang="en-US" dirty="0"/>
              <a:t> The break-even quantity is 19,200 salads. As the 25,000-salad sales forecast exceeds this amount, the make option is preferred. Only if the restaurant expected to sell fewer than 19,200 salads would the buy option be better.</a:t>
            </a:r>
          </a:p>
        </p:txBody>
      </p:sp>
    </p:spTree>
    <p:extLst>
      <p:ext uri="{BB962C8B-B14F-4D97-AF65-F5344CB8AC3E}">
        <p14:creationId xmlns:p14="http://schemas.microsoft.com/office/powerpoint/2010/main" val="313755847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Exercise</a:t>
            </a:r>
          </a:p>
        </p:txBody>
      </p:sp>
      <p:sp>
        <p:nvSpPr>
          <p:cNvPr id="3" name="Content Placeholder 2"/>
          <p:cNvSpPr>
            <a:spLocks noGrp="1"/>
          </p:cNvSpPr>
          <p:nvPr>
            <p:ph idx="1"/>
          </p:nvPr>
        </p:nvSpPr>
        <p:spPr/>
        <p:txBody>
          <a:bodyPr>
            <a:normAutofit/>
          </a:bodyPr>
          <a:lstStyle/>
          <a:p>
            <a:pPr marL="0" indent="0" algn="just">
              <a:buNone/>
            </a:pPr>
            <a:r>
              <a:rPr lang="en-US" dirty="0"/>
              <a:t>Question: The owner of a small manufacturing business has patented a new device for washing dishes and cleaning dirty kitchen sinks. Before trying to commercialize the device and add it to his or her existing product line, the owner wants reasonable assurance of success. Variable costs are estimated at $7 per unit produced and sold. Fixed costs are about $56,000 per year.</a:t>
            </a:r>
          </a:p>
          <a:p>
            <a:pPr marL="0" indent="0" algn="just">
              <a:buNone/>
            </a:pPr>
            <a:endParaRPr lang="en-US" dirty="0"/>
          </a:p>
          <a:p>
            <a:pPr algn="just">
              <a:buAutoNum type="alphaLcPeriod"/>
            </a:pPr>
            <a:r>
              <a:rPr lang="en-US" dirty="0"/>
              <a:t>If the selling price is set at $25, how many units must be produced and sold to break even?</a:t>
            </a:r>
          </a:p>
          <a:p>
            <a:pPr algn="just">
              <a:buAutoNum type="alphaLcPeriod"/>
            </a:pPr>
            <a:r>
              <a:rPr lang="en-US" dirty="0"/>
              <a:t>Forecasted sales for the first year are 10,000 units if the price is reduced to $15. With this pricing strategy, what would be the product’s total contribution to profits in the first year?</a:t>
            </a:r>
          </a:p>
        </p:txBody>
      </p:sp>
    </p:spTree>
    <p:extLst>
      <p:ext uri="{BB962C8B-B14F-4D97-AF65-F5344CB8AC3E}">
        <p14:creationId xmlns:p14="http://schemas.microsoft.com/office/powerpoint/2010/main" val="707140025"/>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lgn="just">
              <a:buNone/>
            </a:pPr>
            <a:r>
              <a:rPr lang="en-US" dirty="0"/>
              <a:t>Question: Spartan Castings must implement a manufacturing process that reduces the amount of particulates emitted into the atmosphere. Two processes have been identified that provide the same level of particulate reduction. The first process is expected to incur $350,000 of fixed cost and add $50 of variable cost to each casting Spartan produces. The second process has fixed costs of $150,000 and adds $90 of variable cost per casting.</a:t>
            </a:r>
          </a:p>
          <a:p>
            <a:pPr algn="just">
              <a:buAutoNum type="alphaLcPeriod"/>
            </a:pPr>
            <a:r>
              <a:rPr lang="en-US" dirty="0"/>
              <a:t>What is the break-even quantity beyond which the first process is more attractive?</a:t>
            </a:r>
          </a:p>
          <a:p>
            <a:pPr algn="just">
              <a:buAutoNum type="alphaLcPeriod"/>
            </a:pPr>
            <a:r>
              <a:rPr lang="en-US" dirty="0"/>
              <a:t>What is the difference in total cost if the quantity produced is 10,000?</a:t>
            </a:r>
          </a:p>
        </p:txBody>
      </p:sp>
      <p:sp>
        <p:nvSpPr>
          <p:cNvPr id="4" name="Title 1"/>
          <p:cNvSpPr>
            <a:spLocks noGrp="1"/>
          </p:cNvSpPr>
          <p:nvPr>
            <p:ph type="title"/>
          </p:nvPr>
        </p:nvSpPr>
        <p:spPr/>
        <p:txBody>
          <a:bodyPr/>
          <a:lstStyle/>
          <a:p>
            <a:r>
              <a:rPr lang="en-US" dirty="0"/>
              <a:t>Exercise</a:t>
            </a:r>
          </a:p>
        </p:txBody>
      </p:sp>
    </p:spTree>
    <p:extLst>
      <p:ext uri="{BB962C8B-B14F-4D97-AF65-F5344CB8AC3E}">
        <p14:creationId xmlns:p14="http://schemas.microsoft.com/office/powerpoint/2010/main" val="1966234509"/>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Words of Wisdom </a:t>
            </a:r>
            <a:r>
              <a:rPr lang="en-US" dirty="0">
                <a:sym typeface="Wingdings" panose="05000000000000000000" pitchFamily="2" charset="2"/>
              </a:rPr>
              <a:t></a:t>
            </a:r>
            <a:endParaRPr lang="en-US" dirty="0"/>
          </a:p>
        </p:txBody>
      </p:sp>
      <p:sp>
        <p:nvSpPr>
          <p:cNvPr id="3" name="Content Placeholder 2"/>
          <p:cNvSpPr>
            <a:spLocks noGrp="1"/>
          </p:cNvSpPr>
          <p:nvPr>
            <p:ph idx="1"/>
          </p:nvPr>
        </p:nvSpPr>
        <p:spPr/>
        <p:txBody>
          <a:bodyPr/>
          <a:lstStyle/>
          <a:p>
            <a:pPr marL="0" indent="0">
              <a:buNone/>
            </a:pPr>
            <a:endParaRPr lang="en-US" i="1" dirty="0"/>
          </a:p>
          <a:p>
            <a:pPr marL="0" indent="0">
              <a:buNone/>
            </a:pPr>
            <a:endParaRPr lang="en-US" i="1" dirty="0"/>
          </a:p>
          <a:p>
            <a:pPr marL="0" indent="0">
              <a:buNone/>
            </a:pPr>
            <a:endParaRPr lang="en-US" i="1" dirty="0"/>
          </a:p>
          <a:p>
            <a:pPr marL="0" indent="0">
              <a:buNone/>
            </a:pPr>
            <a:r>
              <a:rPr lang="en-US" i="1" dirty="0"/>
              <a:t>“After you’ve done a thing the same way for two years, look it over carefully. After five years, regard it with suspicion. And after ten years, throw it away and start all over.” </a:t>
            </a:r>
            <a:r>
              <a:rPr lang="en-US" b="1" dirty="0"/>
              <a:t>- Alfred Edward Perlman</a:t>
            </a:r>
            <a:endParaRPr lang="en-US" dirty="0"/>
          </a:p>
        </p:txBody>
      </p:sp>
    </p:spTree>
    <p:extLst>
      <p:ext uri="{BB962C8B-B14F-4D97-AF65-F5344CB8AC3E}">
        <p14:creationId xmlns:p14="http://schemas.microsoft.com/office/powerpoint/2010/main" val="312547460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606731"/>
            <a:ext cx="8596668" cy="4434631"/>
          </a:xfrm>
        </p:spPr>
        <p:txBody>
          <a:bodyPr>
            <a:normAutofit/>
          </a:bodyPr>
          <a:lstStyle/>
          <a:p>
            <a:pPr marL="0" indent="0">
              <a:buNone/>
            </a:pPr>
            <a:r>
              <a:rPr lang="en-US" dirty="0"/>
              <a:t>Operations/Supply Chain Managers make many decisions as they manage processes and supply chains.</a:t>
            </a:r>
          </a:p>
          <a:p>
            <a:pPr>
              <a:buFont typeface="+mj-lt"/>
              <a:buAutoNum type="arabicPeriod"/>
            </a:pPr>
            <a:endParaRPr lang="en-US" dirty="0"/>
          </a:p>
          <a:p>
            <a:pPr>
              <a:buFont typeface="+mj-lt"/>
              <a:buAutoNum type="arabicPeriod"/>
            </a:pPr>
            <a:endParaRPr lang="en-US" dirty="0"/>
          </a:p>
          <a:p>
            <a:pPr>
              <a:buFont typeface="+mj-lt"/>
              <a:buAutoNum type="arabicPeriod"/>
            </a:pPr>
            <a:r>
              <a:rPr lang="en-US" dirty="0"/>
              <a:t>Recognize and clearly define the problem.</a:t>
            </a:r>
          </a:p>
          <a:p>
            <a:pPr>
              <a:buFont typeface="+mj-lt"/>
              <a:buAutoNum type="arabicPeriod"/>
            </a:pPr>
            <a:r>
              <a:rPr lang="en-US" dirty="0"/>
              <a:t>Collect the information needed to analyze possible alternatives.</a:t>
            </a:r>
          </a:p>
          <a:p>
            <a:pPr>
              <a:buFont typeface="+mj-lt"/>
              <a:buAutoNum type="arabicPeriod"/>
            </a:pPr>
            <a:r>
              <a:rPr lang="en-US" dirty="0"/>
              <a:t>Choose and implement the most feasible alternative</a:t>
            </a:r>
          </a:p>
        </p:txBody>
      </p:sp>
      <p:sp>
        <p:nvSpPr>
          <p:cNvPr id="4" name="Title 1"/>
          <p:cNvSpPr>
            <a:spLocks noGrp="1"/>
          </p:cNvSpPr>
          <p:nvPr>
            <p:ph type="title"/>
          </p:nvPr>
        </p:nvSpPr>
        <p:spPr>
          <a:xfrm>
            <a:off x="677334" y="609600"/>
            <a:ext cx="8596668" cy="892629"/>
          </a:xfrm>
        </p:spPr>
        <p:txBody>
          <a:bodyPr/>
          <a:lstStyle/>
          <a:p>
            <a:r>
              <a:rPr lang="en-US" dirty="0"/>
              <a:t>Decision Analysis – Basic Steps  </a:t>
            </a:r>
          </a:p>
        </p:txBody>
      </p:sp>
    </p:spTree>
    <p:extLst>
      <p:ext uri="{BB962C8B-B14F-4D97-AF65-F5344CB8AC3E}">
        <p14:creationId xmlns:p14="http://schemas.microsoft.com/office/powerpoint/2010/main" val="377675713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677334" y="1502229"/>
            <a:ext cx="8596668" cy="4539133"/>
          </a:xfrm>
        </p:spPr>
        <p:txBody>
          <a:bodyPr/>
          <a:lstStyle/>
          <a:p>
            <a:pPr marL="0" indent="0" algn="just">
              <a:buNone/>
            </a:pPr>
            <a:r>
              <a:rPr lang="en-US" b="1" i="1" dirty="0"/>
              <a:t>1. Break-Even Analysis:</a:t>
            </a:r>
          </a:p>
          <a:p>
            <a:pPr marL="0" indent="0" algn="just">
              <a:buNone/>
            </a:pPr>
            <a:r>
              <a:rPr lang="en-US" dirty="0"/>
              <a:t>Break-even analysis helps the manager identify how much change in volume or demand is necessary before a second alternative becomes better than the first alternative.</a:t>
            </a:r>
          </a:p>
          <a:p>
            <a:pPr marL="0" indent="0" algn="just">
              <a:buNone/>
            </a:pPr>
            <a:r>
              <a:rPr lang="en-US" b="1" i="1" dirty="0"/>
              <a:t>2. Decision Theory:</a:t>
            </a:r>
          </a:p>
          <a:p>
            <a:pPr marL="0" indent="0" algn="just">
              <a:buNone/>
            </a:pPr>
            <a:r>
              <a:rPr lang="en-US" dirty="0"/>
              <a:t>Decision theory helps the manager choose the best alternative when outcomes are uncertain.</a:t>
            </a:r>
            <a:endParaRPr lang="en-US" b="1" i="1" dirty="0"/>
          </a:p>
          <a:p>
            <a:pPr marL="0" indent="0" algn="just">
              <a:buNone/>
            </a:pPr>
            <a:r>
              <a:rPr lang="en-US" b="1" i="1" dirty="0"/>
              <a:t>3. Decision Tree:</a:t>
            </a:r>
          </a:p>
          <a:p>
            <a:pPr marL="0" indent="0" algn="just">
              <a:buNone/>
            </a:pPr>
            <a:r>
              <a:rPr lang="en-US" dirty="0"/>
              <a:t>A decision tree helps the manager when decisions are made sequentially when today’s best decision depends on tomorrow’s decisions and events.</a:t>
            </a:r>
            <a:endParaRPr lang="en-US" b="1" i="1" dirty="0"/>
          </a:p>
        </p:txBody>
      </p:sp>
      <p:sp>
        <p:nvSpPr>
          <p:cNvPr id="4" name="Title 1"/>
          <p:cNvSpPr>
            <a:spLocks noGrp="1"/>
          </p:cNvSpPr>
          <p:nvPr>
            <p:ph type="title"/>
          </p:nvPr>
        </p:nvSpPr>
        <p:spPr>
          <a:xfrm>
            <a:off x="677334" y="609600"/>
            <a:ext cx="8596668" cy="892629"/>
          </a:xfrm>
        </p:spPr>
        <p:txBody>
          <a:bodyPr/>
          <a:lstStyle/>
          <a:p>
            <a:r>
              <a:rPr lang="en-US" dirty="0"/>
              <a:t>Formal Procedures for Decision Analysis</a:t>
            </a:r>
          </a:p>
        </p:txBody>
      </p:sp>
    </p:spTree>
    <p:extLst>
      <p:ext uri="{BB962C8B-B14F-4D97-AF65-F5344CB8AC3E}">
        <p14:creationId xmlns:p14="http://schemas.microsoft.com/office/powerpoint/2010/main" val="15299934"/>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1. </a:t>
            </a:r>
            <a:r>
              <a:rPr lang="en-US" b="1" dirty="0"/>
              <a:t>Break-Even Analysis – Total Cost</a:t>
            </a:r>
            <a:endParaRPr lang="en-US" dirty="0"/>
          </a:p>
        </p:txBody>
      </p:sp>
      <p:sp>
        <p:nvSpPr>
          <p:cNvPr id="3" name="Content Placeholder 2"/>
          <p:cNvSpPr>
            <a:spLocks noGrp="1"/>
          </p:cNvSpPr>
          <p:nvPr>
            <p:ph idx="1"/>
          </p:nvPr>
        </p:nvSpPr>
        <p:spPr>
          <a:xfrm>
            <a:off x="677334" y="2186227"/>
            <a:ext cx="8596668" cy="3880773"/>
          </a:xfrm>
        </p:spPr>
        <p:txBody>
          <a:bodyPr>
            <a:normAutofit/>
          </a:bodyPr>
          <a:lstStyle/>
          <a:p>
            <a:pPr marL="0" indent="0">
              <a:buNone/>
            </a:pPr>
            <a:r>
              <a:rPr lang="en-US" dirty="0"/>
              <a:t>The </a:t>
            </a:r>
            <a:r>
              <a:rPr lang="en-US" b="1" dirty="0"/>
              <a:t>break-even quantity </a:t>
            </a:r>
            <a:r>
              <a:rPr lang="en-US" dirty="0"/>
              <a:t>is the volume at which total revenues equal total costs and such analysis is called “Breakeven Analysis”.</a:t>
            </a:r>
          </a:p>
          <a:p>
            <a:pPr marL="0" indent="0">
              <a:buNone/>
            </a:pPr>
            <a:endParaRPr lang="en-US" dirty="0"/>
          </a:p>
          <a:p>
            <a:pPr marL="0" indent="0">
              <a:buNone/>
            </a:pPr>
            <a:r>
              <a:rPr lang="en-US" dirty="0"/>
              <a:t>Total Cost = Fixed Cost + Variable Cost</a:t>
            </a:r>
          </a:p>
          <a:p>
            <a:pPr marL="0" indent="0">
              <a:buNone/>
            </a:pPr>
            <a:r>
              <a:rPr lang="en-US" dirty="0"/>
              <a:t>Total cost = </a:t>
            </a:r>
            <a:r>
              <a:rPr lang="en-US" i="1" dirty="0"/>
              <a:t>F </a:t>
            </a:r>
            <a:r>
              <a:rPr lang="en-US" dirty="0"/>
              <a:t>+ </a:t>
            </a:r>
            <a:r>
              <a:rPr lang="en-US" i="1" dirty="0"/>
              <a:t>c*Q</a:t>
            </a:r>
          </a:p>
          <a:p>
            <a:pPr marL="0" indent="0">
              <a:buNone/>
            </a:pPr>
            <a:r>
              <a:rPr lang="en-US" i="1" dirty="0"/>
              <a:t>Where,</a:t>
            </a:r>
          </a:p>
          <a:p>
            <a:pPr marL="0" indent="0">
              <a:buNone/>
            </a:pPr>
            <a:r>
              <a:rPr lang="en-US" i="1" dirty="0"/>
              <a:t>F = Fixed Cost</a:t>
            </a:r>
          </a:p>
          <a:p>
            <a:pPr marL="0" indent="0">
              <a:buNone/>
            </a:pPr>
            <a:r>
              <a:rPr lang="en-US" i="1" dirty="0"/>
              <a:t>c = Variable Cost Per Unit</a:t>
            </a:r>
          </a:p>
          <a:p>
            <a:pPr marL="0" indent="0">
              <a:buNone/>
            </a:pPr>
            <a:r>
              <a:rPr lang="en-US" i="1" dirty="0"/>
              <a:t>Q = No. of Units (Quantity)</a:t>
            </a:r>
            <a:endParaRPr lang="en-US" dirty="0"/>
          </a:p>
          <a:p>
            <a:pPr marL="0" indent="0">
              <a:buNone/>
            </a:pPr>
            <a:endParaRPr lang="en-US" sz="2000" b="1" i="1" dirty="0"/>
          </a:p>
          <a:p>
            <a:pPr marL="0" indent="0">
              <a:buNone/>
            </a:pPr>
            <a:endParaRPr lang="en-US" sz="2000" b="1" i="1" dirty="0"/>
          </a:p>
        </p:txBody>
      </p:sp>
    </p:spTree>
    <p:extLst>
      <p:ext uri="{BB962C8B-B14F-4D97-AF65-F5344CB8AC3E}">
        <p14:creationId xmlns:p14="http://schemas.microsoft.com/office/powerpoint/2010/main" val="341043308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marL="0" indent="0">
              <a:buNone/>
            </a:pPr>
            <a:r>
              <a:rPr lang="en-US" dirty="0"/>
              <a:t>Total Revenue = Price * Quantity</a:t>
            </a:r>
          </a:p>
          <a:p>
            <a:pPr marL="0" indent="0">
              <a:buNone/>
            </a:pPr>
            <a:r>
              <a:rPr lang="en-US" dirty="0"/>
              <a:t>or</a:t>
            </a:r>
          </a:p>
          <a:p>
            <a:pPr marL="0" indent="0">
              <a:buNone/>
            </a:pPr>
            <a:r>
              <a:rPr lang="en-US" dirty="0"/>
              <a:t>Total revenue = </a:t>
            </a:r>
            <a:r>
              <a:rPr lang="en-US" i="1" dirty="0"/>
              <a:t>p * Q</a:t>
            </a:r>
          </a:p>
          <a:p>
            <a:pPr marL="0" indent="0">
              <a:buNone/>
            </a:pPr>
            <a:r>
              <a:rPr lang="en-US" i="1" dirty="0"/>
              <a:t>Where,</a:t>
            </a:r>
          </a:p>
          <a:p>
            <a:pPr marL="0" indent="0">
              <a:buNone/>
            </a:pPr>
            <a:r>
              <a:rPr lang="en-US" i="1" dirty="0"/>
              <a:t>p = Price (Selling)</a:t>
            </a:r>
          </a:p>
          <a:p>
            <a:pPr marL="0" indent="0">
              <a:buNone/>
            </a:pPr>
            <a:r>
              <a:rPr lang="en-US" dirty="0"/>
              <a:t>Q = No. of Units (Quantity)</a:t>
            </a:r>
          </a:p>
        </p:txBody>
      </p:sp>
      <p:sp>
        <p:nvSpPr>
          <p:cNvPr id="5" name="Title 1"/>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1. </a:t>
            </a:r>
            <a:r>
              <a:rPr lang="en-US" b="1" dirty="0"/>
              <a:t>Break-Even Analysis – Total Revenue</a:t>
            </a:r>
            <a:endParaRPr lang="en-US" dirty="0"/>
          </a:p>
        </p:txBody>
      </p:sp>
    </p:spTree>
    <p:extLst>
      <p:ext uri="{BB962C8B-B14F-4D97-AF65-F5344CB8AC3E}">
        <p14:creationId xmlns:p14="http://schemas.microsoft.com/office/powerpoint/2010/main" val="1938178092"/>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normAutofit lnSpcReduction="10000"/>
          </a:bodyPr>
          <a:lstStyle/>
          <a:p>
            <a:pPr marL="0" indent="0" algn="ctr">
              <a:buNone/>
            </a:pPr>
            <a:r>
              <a:rPr lang="en-US" sz="2000" b="1" dirty="0"/>
              <a:t>Total Cost = Total Revenue</a:t>
            </a:r>
            <a:r>
              <a:rPr lang="en-US" dirty="0"/>
              <a:t> </a:t>
            </a:r>
          </a:p>
          <a:p>
            <a:pPr marL="0" indent="0">
              <a:buNone/>
            </a:pPr>
            <a:r>
              <a:rPr lang="en-US" i="1" dirty="0"/>
              <a:t>F </a:t>
            </a:r>
            <a:r>
              <a:rPr lang="en-US" dirty="0"/>
              <a:t>+ </a:t>
            </a:r>
            <a:r>
              <a:rPr lang="en-US" i="1" dirty="0"/>
              <a:t>c * Q </a:t>
            </a:r>
            <a:r>
              <a:rPr lang="en-US" dirty="0"/>
              <a:t>= </a:t>
            </a:r>
            <a:r>
              <a:rPr lang="en-US" i="1" dirty="0"/>
              <a:t>p * Q</a:t>
            </a:r>
          </a:p>
          <a:p>
            <a:pPr marL="0" indent="0">
              <a:buNone/>
            </a:pPr>
            <a:r>
              <a:rPr lang="en-US" i="1" dirty="0"/>
              <a:t>Or </a:t>
            </a:r>
          </a:p>
          <a:p>
            <a:pPr marL="0" indent="0">
              <a:buNone/>
            </a:pPr>
            <a:r>
              <a:rPr lang="en-US" i="1" dirty="0"/>
              <a:t>Q = F / P – c</a:t>
            </a:r>
          </a:p>
          <a:p>
            <a:pPr marL="0" indent="0">
              <a:buNone/>
            </a:pPr>
            <a:r>
              <a:rPr lang="en-US" dirty="0"/>
              <a:t>Where,</a:t>
            </a:r>
          </a:p>
          <a:p>
            <a:pPr marL="0" indent="0">
              <a:buNone/>
            </a:pPr>
            <a:endParaRPr lang="en-US" dirty="0"/>
          </a:p>
          <a:p>
            <a:pPr marL="0" indent="0">
              <a:buNone/>
            </a:pPr>
            <a:r>
              <a:rPr lang="en-US" dirty="0"/>
              <a:t>Q = Break-Even Quantity</a:t>
            </a:r>
          </a:p>
          <a:p>
            <a:pPr marL="0" indent="0">
              <a:buNone/>
            </a:pPr>
            <a:r>
              <a:rPr lang="en-US" dirty="0"/>
              <a:t>F = Fixed Cost</a:t>
            </a:r>
          </a:p>
          <a:p>
            <a:pPr marL="0" indent="0">
              <a:buNone/>
            </a:pPr>
            <a:r>
              <a:rPr lang="en-US" dirty="0"/>
              <a:t>C = Variable Cost</a:t>
            </a:r>
          </a:p>
          <a:p>
            <a:pPr marL="0" indent="0">
              <a:buNone/>
            </a:pPr>
            <a:r>
              <a:rPr lang="en-US" dirty="0"/>
              <a:t>P = </a:t>
            </a:r>
            <a:r>
              <a:rPr lang="en-US" i="1" dirty="0"/>
              <a:t>Price (Selling)</a:t>
            </a:r>
          </a:p>
          <a:p>
            <a:pPr marL="0" indent="0">
              <a:buNone/>
            </a:pPr>
            <a:endParaRPr lang="en-US" dirty="0"/>
          </a:p>
          <a:p>
            <a:pPr marL="0" indent="0" algn="ctr">
              <a:buNone/>
            </a:pPr>
            <a:endParaRPr lang="en-US" dirty="0"/>
          </a:p>
        </p:txBody>
      </p:sp>
      <p:sp>
        <p:nvSpPr>
          <p:cNvPr id="5" name="Title 1"/>
          <p:cNvSpPr txBox="1">
            <a:spLocks/>
          </p:cNvSpPr>
          <p:nvPr/>
        </p:nvSpPr>
        <p:spPr>
          <a:xfrm>
            <a:off x="829734" y="762000"/>
            <a:ext cx="8596668" cy="1320800"/>
          </a:xfrm>
          <a:prstGeom prst="rect">
            <a:avLst/>
          </a:prstGeom>
        </p:spPr>
        <p:txBody>
          <a:bodyPr vert="horz" lIns="91440" tIns="45720" rIns="91440" bIns="45720" rtlCol="0" anchor="t">
            <a:normAutofit/>
          </a:bodyPr>
          <a:lstStyle>
            <a:lvl1pPr algn="l" defTabSz="457200" rtl="0" eaLnBrk="1" latinLnBrk="0" hangingPunct="1">
              <a:spcBef>
                <a:spcPct val="0"/>
              </a:spcBef>
              <a:buNone/>
              <a:defRPr sz="3600" kern="1200">
                <a:solidFill>
                  <a:schemeClr val="accent1"/>
                </a:solidFill>
                <a:latin typeface="+mj-lt"/>
                <a:ea typeface="+mj-ea"/>
                <a:cs typeface="+mj-cs"/>
              </a:defRPr>
            </a:lvl1pPr>
            <a:lvl2pPr eaLnBrk="1" hangingPunct="1">
              <a:defRPr>
                <a:solidFill>
                  <a:schemeClr val="tx2"/>
                </a:solidFill>
              </a:defRPr>
            </a:lvl2pPr>
            <a:lvl3pPr eaLnBrk="1" hangingPunct="1">
              <a:defRPr>
                <a:solidFill>
                  <a:schemeClr val="tx2"/>
                </a:solidFill>
              </a:defRPr>
            </a:lvl3pPr>
            <a:lvl4pPr eaLnBrk="1" hangingPunct="1">
              <a:defRPr>
                <a:solidFill>
                  <a:schemeClr val="tx2"/>
                </a:solidFill>
              </a:defRPr>
            </a:lvl4pPr>
            <a:lvl5pPr eaLnBrk="1" hangingPunct="1">
              <a:defRPr>
                <a:solidFill>
                  <a:schemeClr val="tx2"/>
                </a:solidFill>
              </a:defRPr>
            </a:lvl5pPr>
            <a:lvl6pPr eaLnBrk="1" hangingPunct="1">
              <a:defRPr>
                <a:solidFill>
                  <a:schemeClr val="tx2"/>
                </a:solidFill>
              </a:defRPr>
            </a:lvl6pPr>
            <a:lvl7pPr eaLnBrk="1" hangingPunct="1">
              <a:defRPr>
                <a:solidFill>
                  <a:schemeClr val="tx2"/>
                </a:solidFill>
              </a:defRPr>
            </a:lvl7pPr>
            <a:lvl8pPr eaLnBrk="1" hangingPunct="1">
              <a:defRPr>
                <a:solidFill>
                  <a:schemeClr val="tx2"/>
                </a:solidFill>
              </a:defRPr>
            </a:lvl8pPr>
            <a:lvl9pPr eaLnBrk="1" hangingPunct="1">
              <a:defRPr>
                <a:solidFill>
                  <a:schemeClr val="tx2"/>
                </a:solidFill>
              </a:defRPr>
            </a:lvl9pPr>
          </a:lstStyle>
          <a:p>
            <a:r>
              <a:rPr lang="en-US" dirty="0"/>
              <a:t>1. </a:t>
            </a:r>
            <a:r>
              <a:rPr lang="en-US" b="1" dirty="0"/>
              <a:t>Break-Even Analysis – Break Even Condition</a:t>
            </a:r>
            <a:endParaRPr lang="en-US" dirty="0"/>
          </a:p>
        </p:txBody>
      </p:sp>
    </p:spTree>
    <p:extLst>
      <p:ext uri="{BB962C8B-B14F-4D97-AF65-F5344CB8AC3E}">
        <p14:creationId xmlns:p14="http://schemas.microsoft.com/office/powerpoint/2010/main" val="277749069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Break-Even - Example</a:t>
            </a:r>
          </a:p>
        </p:txBody>
      </p:sp>
      <p:sp>
        <p:nvSpPr>
          <p:cNvPr id="3" name="Content Placeholder 2"/>
          <p:cNvSpPr>
            <a:spLocks noGrp="1"/>
          </p:cNvSpPr>
          <p:nvPr>
            <p:ph idx="1"/>
          </p:nvPr>
        </p:nvSpPr>
        <p:spPr/>
        <p:txBody>
          <a:bodyPr/>
          <a:lstStyle/>
          <a:p>
            <a:pPr marL="0" indent="0">
              <a:buNone/>
            </a:pPr>
            <a:r>
              <a:rPr lang="en-US" dirty="0"/>
              <a:t>Example : A hospital is considering a new procedure to be offered at $200 per patient. The fixed cost per year would be $100,000, with total variable costs of $100 per patient. What is the break-even quantity for this service ?</a:t>
            </a:r>
          </a:p>
        </p:txBody>
      </p:sp>
    </p:spTree>
    <p:extLst>
      <p:ext uri="{BB962C8B-B14F-4D97-AF65-F5344CB8AC3E}">
        <p14:creationId xmlns:p14="http://schemas.microsoft.com/office/powerpoint/2010/main" val="3046499825"/>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Your Answer???</a:t>
            </a:r>
          </a:p>
        </p:txBody>
      </p:sp>
      <p:sp>
        <p:nvSpPr>
          <p:cNvPr id="4" name="Content Placeholder 2"/>
          <p:cNvSpPr>
            <a:spLocks noGrp="1"/>
          </p:cNvSpPr>
          <p:nvPr>
            <p:ph idx="1"/>
          </p:nvPr>
        </p:nvSpPr>
        <p:spPr>
          <a:xfrm>
            <a:off x="677334" y="2160589"/>
            <a:ext cx="8596668" cy="3880773"/>
          </a:xfrm>
        </p:spPr>
        <p:txBody>
          <a:bodyPr/>
          <a:lstStyle/>
          <a:p>
            <a:pPr marL="0" indent="0">
              <a:buNone/>
            </a:pPr>
            <a:r>
              <a:rPr lang="en-US" dirty="0"/>
              <a:t>Q = 1000 Patients</a:t>
            </a:r>
          </a:p>
        </p:txBody>
      </p:sp>
    </p:spTree>
    <p:extLst>
      <p:ext uri="{BB962C8B-B14F-4D97-AF65-F5344CB8AC3E}">
        <p14:creationId xmlns:p14="http://schemas.microsoft.com/office/powerpoint/2010/main" val="29228074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xEl>
                                              <p:pRg st="0" end="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build="p"/>
    </p:bldLst>
  </p:timing>
</p:sld>
</file>

<file path=ppt/theme/theme1.xml><?xml version="1.0" encoding="utf-8"?>
<a:theme xmlns:a="http://schemas.openxmlformats.org/drawingml/2006/main" name="Facet">
  <a:themeElements>
    <a:clrScheme name="Facet">
      <a:dk1>
        <a:sysClr val="windowText" lastClr="000000"/>
      </a:dk1>
      <a:lt1>
        <a:sysClr val="window" lastClr="FFFFFF"/>
      </a:lt1>
      <a:dk2>
        <a:srgbClr val="2C3C43"/>
      </a:dk2>
      <a:lt2>
        <a:srgbClr val="EBEBEB"/>
      </a:lt2>
      <a:accent1>
        <a:srgbClr val="90C226"/>
      </a:accent1>
      <a:accent2>
        <a:srgbClr val="54A021"/>
      </a:accent2>
      <a:accent3>
        <a:srgbClr val="E6B91E"/>
      </a:accent3>
      <a:accent4>
        <a:srgbClr val="E76618"/>
      </a:accent4>
      <a:accent5>
        <a:srgbClr val="C42F1A"/>
      </a:accent5>
      <a:accent6>
        <a:srgbClr val="918655"/>
      </a:accent6>
      <a:hlink>
        <a:srgbClr val="99CA3C"/>
      </a:hlink>
      <a:folHlink>
        <a:srgbClr val="B9D181"/>
      </a:folHlink>
    </a:clrScheme>
    <a:fontScheme name="Facet">
      <a:majorFont>
        <a:latin typeface="Trebuchet MS" panose="020B0603020202020204"/>
        <a:ea typeface=""/>
        <a:cs typeface=""/>
        <a:font script="Jpan" typeface="メイリオ"/>
        <a:font script="Hang" typeface="맑은 고딕"/>
        <a:font script="Hans" typeface="方正姚体"/>
        <a:font script="Hant" typeface="微軟正黑體"/>
        <a:font script="Arab" typeface="Tahoma"/>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Trebuchet MS" panose="020B0603020202020204"/>
        <a:ea typeface=""/>
        <a:cs typeface=""/>
        <a:font script="Jpan" typeface="メイリオ"/>
        <a:font script="Hang" typeface="HY그래픽M"/>
        <a:font script="Hans" typeface="华文新魏"/>
        <a:font script="Hant" typeface="微軟正黑體"/>
        <a:font script="Arab" typeface="Tahoma"/>
        <a:font script="Hebr" typeface="Gisha"/>
        <a:font script="Thai" typeface="Iris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Facet">
      <a:fillStyleLst>
        <a:solidFill>
          <a:schemeClr val="phClr"/>
        </a:solidFill>
        <a:gradFill rotWithShape="1">
          <a:gsLst>
            <a:gs pos="0">
              <a:schemeClr val="phClr">
                <a:tint val="65000"/>
                <a:lumMod val="110000"/>
              </a:schemeClr>
            </a:gs>
            <a:gs pos="88000">
              <a:schemeClr val="phClr">
                <a:tint val="90000"/>
              </a:schemeClr>
            </a:gs>
          </a:gsLst>
          <a:lin ang="5400000" scaled="0"/>
        </a:gradFill>
        <a:gradFill rotWithShape="1">
          <a:gsLst>
            <a:gs pos="0">
              <a:schemeClr val="phClr">
                <a:tint val="96000"/>
                <a:lumMod val="100000"/>
              </a:schemeClr>
            </a:gs>
            <a:gs pos="78000">
              <a:schemeClr val="phClr">
                <a:shade val="94000"/>
                <a:lumMod val="94000"/>
              </a:schemeClr>
            </a:gs>
          </a:gsLst>
          <a:lin ang="5400000" scaled="0"/>
        </a:gradFill>
      </a:fillStyleLst>
      <a:lnStyleLst>
        <a:ln w="12700" cap="rnd" cmpd="sng" algn="ctr">
          <a:solidFill>
            <a:schemeClr val="phClr"/>
          </a:solidFill>
          <a:prstDash val="solid"/>
        </a:ln>
        <a:ln w="19050" cap="rnd" cmpd="sng" algn="ctr">
          <a:solidFill>
            <a:schemeClr val="phClr"/>
          </a:solidFill>
          <a:prstDash val="solid"/>
        </a:ln>
        <a:ln w="25400" cap="rnd" cmpd="sng" algn="ctr">
          <a:solidFill>
            <a:schemeClr val="phClr"/>
          </a:solidFill>
          <a:prstDash val="solid"/>
        </a:ln>
      </a:lnStyleLst>
      <a:effectStyleLst>
        <a:effectStyle>
          <a:effectLst/>
        </a:effectStyle>
        <a:effectStyle>
          <a:effectLst>
            <a:outerShdw blurRad="38100" dist="25400" dir="5400000" rotWithShape="0">
              <a:srgbClr val="000000">
                <a:alpha val="35000"/>
              </a:srgbClr>
            </a:outerShdw>
          </a:effectLst>
        </a:effectStyle>
        <a:effectStyle>
          <a:effectLst>
            <a:outerShdw blurRad="50800" dist="38100" dir="5400000" rotWithShape="0">
              <a:srgbClr val="000000">
                <a:alpha val="35000"/>
              </a:srgbClr>
            </a:outerShdw>
          </a:effectLst>
          <a:scene3d>
            <a:camera prst="orthographicFront">
              <a:rot lat="0" lon="0" rev="0"/>
            </a:camera>
            <a:lightRig rig="threePt" dir="tl"/>
          </a:scene3d>
          <a:sp3d prstMaterial="plastic">
            <a:bevelT w="0" h="0"/>
          </a:sp3d>
        </a:effectStyle>
      </a:effectStyleLst>
      <a:bgFillStyleLst>
        <a:solidFill>
          <a:schemeClr val="phClr"/>
        </a:solidFill>
        <a:gradFill rotWithShape="1">
          <a:gsLst>
            <a:gs pos="0">
              <a:schemeClr val="phClr">
                <a:tint val="90000"/>
                <a:lumMod val="104000"/>
              </a:schemeClr>
            </a:gs>
            <a:gs pos="94000">
              <a:schemeClr val="phClr">
                <a:shade val="96000"/>
                <a:lumMod val="82000"/>
              </a:schemeClr>
            </a:gs>
          </a:gsLst>
          <a:lin ang="5400000" scaled="0"/>
        </a:gradFill>
        <a:gradFill rotWithShape="1">
          <a:gsLst>
            <a:gs pos="0">
              <a:schemeClr val="phClr">
                <a:tint val="90000"/>
                <a:lumMod val="110000"/>
              </a:schemeClr>
            </a:gs>
            <a:gs pos="100000">
              <a:schemeClr val="phClr">
                <a:shade val="94000"/>
                <a:lumMod val="96000"/>
              </a:schemeClr>
            </a:gs>
          </a:gsLst>
          <a:path path="circle">
            <a:fillToRect l="50000" t="50000" r="100000" b="100000"/>
          </a:path>
        </a:gradFill>
      </a:bgFillStyleLst>
    </a:fmtScheme>
  </a:themeElements>
  <a:objectDefaults/>
  <a:extraClrSchemeLst/>
  <a:extLst>
    <a:ext uri="{05A4C25C-085E-4340-85A3-A5531E510DB2}">
      <thm15:themeFamily xmlns:thm15="http://schemas.microsoft.com/office/thememl/2012/main" name="Facet" id="{C0C680CD-088A-49FC-A102-D699147F32B2}" vid="{CFBC31BA-B70F-4F30-BCAA-4F3011E16C4D}"/>
    </a:ext>
  </a:extLst>
</a:theme>
</file>

<file path=docProps/app.xml><?xml version="1.0" encoding="utf-8"?>
<Properties xmlns="http://schemas.openxmlformats.org/officeDocument/2006/extended-properties" xmlns:vt="http://schemas.openxmlformats.org/officeDocument/2006/docPropsVTypes">
  <Template>Facet</Template>
  <TotalTime>803</TotalTime>
  <Words>1081</Words>
  <Application>Microsoft Office PowerPoint</Application>
  <PresentationFormat>Widescreen</PresentationFormat>
  <Paragraphs>88</Paragraphs>
  <Slides>19</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19</vt:i4>
      </vt:variant>
    </vt:vector>
  </HeadingPairs>
  <TitlesOfParts>
    <vt:vector size="23" baseType="lpstr">
      <vt:lpstr>Arial</vt:lpstr>
      <vt:lpstr>Trebuchet MS</vt:lpstr>
      <vt:lpstr>Wingdings 3</vt:lpstr>
      <vt:lpstr>Facet</vt:lpstr>
      <vt:lpstr>PowerPoint Presentation</vt:lpstr>
      <vt:lpstr>Words of Wisdom </vt:lpstr>
      <vt:lpstr>Decision Analysis – Basic Steps  </vt:lpstr>
      <vt:lpstr>Formal Procedures for Decision Analysis</vt:lpstr>
      <vt:lpstr>1. Break-Even Analysis – Total Cost</vt:lpstr>
      <vt:lpstr>PowerPoint Presentation</vt:lpstr>
      <vt:lpstr>PowerPoint Presentation</vt:lpstr>
      <vt:lpstr>Break-Even - Example</vt:lpstr>
      <vt:lpstr>Your Answer???</vt:lpstr>
      <vt:lpstr>PowerPoint Presentation</vt:lpstr>
      <vt:lpstr>Break-Even Analysis Application – Evaluation of Processes</vt:lpstr>
      <vt:lpstr>Evaluation of Processes – Make or Buy Decision </vt:lpstr>
      <vt:lpstr>Rule of the Game</vt:lpstr>
      <vt:lpstr>Example</vt:lpstr>
      <vt:lpstr>Your Answer???</vt:lpstr>
      <vt:lpstr>Example</vt:lpstr>
      <vt:lpstr>Evaluation of Processes – Make or Buy Decision </vt:lpstr>
      <vt:lpstr>Exercise</vt:lpstr>
      <vt:lpstr>Exercise</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123</dc:creator>
  <cp:lastModifiedBy>Muhammad Wamiq</cp:lastModifiedBy>
  <cp:revision>85</cp:revision>
  <dcterms:created xsi:type="dcterms:W3CDTF">2020-03-22T11:48:59Z</dcterms:created>
  <dcterms:modified xsi:type="dcterms:W3CDTF">2022-09-07T10:17:36Z</dcterms:modified>
</cp:coreProperties>
</file>