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3"/>
  </p:sldMasterIdLst>
  <p:notesMasterIdLst>
    <p:notesMasterId r:id="rId20"/>
  </p:notesMasterIdLst>
  <p:sldIdLst>
    <p:sldId id="256" r:id="rId4"/>
    <p:sldId id="257" r:id="rId5"/>
    <p:sldId id="258" r:id="rId6"/>
    <p:sldId id="267" r:id="rId7"/>
    <p:sldId id="269" r:id="rId8"/>
    <p:sldId id="264" r:id="rId9"/>
    <p:sldId id="274" r:id="rId10"/>
    <p:sldId id="265" r:id="rId11"/>
    <p:sldId id="273" r:id="rId12"/>
    <p:sldId id="260" r:id="rId13"/>
    <p:sldId id="262" r:id="rId14"/>
    <p:sldId id="261" r:id="rId15"/>
    <p:sldId id="263" r:id="rId16"/>
    <p:sldId id="275" r:id="rId17"/>
    <p:sldId id="276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33CC"/>
    <a:srgbClr val="000000"/>
    <a:srgbClr val="000099"/>
    <a:srgbClr val="FF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69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32008-5C7D-4A5E-B44B-B724FCF31D2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6B6E-2255-4639-830F-0C0855E6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D6B6E-2255-4639-830F-0C0855E6E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FE4EC8-BDEC-4570-A382-A92F125C4E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FF5C8F-509A-4CFF-8485-8B8E27D543A4}" type="datetimeFigureOut">
              <a:rPr lang="en-US" smtClean="0"/>
              <a:t>12/19/2023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me.binwise.com/blog/types-wine-chart" TargetMode="External"/><Relationship Id="rId4" Type="http://schemas.openxmlformats.org/officeDocument/2006/relationships/hyperlink" Target="https://home.binwise.com/blog/what-are-cocktai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304800"/>
            <a:ext cx="8898194" cy="1905000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r>
              <a:rPr lang="en-US" sz="2400" b="1" dirty="0">
                <a:solidFill>
                  <a:schemeClr val="bg1"/>
                </a:solidFill>
                <a:latin typeface="Lucida Calligraphy" panose="03010101010101010101" pitchFamily="66" charset="0"/>
              </a:rPr>
              <a:t>            </a:t>
            </a:r>
            <a:r>
              <a:rPr lang="en-US" sz="2800" b="1" dirty="0" err="1">
                <a:solidFill>
                  <a:srgbClr val="0070C0"/>
                </a:solidFill>
                <a:latin typeface="Lucida Calligraphy" panose="03010101010101010101" pitchFamily="66" charset="0"/>
              </a:rPr>
              <a:t>Université</a:t>
            </a:r>
            <a:r>
              <a:rPr lang="en-US" sz="2800" b="1" dirty="0">
                <a:solidFill>
                  <a:srgbClr val="0070C0"/>
                </a:solidFill>
                <a:latin typeface="Lucida Calligraphy" panose="03010101010101010101" pitchFamily="66" charset="0"/>
              </a:rPr>
              <a:t> des </a:t>
            </a:r>
            <a:r>
              <a:rPr lang="en-US" sz="2800" b="1" dirty="0" err="1">
                <a:solidFill>
                  <a:srgbClr val="0070C0"/>
                </a:solidFill>
                <a:latin typeface="Lucida Calligraphy" panose="03010101010101010101" pitchFamily="66" charset="0"/>
              </a:rPr>
              <a:t>Mascareignes</a:t>
            </a:r>
            <a:br>
              <a:rPr lang="en-US" sz="2400" b="1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br>
              <a:rPr lang="en-US" sz="2400" b="1" dirty="0">
                <a:solidFill>
                  <a:schemeClr val="bg1"/>
                </a:solidFill>
                <a:latin typeface="HelveticaNeue" panose="00000400000000000000" pitchFamily="2" charset="0"/>
              </a:rPr>
            </a:br>
            <a:r>
              <a:rPr lang="en-US" sz="2400" b="1" dirty="0">
                <a:solidFill>
                  <a:srgbClr val="0033CC"/>
                </a:solidFill>
                <a:latin typeface="HelveticaNeue" panose="00000400000000000000" pitchFamily="2" charset="0"/>
              </a:rPr>
              <a:t>BA (HONS) Digital Humanities </a:t>
            </a:r>
            <a:r>
              <a:rPr lang="en-US" sz="2400" b="1" dirty="0" err="1">
                <a:solidFill>
                  <a:srgbClr val="0033CC"/>
                </a:solidFill>
                <a:latin typeface="HelveticaNeue" panose="00000400000000000000" pitchFamily="2" charset="0"/>
              </a:rPr>
              <a:t>Specialisation</a:t>
            </a:r>
            <a:r>
              <a:rPr lang="en-US" sz="2400" b="1" dirty="0">
                <a:solidFill>
                  <a:srgbClr val="0033CC"/>
                </a:solidFill>
                <a:latin typeface="HelveticaNeue" panose="00000400000000000000" pitchFamily="2" charset="0"/>
              </a:rPr>
              <a:t> Tech Start-Up</a:t>
            </a:r>
            <a:br>
              <a:rPr lang="en-US" sz="2400" b="1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1" y="2941106"/>
            <a:ext cx="3276600" cy="3231093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lvl="0" algn="ctr"/>
            <a:r>
              <a:rPr lang="en-US" b="1" dirty="0">
                <a:ln>
                  <a:solidFill>
                    <a:srgbClr val="006600"/>
                  </a:solidFill>
                </a:ln>
                <a:solidFill>
                  <a:schemeClr val="tx1"/>
                </a:solidFill>
                <a:latin typeface="HelveticaNeue" panose="00000400000000000000" pitchFamily="2" charset="0"/>
              </a:rPr>
              <a:t>Project Name:  </a:t>
            </a:r>
          </a:p>
          <a:p>
            <a:pPr lvl="0" algn="ctr"/>
            <a:endParaRPr lang="en-US" sz="2400" b="1" dirty="0">
              <a:ln>
                <a:solidFill>
                  <a:srgbClr val="006600"/>
                </a:solidFill>
              </a:ln>
              <a:solidFill>
                <a:schemeClr val="tx1"/>
              </a:solidFill>
              <a:latin typeface="HelveticaNeue" panose="00000400000000000000" pitchFamily="2" charset="0"/>
            </a:endParaRPr>
          </a:p>
          <a:p>
            <a:pPr lvl="0" algn="ctr"/>
            <a:r>
              <a:rPr lang="en-US" sz="2400" b="1" dirty="0">
                <a:ln>
                  <a:solidFill>
                    <a:srgbClr val="006600"/>
                  </a:solidFill>
                </a:ln>
                <a:solidFill>
                  <a:schemeClr val="tx1"/>
                </a:solidFill>
                <a:latin typeface="HelveticaNeue" panose="00000400000000000000" pitchFamily="2" charset="0"/>
              </a:rPr>
              <a:t>Mom’s Touch Home-made Food</a:t>
            </a:r>
          </a:p>
          <a:p>
            <a:pPr lvl="0" algn="ctr"/>
            <a:r>
              <a:rPr lang="en-US" sz="2400" b="1" dirty="0">
                <a:ln>
                  <a:solidFill>
                    <a:srgbClr val="006600"/>
                  </a:solidFill>
                </a:ln>
                <a:solidFill>
                  <a:schemeClr val="tx1"/>
                </a:solidFill>
                <a:latin typeface="HelveticaNeue" panose="00000400000000000000" pitchFamily="2" charset="0"/>
              </a:rPr>
              <a:t> </a:t>
            </a:r>
          </a:p>
          <a:p>
            <a:pPr algn="ctr"/>
            <a:endParaRPr lang="en-US" b="1" dirty="0">
              <a:ln/>
              <a:solidFill>
                <a:schemeClr val="accent3"/>
              </a:solidFill>
              <a:latin typeface="Lucida Calligraphy" panose="03010101010101010101" pitchFamily="66" charset="0"/>
            </a:endParaRPr>
          </a:p>
          <a:p>
            <a:pPr algn="ctr"/>
            <a:endParaRPr lang="en-US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633287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HelveticaNeue" panose="00000400000000000000" pitchFamily="2" charset="0"/>
              </a:rPr>
              <a:t>22  December 2023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" y="0"/>
            <a:ext cx="2077720" cy="895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67948" y="2209800"/>
            <a:ext cx="7914051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HelveticaNeue" panose="00000400000000000000" pitchFamily="2" charset="0"/>
              </a:rPr>
              <a:t>Module: </a:t>
            </a:r>
            <a:r>
              <a:rPr lang="en-US" b="1" dirty="0">
                <a:solidFill>
                  <a:srgbClr val="002060"/>
                </a:solidFill>
                <a:latin typeface="HelveticaNeue"/>
              </a:rPr>
              <a:t>Culture</a:t>
            </a:r>
            <a:r>
              <a:rPr lang="en-US" b="1" dirty="0">
                <a:solidFill>
                  <a:srgbClr val="002060"/>
                </a:solidFill>
                <a:latin typeface="HelveticaNeue" panose="00000400000000000000" pitchFamily="2" charset="0"/>
              </a:rPr>
              <a:t> of Innovation and Entrepreneurship</a:t>
            </a:r>
          </a:p>
          <a:p>
            <a:pPr algn="ctr"/>
            <a:endParaRPr lang="en-US" sz="1600" dirty="0"/>
          </a:p>
        </p:txBody>
      </p:sp>
      <p:pic>
        <p:nvPicPr>
          <p:cNvPr id="7" name="Picture 6" descr="A logo for a restaurant&#10;&#10;Description automatically generated">
            <a:extLst>
              <a:ext uri="{FF2B5EF4-FFF2-40B4-BE49-F238E27FC236}">
                <a16:creationId xmlns:a16="http://schemas.microsoft.com/office/drawing/2014/main" id="{94B998DB-5705-BE0F-12E5-A4C2E003B1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3" y="2767197"/>
            <a:ext cx="4830646" cy="3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4419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HelveticaNeue"/>
              </a:rPr>
              <a:t>Overview of Our Weaknesses &amp; Threats (Short &amp; Long Run):</a:t>
            </a:r>
          </a:p>
          <a:p>
            <a:pPr marL="114300" lvl="0" indent="0">
              <a:lnSpc>
                <a:spcPct val="80000"/>
              </a:lnSpc>
              <a:buNone/>
            </a:pPr>
            <a:endParaRPr lang="en-US" b="1" dirty="0">
              <a:latin typeface="HelveticaNeue" panose="00000400000000000000" pitchFamily="2" charset="0"/>
            </a:endParaRP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Initial investment: In case of business failure, the amount invested cannot be recovered.</a:t>
            </a: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Capital tied up in stock of goods and kitchen utensils including take-away and other packing materials.</a:t>
            </a: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Continuous increase in prices of vegetables and groceries.</a:t>
            </a: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High Competition/ Rivalry</a:t>
            </a: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Taxes imposed by the Government </a:t>
            </a:r>
          </a:p>
          <a:p>
            <a:pPr lvl="0">
              <a:lnSpc>
                <a:spcPct val="80000"/>
              </a:lnSpc>
            </a:pPr>
            <a:r>
              <a:rPr lang="en-US" sz="1800" dirty="0">
                <a:latin typeface="HelveticaNeue" panose="00000400000000000000" pitchFamily="2" charset="0"/>
              </a:rPr>
              <a:t>New Strict Food Legislations in force</a:t>
            </a:r>
          </a:p>
          <a:p>
            <a:pPr marL="114300" indent="0">
              <a:buNone/>
            </a:pPr>
            <a:endParaRPr lang="en-US" sz="40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7"/>
            <a:ext cx="1371600" cy="1147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4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0307"/>
            <a:ext cx="1097280" cy="91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447800"/>
            <a:ext cx="7696200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HelveticaNeue" panose="00000400000000000000" pitchFamily="2" charset="0"/>
              </a:rPr>
              <a:t>Operational Activities of HOME</a:t>
            </a:r>
          </a:p>
          <a:p>
            <a:pPr marL="114300" indent="0">
              <a:buNone/>
            </a:pPr>
            <a:endParaRPr lang="en-US" sz="1050" b="1" dirty="0">
              <a:solidFill>
                <a:srgbClr val="0033CC"/>
              </a:solidFill>
              <a:latin typeface="HelveticaNeue" panose="00000400000000000000" pitchFamily="2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Neue" panose="00000400000000000000" pitchFamily="2" charset="0"/>
              </a:rPr>
              <a:t>As market penetration strategy, Home will begin its business activities by distributing pamphlets to the working population in </a:t>
            </a:r>
            <a:r>
              <a:rPr lang="en-US" b="1" dirty="0" err="1">
                <a:solidFill>
                  <a:srgbClr val="000000"/>
                </a:solidFill>
                <a:latin typeface="HelveticaNeue" panose="00000400000000000000" pitchFamily="2" charset="0"/>
              </a:rPr>
              <a:t>Ebene</a:t>
            </a:r>
            <a:r>
              <a:rPr lang="en-US" b="1" dirty="0">
                <a:solidFill>
                  <a:srgbClr val="000000"/>
                </a:solidFill>
                <a:latin typeface="HelveticaNeue" panose="00000400000000000000" pitchFamily="2" charset="0"/>
              </a:rPr>
              <a:t> at specific location namely bus-stops, </a:t>
            </a:r>
            <a:r>
              <a:rPr lang="en-US" b="1" dirty="0" err="1">
                <a:solidFill>
                  <a:srgbClr val="000000"/>
                </a:solidFill>
                <a:latin typeface="HelveticaNeue" panose="00000400000000000000" pitchFamily="2" charset="0"/>
              </a:rPr>
              <a:t>Ebene</a:t>
            </a:r>
            <a:r>
              <a:rPr lang="en-US" b="1" dirty="0">
                <a:solidFill>
                  <a:srgbClr val="000000"/>
                </a:solidFill>
                <a:latin typeface="HelveticaNeue" panose="00000400000000000000" pitchFamily="2" charset="0"/>
              </a:rPr>
              <a:t> shopping mall, reception desks of offices. </a:t>
            </a:r>
          </a:p>
          <a:p>
            <a:pPr marL="114300" indent="0">
              <a:buNone/>
            </a:pPr>
            <a:endParaRPr lang="en-US" sz="1100" b="1" dirty="0">
              <a:solidFill>
                <a:srgbClr val="000000"/>
              </a:solidFill>
              <a:latin typeface="HelveticaNeue" panose="00000400000000000000" pitchFamily="2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HelveticaNeue" panose="00000400000000000000" pitchFamily="2" charset="0"/>
              </a:rPr>
              <a:t>Customers will be able to place their orders either through WhatsApp, email, phone call or on our online platform which is very user-friendly and secure application and can be easily downloaded on your mobile, </a:t>
            </a:r>
            <a:r>
              <a:rPr lang="en-US" b="1" dirty="0" err="1">
                <a:solidFill>
                  <a:srgbClr val="000000"/>
                </a:solidFill>
                <a:latin typeface="HelveticaNeue" panose="00000400000000000000" pitchFamily="2" charset="0"/>
              </a:rPr>
              <a:t>ipad</a:t>
            </a:r>
            <a:r>
              <a:rPr lang="en-US" b="1" dirty="0">
                <a:solidFill>
                  <a:srgbClr val="000000"/>
                </a:solidFill>
                <a:latin typeface="HelveticaNeue" panose="00000400000000000000" pitchFamily="2" charset="0"/>
              </a:rPr>
              <a:t> or pc.</a:t>
            </a:r>
            <a:endParaRPr lang="en-US" sz="2400" b="1" dirty="0">
              <a:solidFill>
                <a:srgbClr val="0033CC"/>
              </a:solidFill>
              <a:latin typeface="HelveticaNeue" panose="00000400000000000000" pitchFamily="2" charset="0"/>
            </a:endParaRPr>
          </a:p>
        </p:txBody>
      </p:sp>
      <p:pic>
        <p:nvPicPr>
          <p:cNvPr id="8" name="Picture 7" descr="A cell phone with a white scree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9200"/>
            <a:ext cx="3017520" cy="16459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35" y="4800600"/>
            <a:ext cx="3291840" cy="173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1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816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sz="4300" b="1" dirty="0">
                <a:solidFill>
                  <a:srgbClr val="00B0F0"/>
                </a:solidFill>
                <a:latin typeface="HelveticaNeue" panose="00000400000000000000" pitchFamily="2" charset="0"/>
              </a:rPr>
              <a:t>Revolution Ordering </a:t>
            </a:r>
          </a:p>
          <a:p>
            <a:pPr marL="114300" indent="0">
              <a:buNone/>
            </a:pPr>
            <a:endParaRPr lang="en-US" sz="2000" b="1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HOME’s online application will be an easy interface for both mobile and web platforms, allowing users to easily find their dishes.</a:t>
            </a:r>
          </a:p>
          <a:p>
            <a:pPr marL="114300" indent="0">
              <a:buNone/>
            </a:pPr>
            <a:endParaRPr lang="en-US" sz="28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This application will show a list of menus, cuisines, ratings and reviews, allowing the customers to search-based on their choice.</a:t>
            </a:r>
          </a:p>
          <a:p>
            <a:pPr marL="114300" indent="0">
              <a:buNone/>
            </a:pPr>
            <a:endParaRPr lang="en-US" sz="28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Customers can create personalized profiles/accounts which will store their favorite meals and previous orders and can easily view their order history which will allow them to sort out their favorite meals with just a few taps.</a:t>
            </a:r>
          </a:p>
          <a:p>
            <a:pPr marL="114300" indent="0">
              <a:buNone/>
            </a:pPr>
            <a:endParaRPr lang="en-US" sz="34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The application will also offer real-time order tracking, allowing the clients to monitor their orders from its location to delivery.</a:t>
            </a:r>
          </a:p>
          <a:p>
            <a:pPr marL="114300" indent="0">
              <a:buNone/>
            </a:pPr>
            <a:endParaRPr lang="en-US" sz="34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Most importantly, the app will offer secure payment options, both cash and cashless  such as cards, digital wallets and cash on delivery for appropriate and secure transactions.</a:t>
            </a:r>
          </a:p>
          <a:p>
            <a:pPr marL="114300" indent="0">
              <a:buNone/>
            </a:pPr>
            <a:endParaRPr lang="en-US" sz="34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The clients can give ratings and reviews for the dishes and services.</a:t>
            </a:r>
          </a:p>
          <a:p>
            <a:pPr marL="114300" indent="0">
              <a:buNone/>
            </a:pPr>
            <a:endParaRPr lang="en-US" sz="3400" dirty="0">
              <a:latin typeface="HelveticaNeue" panose="00000400000000000000" pitchFamily="2" charset="0"/>
            </a:endParaRPr>
          </a:p>
          <a:p>
            <a:r>
              <a:rPr lang="en-US" sz="4300" dirty="0">
                <a:latin typeface="HelveticaNeue" panose="00000400000000000000" pitchFamily="2" charset="0"/>
              </a:rPr>
              <a:t>We can target the audience via social media and pamphlets to customers.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7"/>
            <a:ext cx="1005840" cy="841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75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5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8"/>
            <a:ext cx="1005840" cy="84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7924800" cy="5334000"/>
          </a:xfrm>
        </p:spPr>
        <p:txBody>
          <a:bodyPr>
            <a:normAutofit fontScale="32500" lnSpcReduction="20000"/>
          </a:bodyPr>
          <a:lstStyle/>
          <a:p>
            <a:endParaRPr lang="en-US" b="1" dirty="0"/>
          </a:p>
          <a:p>
            <a:pPr marL="114300" indent="0">
              <a:buNone/>
            </a:pPr>
            <a:r>
              <a:rPr lang="en-US" sz="4300" b="1" dirty="0">
                <a:solidFill>
                  <a:srgbClr val="000099"/>
                </a:solidFill>
                <a:latin typeface="HelveticaNeue"/>
              </a:rPr>
              <a:t>Value Proposition &amp; Customer Segments: It is essential to understand who our target customers are and how our value proposition directly speaks to their needs. </a:t>
            </a:r>
          </a:p>
          <a:p>
            <a:pPr marL="114300" indent="0">
              <a:buNone/>
            </a:pPr>
            <a:endParaRPr lang="en-US" sz="3600" dirty="0">
              <a:solidFill>
                <a:srgbClr val="000000"/>
              </a:solidFill>
              <a:latin typeface="HelveticaNeue"/>
            </a:endParaRPr>
          </a:p>
          <a:p>
            <a:pPr marL="114300" indent="0" algn="just">
              <a:buNone/>
            </a:pPr>
            <a:r>
              <a:rPr lang="en-US" sz="4300" dirty="0">
                <a:solidFill>
                  <a:srgbClr val="000000"/>
                </a:solidFill>
                <a:latin typeface="HelveticaNeue"/>
              </a:rPr>
              <a:t>For examples, various specialized/personalized meals are available:</a:t>
            </a:r>
          </a:p>
          <a:p>
            <a:pPr algn="just"/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1. </a:t>
            </a:r>
            <a:r>
              <a:rPr lang="en-US" sz="4300" b="1" dirty="0">
                <a:solidFill>
                  <a:srgbClr val="FF00FF"/>
                </a:solidFill>
                <a:latin typeface="HelveticaNeue"/>
              </a:rPr>
              <a:t>For families looking for a great dining experience: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300" dirty="0">
                <a:solidFill>
                  <a:srgbClr val="000000"/>
                </a:solidFill>
                <a:latin typeface="HelveticaNeue"/>
              </a:rPr>
              <a:t>“Enjoy quality food and attentive service in a relaxing atmosphere, perfect for family gatherings and celebrations.” </a:t>
            </a:r>
            <a:r>
              <a:rPr lang="en-US" sz="4300" i="1" dirty="0">
                <a:solidFill>
                  <a:srgbClr val="000000"/>
                </a:solidFill>
                <a:latin typeface="HelveticaNeue"/>
              </a:rPr>
              <a:t>(Strategic/Long Term Plans - Following Business Expansion – Opportunities -Restaurant)</a:t>
            </a:r>
          </a:p>
          <a:p>
            <a:pPr algn="just"/>
            <a:endParaRPr lang="en-US" sz="4300" dirty="0">
              <a:solidFill>
                <a:srgbClr val="000000"/>
              </a:solidFill>
              <a:latin typeface="HelveticaNeue"/>
            </a:endParaRPr>
          </a:p>
          <a:p>
            <a:pPr algn="just"/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2. </a:t>
            </a:r>
            <a:r>
              <a:rPr lang="en-US" sz="4300" b="1" dirty="0">
                <a:solidFill>
                  <a:srgbClr val="FF00FF"/>
                </a:solidFill>
                <a:latin typeface="HelveticaNeue"/>
              </a:rPr>
              <a:t>For those seeking fast yet healthy meals: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300" dirty="0">
                <a:solidFill>
                  <a:srgbClr val="000000"/>
                </a:solidFill>
                <a:latin typeface="HelveticaNeue"/>
              </a:rPr>
              <a:t>“Experience grab-and-go meals made from fresh, locally sourced, healthy, and delicious ingredients.”</a:t>
            </a:r>
          </a:p>
          <a:p>
            <a:pPr algn="just"/>
            <a:endParaRPr lang="en-US" sz="4300" dirty="0">
              <a:solidFill>
                <a:srgbClr val="000000"/>
              </a:solidFill>
              <a:latin typeface="HelveticaNeue"/>
            </a:endParaRPr>
          </a:p>
          <a:p>
            <a:pPr algn="just"/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3. </a:t>
            </a:r>
            <a:r>
              <a:rPr lang="en-US" sz="4300" b="1" dirty="0">
                <a:solidFill>
                  <a:srgbClr val="FF00FF"/>
                </a:solidFill>
                <a:latin typeface="HelveticaNeue"/>
              </a:rPr>
              <a:t>For foodies seeking innovative flavors: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 </a:t>
            </a:r>
            <a:r>
              <a:rPr lang="en-US" sz="4300" dirty="0">
                <a:solidFill>
                  <a:srgbClr val="000000"/>
                </a:solidFill>
                <a:latin typeface="HelveticaNeue"/>
              </a:rPr>
              <a:t>“Discover exciting new dishes from around the world crafted with passion by our expert chefs.”</a:t>
            </a:r>
          </a:p>
          <a:p>
            <a:pPr algn="just"/>
            <a:endParaRPr lang="en-US" sz="4300" dirty="0">
              <a:solidFill>
                <a:srgbClr val="000000"/>
              </a:solidFill>
              <a:latin typeface="HelveticaNeue"/>
            </a:endParaRPr>
          </a:p>
          <a:p>
            <a:pPr algn="just"/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4. </a:t>
            </a:r>
            <a:r>
              <a:rPr lang="en-US" sz="4300" b="1" dirty="0">
                <a:solidFill>
                  <a:srgbClr val="FF00FF"/>
                </a:solidFill>
                <a:latin typeface="HelveticaNeue"/>
              </a:rPr>
              <a:t>For those looking for a unique dining experience: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300" dirty="0">
                <a:solidFill>
                  <a:srgbClr val="000000"/>
                </a:solidFill>
                <a:latin typeface="HelveticaNeue"/>
              </a:rPr>
              <a:t>“Experience a one-of-a-kind dining experience </a:t>
            </a:r>
            <a:r>
              <a:rPr lang="en-US" sz="4300" i="1" dirty="0">
                <a:solidFill>
                  <a:srgbClr val="000000"/>
                </a:solidFill>
                <a:latin typeface="HelveticaNeue"/>
              </a:rPr>
              <a:t>with interactive activities, live entertainment, and unforgettable ambiance.” (Strategic/Long Term Plans - Following Business Expansion – Opportunities - Restaurant)</a:t>
            </a:r>
          </a:p>
          <a:p>
            <a:pPr algn="just"/>
            <a:endParaRPr lang="en-US" sz="4300" i="1" dirty="0">
              <a:solidFill>
                <a:srgbClr val="000000"/>
              </a:solidFill>
              <a:latin typeface="HelveticaNeue"/>
            </a:endParaRPr>
          </a:p>
          <a:p>
            <a:pPr algn="just"/>
            <a:r>
              <a:rPr lang="en-US" sz="4300" i="1" dirty="0">
                <a:solidFill>
                  <a:srgbClr val="000000"/>
                </a:solidFill>
                <a:latin typeface="HelveticaNeue"/>
              </a:rPr>
              <a:t>5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. </a:t>
            </a:r>
            <a:r>
              <a:rPr lang="en-US" sz="4300" b="1" dirty="0">
                <a:solidFill>
                  <a:srgbClr val="FF00FF"/>
                </a:solidFill>
                <a:latin typeface="HelveticaNeue"/>
              </a:rPr>
              <a:t>For those with special dietary requirements:</a:t>
            </a:r>
            <a:r>
              <a:rPr lang="en-US" sz="43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300" dirty="0">
                <a:solidFill>
                  <a:srgbClr val="000000"/>
                </a:solidFill>
                <a:latin typeface="HelveticaNeue"/>
              </a:rPr>
              <a:t>“Enjoy meals tailored to meet your specific dietary needs, made from the freshest ingredients and prepared to perfection.”</a:t>
            </a:r>
          </a:p>
          <a:p>
            <a:pPr marL="114300" indent="0">
              <a:buNone/>
            </a:pPr>
            <a:endParaRPr lang="en-US" sz="4300" dirty="0">
              <a:solidFill>
                <a:srgbClr val="000000"/>
              </a:solidFill>
              <a:latin typeface="Helvetica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1005840" cy="84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7848600" cy="5029200"/>
          </a:xfrm>
        </p:spPr>
        <p:txBody>
          <a:bodyPr>
            <a:normAutofit fontScale="62500" lnSpcReduction="20000"/>
          </a:bodyPr>
          <a:lstStyle/>
          <a:p>
            <a:endParaRPr lang="en-US" b="1" dirty="0"/>
          </a:p>
          <a:p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6. </a:t>
            </a:r>
            <a:r>
              <a:rPr lang="en-US" sz="2900" b="1" dirty="0">
                <a:solidFill>
                  <a:srgbClr val="FF00FF"/>
                </a:solidFill>
                <a:latin typeface="HelveticaNeue"/>
              </a:rPr>
              <a:t>For food lovers looking for an adventurous culinary journey:</a:t>
            </a:r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2900" dirty="0">
                <a:solidFill>
                  <a:srgbClr val="000000"/>
                </a:solidFill>
                <a:latin typeface="HelveticaNeue"/>
              </a:rPr>
              <a:t>“Explore a unique menu of traditional and modern interpretations of classic dishes from around the world, served with flair and passion by our experienced chefs.”</a:t>
            </a:r>
          </a:p>
          <a:p>
            <a:endParaRPr lang="en-US" sz="29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7. </a:t>
            </a:r>
            <a:r>
              <a:rPr lang="en-US" sz="2900" b="1" dirty="0">
                <a:solidFill>
                  <a:srgbClr val="FF00FF"/>
                </a:solidFill>
                <a:latin typeface="HelveticaNeue"/>
              </a:rPr>
              <a:t>For those seeking upscale dining:</a:t>
            </a:r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2900" dirty="0">
                <a:solidFill>
                  <a:srgbClr val="000000"/>
                </a:solidFill>
                <a:latin typeface="HelveticaNeue"/>
              </a:rPr>
              <a:t>“Indulge in delectable cuisine prepared with fresh, seasonal ingredients and served with impeccable attention to detail in an elegant setting.</a:t>
            </a:r>
            <a:r>
              <a:rPr lang="en-US" sz="2900" i="1" dirty="0">
                <a:solidFill>
                  <a:srgbClr val="000000"/>
                </a:solidFill>
                <a:latin typeface="HelveticaNeue"/>
              </a:rPr>
              <a:t> (Strategic/Long Term Plans - Following Business Expansion – Opportunities - Restaurant)</a:t>
            </a:r>
          </a:p>
          <a:p>
            <a:endParaRPr lang="en-US" sz="29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8. </a:t>
            </a:r>
            <a:r>
              <a:rPr lang="en-US" sz="2900" b="1" dirty="0">
                <a:solidFill>
                  <a:srgbClr val="FF00FF"/>
                </a:solidFill>
                <a:latin typeface="HelveticaNeue"/>
              </a:rPr>
              <a:t>For those wanting a casual atmosphere:</a:t>
            </a:r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2900" dirty="0">
                <a:solidFill>
                  <a:srgbClr val="000000"/>
                </a:solidFill>
                <a:latin typeface="HelveticaNeue"/>
              </a:rPr>
              <a:t>“Relax in our comfortable environment while enjoying a delicious meal and the company of friends over drinks or coffee.”  </a:t>
            </a:r>
            <a:r>
              <a:rPr lang="en-US" sz="2900" i="1" dirty="0">
                <a:solidFill>
                  <a:srgbClr val="000000"/>
                </a:solidFill>
                <a:latin typeface="HelveticaNeue"/>
              </a:rPr>
              <a:t>(Strategic/Long Term Plans - Following Business Expansion – Opportunities - Restaurant)</a:t>
            </a:r>
          </a:p>
          <a:p>
            <a:endParaRPr lang="en-US" sz="29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9. </a:t>
            </a:r>
            <a:r>
              <a:rPr lang="en-US" sz="2900" b="1" dirty="0">
                <a:solidFill>
                  <a:srgbClr val="FF00FF"/>
                </a:solidFill>
                <a:latin typeface="HelveticaNeue"/>
              </a:rPr>
              <a:t>For cost-conscious diners:</a:t>
            </a:r>
            <a:r>
              <a:rPr lang="en-US" sz="2900" b="1" dirty="0">
                <a:solidFill>
                  <a:srgbClr val="000000"/>
                </a:solidFill>
                <a:latin typeface="HelveticaNeue"/>
              </a:rPr>
              <a:t>  </a:t>
            </a:r>
            <a:r>
              <a:rPr lang="en-US" sz="2900" dirty="0">
                <a:solidFill>
                  <a:srgbClr val="000000"/>
                </a:solidFill>
                <a:latin typeface="HelveticaNeue"/>
              </a:rPr>
              <a:t>“Experience quality meals without breaking your budget at our affordable prices – great value for a great dining experience.” </a:t>
            </a:r>
            <a:r>
              <a:rPr lang="en-US" sz="2900" i="1" dirty="0">
                <a:solidFill>
                  <a:srgbClr val="000000"/>
                </a:solidFill>
                <a:latin typeface="HelveticaNeue"/>
              </a:rPr>
              <a:t>(Strategic/Long Term Plans - Following Business Expansion – Opportunities - Restaurant)</a:t>
            </a:r>
          </a:p>
          <a:p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1005840" cy="84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7467600" cy="5257800"/>
          </a:xfrm>
        </p:spPr>
        <p:txBody>
          <a:bodyPr>
            <a:normAutofit fontScale="40000" lnSpcReduction="20000"/>
          </a:bodyPr>
          <a:lstStyle/>
          <a:p>
            <a:endParaRPr lang="en-US" b="1" dirty="0"/>
          </a:p>
          <a:p>
            <a:pPr marL="114300" indent="0">
              <a:buNone/>
            </a:pPr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10. </a:t>
            </a:r>
            <a:r>
              <a:rPr lang="en-US" sz="4800" b="1" dirty="0">
                <a:solidFill>
                  <a:srgbClr val="FF00FF"/>
                </a:solidFill>
                <a:latin typeface="HelveticaNeue"/>
              </a:rPr>
              <a:t>For health-conscious diners:</a:t>
            </a:r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“Enjoy delicious and nutritious dishes prepared with fresh ingredients, providing you with the fuel you need to stay fit and healthy.”</a:t>
            </a:r>
          </a:p>
          <a:p>
            <a:pPr marL="114300" indent="0">
              <a:buNone/>
            </a:pPr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11. </a:t>
            </a:r>
            <a:r>
              <a:rPr lang="en-US" sz="4800" b="1" dirty="0">
                <a:solidFill>
                  <a:srgbClr val="FF00FF"/>
                </a:solidFill>
                <a:latin typeface="HelveticaNeue"/>
              </a:rPr>
              <a:t>For those seeking convenience and speed:</a:t>
            </a:r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“Grab a quick bite at our convenient location – fast service that doesn't sacrifice taste or quality.” </a:t>
            </a:r>
            <a:r>
              <a:rPr lang="en-US" sz="4800" i="1" dirty="0">
                <a:solidFill>
                  <a:srgbClr val="000000"/>
                </a:solidFill>
                <a:latin typeface="HelveticaNeue"/>
              </a:rPr>
              <a:t>(Strategic/Long Term Plans - Following Business Expansion – Opportunities - Restaurant)</a:t>
            </a:r>
          </a:p>
          <a:p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12. </a:t>
            </a:r>
            <a:r>
              <a:rPr lang="en-US" sz="4800" b="1" dirty="0">
                <a:solidFill>
                  <a:srgbClr val="FF00FF"/>
                </a:solidFill>
                <a:latin typeface="HelveticaNeue"/>
              </a:rPr>
              <a:t>For those wanting to support local businesses:</a:t>
            </a:r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“Support your community by enjoying delicious meals sourced from local farmers and suppliers – freshly prepared just for you!”</a:t>
            </a:r>
          </a:p>
          <a:p>
            <a:pPr marL="114300" indent="0">
              <a:buNone/>
            </a:pPr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13. </a:t>
            </a:r>
            <a:r>
              <a:rPr lang="en-US" sz="4800" b="1" dirty="0">
                <a:solidFill>
                  <a:srgbClr val="FF00FF"/>
                </a:solidFill>
                <a:latin typeface="HelveticaNeue"/>
              </a:rPr>
              <a:t>For those looking for a unique drinks menu:</a:t>
            </a:r>
            <a:r>
              <a:rPr lang="en-US" sz="4800" b="1" dirty="0">
                <a:solidFill>
                  <a:srgbClr val="000000"/>
                </a:solidFill>
                <a:latin typeface="HelveticaNeue"/>
              </a:rPr>
              <a:t> 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“Sip on craft</a:t>
            </a:r>
            <a:r>
              <a:rPr lang="en-US" sz="4800" u="sng" dirty="0">
                <a:solidFill>
                  <a:srgbClr val="000000"/>
                </a:solidFill>
                <a:latin typeface="HelveticaNeue"/>
                <a:hlinkClick r:id="rId4"/>
              </a:rPr>
              <a:t> cocktail drinks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, international</a:t>
            </a:r>
            <a:r>
              <a:rPr lang="en-US" sz="4800" u="sng" dirty="0">
                <a:solidFill>
                  <a:srgbClr val="000000"/>
                </a:solidFill>
                <a:latin typeface="HelveticaNeue"/>
                <a:hlinkClick r:id="rId5"/>
              </a:rPr>
              <a:t> wine</a:t>
            </a:r>
            <a:r>
              <a:rPr lang="en-US" sz="4800" dirty="0">
                <a:solidFill>
                  <a:srgbClr val="000000"/>
                </a:solidFill>
                <a:latin typeface="HelveticaNeue"/>
              </a:rPr>
              <a:t>s, and more – perfect for any occasion or celebration.”</a:t>
            </a:r>
            <a:r>
              <a:rPr lang="en-US" sz="4800" i="1" dirty="0">
                <a:solidFill>
                  <a:srgbClr val="000000"/>
                </a:solidFill>
                <a:latin typeface="HelveticaNeue"/>
              </a:rPr>
              <a:t>(Strategic/Long Term Plans - Following Business Expansion – Opportunities - Restaurant)</a:t>
            </a:r>
            <a:endParaRPr lang="en-US" sz="4800" dirty="0">
              <a:solidFill>
                <a:srgbClr val="000000"/>
              </a:solidFill>
              <a:latin typeface="Helvetica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7"/>
            <a:ext cx="1371600" cy="1147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03239"/>
            <a:ext cx="7955280" cy="497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3372242" y="3733800"/>
            <a:ext cx="462819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Neue"/>
              </a:rPr>
              <a:t>Thank You </a:t>
            </a:r>
          </a:p>
          <a:p>
            <a:pPr algn="ctr"/>
            <a:r>
              <a:rPr lang="en-US" sz="3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Neue"/>
              </a:rPr>
              <a:t>F</a:t>
            </a:r>
            <a:r>
              <a:rPr lang="en-US" sz="3200" b="1" i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Neue"/>
              </a:rPr>
              <a:t>or Your Attention</a:t>
            </a:r>
          </a:p>
        </p:txBody>
      </p:sp>
      <p:pic>
        <p:nvPicPr>
          <p:cNvPr id="5" name="Picture 4" descr="A grey and white text with a typewriter on a table&#10;&#10;Description automatically generated">
            <a:extLst>
              <a:ext uri="{FF2B5EF4-FFF2-40B4-BE49-F238E27FC236}">
                <a16:creationId xmlns:a16="http://schemas.microsoft.com/office/drawing/2014/main" id="{5D1A9DBA-0E40-BCE8-9C8E-E8A894801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618202"/>
            <a:ext cx="1469957" cy="11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99207"/>
              </p:ext>
            </p:extLst>
          </p:nvPr>
        </p:nvGraphicFramePr>
        <p:xfrm>
          <a:off x="108925" y="3657600"/>
          <a:ext cx="8273075" cy="27656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Our Team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Members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University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Email Address</a:t>
                      </a:r>
                    </a:p>
                  </a:txBody>
                  <a:tcPr marL="75300" marR="75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5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Lucida Calligraphy" panose="03010101010101010101" pitchFamily="66" charset="0"/>
                        </a:rPr>
                        <a:t>1. 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Naasir</a:t>
                      </a:r>
                      <a:r>
                        <a:rPr lang="en-US" sz="1600" baseline="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 Ali </a:t>
                      </a:r>
                      <a:r>
                        <a:rPr lang="en-US" sz="1600" baseline="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Sundhoo</a:t>
                      </a:r>
                      <a:endParaRPr lang="en-US" sz="1600" dirty="0">
                        <a:solidFill>
                          <a:srgbClr val="002060"/>
                        </a:solidFill>
                        <a:latin typeface="HelveticaNeue" panose="00000400000000000000" pitchFamily="2" charset="0"/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UDM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nasundhoo@student.udm.ac.mu</a:t>
                      </a:r>
                    </a:p>
                  </a:txBody>
                  <a:tcPr marL="75300" marR="75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5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Lucida Calligraphy" panose="03010101010101010101" pitchFamily="66" charset="0"/>
                        </a:rPr>
                        <a:t>2.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Eswaree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Chellygadoo</a:t>
                      </a:r>
                      <a:endParaRPr lang="en-US" sz="1600" dirty="0">
                        <a:solidFill>
                          <a:srgbClr val="002060"/>
                        </a:solidFill>
                        <a:latin typeface="HelveticaNeue" panose="00000400000000000000" pitchFamily="2" charset="0"/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UDM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eechellygadoo@student.udm.ac.mu</a:t>
                      </a:r>
                    </a:p>
                  </a:txBody>
                  <a:tcPr marL="75300" marR="75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5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Lucida Calligraphy" panose="03010101010101010101" pitchFamily="66" charset="0"/>
                        </a:rPr>
                        <a:t>3.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Kossi</a:t>
                      </a:r>
                      <a:r>
                        <a:rPr lang="en-US" sz="1600" baseline="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 David </a:t>
                      </a:r>
                      <a:r>
                        <a:rPr lang="en-US" sz="1600" baseline="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Adekplovi</a:t>
                      </a:r>
                      <a:endParaRPr lang="en-US" sz="1600" dirty="0">
                        <a:solidFill>
                          <a:srgbClr val="002060"/>
                        </a:solidFill>
                        <a:latin typeface="HelveticaNeue" panose="00000400000000000000" pitchFamily="2" charset="0"/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UDM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kdadekplovi@student.udm.ac.mu</a:t>
                      </a:r>
                    </a:p>
                  </a:txBody>
                  <a:tcPr marL="75300" marR="75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5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  <a:latin typeface="Lucida Calligraphy" panose="03010101010101010101" pitchFamily="66" charset="0"/>
                        </a:rPr>
                        <a:t>4. 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Anusha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Ramanah</a:t>
                      </a:r>
                      <a:endParaRPr lang="en-US" sz="1600" dirty="0">
                        <a:solidFill>
                          <a:srgbClr val="002060"/>
                        </a:solidFill>
                        <a:latin typeface="HelveticaNeue" panose="00000400000000000000" pitchFamily="2" charset="0"/>
                      </a:endParaRP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UDM</a:t>
                      </a:r>
                    </a:p>
                  </a:txBody>
                  <a:tcPr marL="75300" marR="75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HelveticaNeue" panose="00000400000000000000" pitchFamily="2" charset="0"/>
                        </a:rPr>
                        <a:t>aaramanah@student.udm.ac.mu</a:t>
                      </a:r>
                    </a:p>
                  </a:txBody>
                  <a:tcPr marL="75300" marR="75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-22123" y="34624"/>
            <a:ext cx="8898194" cy="1260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400" b="1" dirty="0">
                <a:solidFill>
                  <a:schemeClr val="bg1"/>
                </a:solidFill>
                <a:latin typeface="Lucida Calligraphy" panose="03010101010101010101" pitchFamily="66" charset="0"/>
              </a:rPr>
            </a:br>
            <a:r>
              <a:rPr lang="en-US" sz="2400" b="1" dirty="0">
                <a:solidFill>
                  <a:schemeClr val="bg1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b="1" dirty="0" err="1">
                <a:solidFill>
                  <a:srgbClr val="0070C0"/>
                </a:solidFill>
                <a:latin typeface="HelveticaNeue" panose="00000400000000000000" pitchFamily="2" charset="0"/>
              </a:rPr>
              <a:t>Université</a:t>
            </a:r>
            <a:r>
              <a:rPr lang="en-US" sz="2000" b="1" dirty="0">
                <a:solidFill>
                  <a:srgbClr val="0070C0"/>
                </a:solidFill>
                <a:latin typeface="HelveticaNeue" panose="00000400000000000000" pitchFamily="2" charset="0"/>
              </a:rPr>
              <a:t> des </a:t>
            </a:r>
            <a:r>
              <a:rPr lang="en-US" sz="2000" b="1" dirty="0" err="1">
                <a:solidFill>
                  <a:srgbClr val="0070C0"/>
                </a:solidFill>
                <a:latin typeface="HelveticaNeue" panose="00000400000000000000" pitchFamily="2" charset="0"/>
              </a:rPr>
              <a:t>Mascareignes</a:t>
            </a:r>
            <a:br>
              <a:rPr lang="en-US" sz="1800" b="1" dirty="0">
                <a:solidFill>
                  <a:schemeClr val="bg1"/>
                </a:solidFill>
                <a:latin typeface="HelveticaNeue" panose="00000400000000000000" pitchFamily="2" charset="0"/>
              </a:rPr>
            </a:br>
            <a:r>
              <a:rPr lang="en-US" sz="1600" b="1" dirty="0">
                <a:solidFill>
                  <a:srgbClr val="0033CC"/>
                </a:solidFill>
                <a:latin typeface="HelveticaNeue" panose="00000400000000000000" pitchFamily="2" charset="0"/>
              </a:rPr>
              <a:t>BA (HONS) Digital Humanities </a:t>
            </a:r>
            <a:r>
              <a:rPr lang="en-US" sz="1600" b="1" dirty="0" err="1">
                <a:solidFill>
                  <a:srgbClr val="0033CC"/>
                </a:solidFill>
                <a:latin typeface="HelveticaNeue" panose="00000400000000000000" pitchFamily="2" charset="0"/>
              </a:rPr>
              <a:t>Specialisation</a:t>
            </a:r>
            <a:r>
              <a:rPr lang="en-US" sz="1600" b="1" dirty="0">
                <a:solidFill>
                  <a:srgbClr val="0033CC"/>
                </a:solidFill>
                <a:latin typeface="HelveticaNeue" panose="00000400000000000000" pitchFamily="2" charset="0"/>
              </a:rPr>
              <a:t> Tech Start-Up</a:t>
            </a:r>
            <a:endParaRPr lang="en-US" sz="2400" dirty="0">
              <a:solidFill>
                <a:schemeClr val="bg1"/>
              </a:solidFill>
              <a:latin typeface="HelveticaNeue" panose="00000400000000000000" pitchFamily="2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" y="91774"/>
            <a:ext cx="2077720" cy="895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0720"/>
            <a:ext cx="1311580" cy="1097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228600" y="1183346"/>
            <a:ext cx="7914051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2060"/>
                </a:solidFill>
                <a:latin typeface="HelveticaNeue" panose="00000400000000000000" pitchFamily="2" charset="0"/>
              </a:rPr>
              <a:t>Module: Culture of Innovation and Entrepreneurship</a:t>
            </a:r>
          </a:p>
        </p:txBody>
      </p:sp>
      <p:pic>
        <p:nvPicPr>
          <p:cNvPr id="7" name="Picture 2" descr="HD wallpaper: team signage, teamwork, together, strategy, cooperation,  community | Wallpaper Fl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3134">
            <a:off x="5657009" y="2012663"/>
            <a:ext cx="2468880" cy="10689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siness Teamwork Concept 3d Illustration Cartoon Stock Illustration  1587913867 | Shutter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"/>
          <a:stretch/>
        </p:blipFill>
        <p:spPr bwMode="auto">
          <a:xfrm>
            <a:off x="2514600" y="1571446"/>
            <a:ext cx="3017520" cy="18575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b="1" dirty="0">
                <a:solidFill>
                  <a:srgbClr val="0033CC"/>
                </a:solidFill>
                <a:latin typeface="HelveticaNeue" panose="00000400000000000000" pitchFamily="2" charset="0"/>
              </a:rPr>
              <a:t>Acronym:</a:t>
            </a:r>
            <a:r>
              <a:rPr lang="en-US" dirty="0">
                <a:solidFill>
                  <a:srgbClr val="0033CC"/>
                </a:solidFill>
                <a:latin typeface="HelveticaNeue" panose="00000400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HelveticaNeue" panose="00000400000000000000" pitchFamily="2" charset="0"/>
              </a:rPr>
              <a:t>HOME</a:t>
            </a:r>
            <a:r>
              <a:rPr lang="en-US" dirty="0">
                <a:solidFill>
                  <a:srgbClr val="0033CC"/>
                </a:solidFill>
                <a:latin typeface="HelveticaNeue" panose="00000400000000000000" pitchFamily="2" charset="0"/>
              </a:rPr>
              <a:t> - </a:t>
            </a:r>
            <a:r>
              <a:rPr lang="en-US" b="1" dirty="0">
                <a:latin typeface="HelveticaNeue" panose="00000400000000000000" pitchFamily="2" charset="0"/>
              </a:rPr>
              <a:t>Home Of Mom’s food for Everyone</a:t>
            </a:r>
            <a:endParaRPr lang="en-US" dirty="0">
              <a:latin typeface="HelveticaNeue" panose="00000400000000000000" pitchFamily="2" charset="0"/>
            </a:endParaRPr>
          </a:p>
          <a:p>
            <a:pPr marL="11430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114300" lvl="0" indent="0">
              <a:buNone/>
            </a:pPr>
            <a:r>
              <a:rPr lang="en-US" b="1" dirty="0">
                <a:solidFill>
                  <a:srgbClr val="0033CC"/>
                </a:solidFill>
                <a:latin typeface="HelveticaNeue" panose="00000400000000000000" pitchFamily="2" charset="0"/>
              </a:rPr>
              <a:t>Main Objectives: </a:t>
            </a:r>
            <a:r>
              <a:rPr lang="en-US" dirty="0">
                <a:latin typeface="HelveticaNeue" panose="00000400000000000000" pitchFamily="2" charset="0"/>
              </a:rPr>
              <a:t>Preparation, Cooking, Packing and Delivery of the most Healthiest and Hygienic Home-Made Food.</a:t>
            </a:r>
          </a:p>
          <a:p>
            <a:pPr marL="11430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pPr marL="114300" lvl="0" indent="0">
              <a:buNone/>
            </a:pPr>
            <a:r>
              <a:rPr lang="en-US" b="1" dirty="0">
                <a:solidFill>
                  <a:srgbClr val="0033CC"/>
                </a:solidFill>
                <a:latin typeface="HelveticaNeue" panose="00000400000000000000" pitchFamily="2" charset="0"/>
              </a:rPr>
              <a:t>Business Activities/ Operations:</a:t>
            </a:r>
            <a:endParaRPr lang="en-US" dirty="0">
              <a:solidFill>
                <a:srgbClr val="0033CC"/>
              </a:solidFill>
              <a:latin typeface="HelveticaNeue" panose="00000400000000000000" pitchFamily="2" charset="0"/>
            </a:endParaRPr>
          </a:p>
          <a:p>
            <a:pPr marL="114300" lv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Prepare, cook, pack and deliver healthiest and hygienic home-made food on a daily basis to all those working at </a:t>
            </a:r>
            <a:r>
              <a:rPr lang="en-US" dirty="0" err="1">
                <a:latin typeface="HelveticaNeue" panose="00000400000000000000" pitchFamily="2" charset="0"/>
              </a:rPr>
              <a:t>Ebene</a:t>
            </a:r>
            <a:r>
              <a:rPr lang="en-US" dirty="0">
                <a:latin typeface="HelveticaNeue" panose="00000400000000000000" pitchFamily="2" charset="0"/>
              </a:rPr>
              <a:t>, Cyber-city, being our Short Term Strategy.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0307"/>
            <a:ext cx="1097280" cy="917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6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13" tmFilter="0, 0; 0.125,0.2665; 0.25,0.4; 0.375,0.465; 0.5,0.5;  0.625,0.535; 0.75,0.6; 0.875,0.7335; 1,1">
                                          <p:stCondLst>
                                            <p:cond delay="91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56" tmFilter="0, 0; 0.125,0.2665; 0.25,0.4; 0.375,0.465; 0.5,0.5;  0.625,0.535; 0.75,0.6; 0.875,0.7335; 1,1">
                                          <p:stCondLst>
                                            <p:cond delay="1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6" tmFilter="0, 0; 0.125,0.2665; 0.25,0.4; 0.375,0.465; 0.5,0.5;  0.625,0.535; 0.75,0.6; 0.875,0.7335; 1,1">
                                          <p:stCondLst>
                                            <p:cond delay="227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6">
                                          <p:stCondLst>
                                            <p:cond delay="89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28" decel="50000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6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28" decel="50000">
                                          <p:stCondLst>
                                            <p:cond delay="18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6">
                                          <p:stCondLst>
                                            <p:cond delay="225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2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6">
                                          <p:stCondLst>
                                            <p:cond delay="24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28" decel="50000">
                                          <p:stCondLst>
                                            <p:cond delay="25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ood company&#10;&#10;Description automatically generated">
            <a:extLst>
              <a:ext uri="{FF2B5EF4-FFF2-40B4-BE49-F238E27FC236}">
                <a16:creationId xmlns:a16="http://schemas.microsoft.com/office/drawing/2014/main" id="{6A348714-CEF0-AF8F-EEBA-668DA58AD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64405"/>
            <a:ext cx="7758112" cy="528879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081"/>
            <a:ext cx="914400" cy="764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304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3CC"/>
                </a:solidFill>
              </a:rPr>
              <a:t>Our </a:t>
            </a:r>
            <a:r>
              <a:rPr lang="en-US" sz="3600" b="1" dirty="0" err="1">
                <a:solidFill>
                  <a:srgbClr val="0033CC"/>
                </a:solidFill>
                <a:latin typeface="HelveticaNeue"/>
              </a:rPr>
              <a:t>Organisation</a:t>
            </a:r>
            <a:r>
              <a:rPr lang="en-US" sz="3600" b="1" dirty="0">
                <a:solidFill>
                  <a:srgbClr val="0033CC"/>
                </a:solidFill>
              </a:rPr>
              <a:t> Chart</a:t>
            </a:r>
          </a:p>
        </p:txBody>
      </p:sp>
      <p:pic>
        <p:nvPicPr>
          <p:cNvPr id="8" name="Picture 7" descr="A grey and white text with a typewriter on a table&#10;&#10;Description automatically generated">
            <a:extLst>
              <a:ext uri="{FF2B5EF4-FFF2-40B4-BE49-F238E27FC236}">
                <a16:creationId xmlns:a16="http://schemas.microsoft.com/office/drawing/2014/main" id="{DE0EB813-5EBD-D5F5-4E8B-9A9A201BEF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" y="2971800"/>
            <a:ext cx="1288732" cy="101179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E1B729-08DD-3680-050C-680EF7B7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1" name="Picture 10" descr="A grey and white text with a typewriter on a table&#10;&#10;Description automatically generated">
            <a:extLst>
              <a:ext uri="{FF2B5EF4-FFF2-40B4-BE49-F238E27FC236}">
                <a16:creationId xmlns:a16="http://schemas.microsoft.com/office/drawing/2014/main" id="{A01BDBFE-B37C-391D-F2D9-29D3DD46D9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34" y="2897010"/>
            <a:ext cx="1288732" cy="10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081"/>
            <a:ext cx="914400" cy="764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diagram of a model canvas&#10;&#10;Description automatically generated">
            <a:extLst>
              <a:ext uri="{FF2B5EF4-FFF2-40B4-BE49-F238E27FC236}">
                <a16:creationId xmlns:a16="http://schemas.microsoft.com/office/drawing/2014/main" id="{B3809F3A-3520-D96E-B483-0D5D16142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72281"/>
            <a:ext cx="8280400" cy="58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8"/>
            <a:ext cx="1005840" cy="84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52400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33CC"/>
                </a:solidFill>
              </a:rPr>
              <a:t>Our </a:t>
            </a:r>
            <a:r>
              <a:rPr lang="en-US" sz="4400" b="1" dirty="0">
                <a:solidFill>
                  <a:srgbClr val="0033CC"/>
                </a:solidFill>
                <a:latin typeface="HelveticaNeue"/>
              </a:rPr>
              <a:t>Business</a:t>
            </a:r>
            <a:r>
              <a:rPr lang="en-US" sz="4400" b="1" dirty="0">
                <a:solidFill>
                  <a:srgbClr val="0033CC"/>
                </a:solidFill>
              </a:rPr>
              <a:t>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t="-9103" r="-962" b="9103"/>
          <a:stretch/>
        </p:blipFill>
        <p:spPr>
          <a:xfrm>
            <a:off x="1699260" y="2209800"/>
            <a:ext cx="5212080" cy="4049387"/>
          </a:xfrm>
        </p:spPr>
      </p:pic>
    </p:spTree>
    <p:extLst>
      <p:ext uri="{BB962C8B-B14F-4D97-AF65-F5344CB8AC3E}">
        <p14:creationId xmlns:p14="http://schemas.microsoft.com/office/powerpoint/2010/main" val="3644456060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8"/>
            <a:ext cx="914400" cy="764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24695"/>
              </p:ext>
            </p:extLst>
          </p:nvPr>
        </p:nvGraphicFramePr>
        <p:xfrm>
          <a:off x="609600" y="1600200"/>
          <a:ext cx="7391400" cy="4656709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416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371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b="1" kern="1200" dirty="0">
                          <a:solidFill>
                            <a:srgbClr val="0033CC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Strengths: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Self-Employed – Own Boss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Support &amp; contribution of Family &amp; Friends &amp; Relatives (Motivational factor) – Family type business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Expertise and Experience of Cooking/Mom’s Touch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Home-made Food with Care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Customer satisfaction and feedback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Cleanliness/Hygienic cooking conditions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Strict compliance to Food Regulations &amp; Health &amp; Safety Act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Close monitoring of daily operations up to delivery to customers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Own savings invested no bad debts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No rental costs as food will be cooked/ prepared at home.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Well-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organised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 and disciplined procedures for daily operations.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Just-in time/ Timely delivery</a:t>
                      </a:r>
                    </a:p>
                  </a:txBody>
                  <a:tcPr marL="64135" marR="641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b="1" kern="1200" dirty="0">
                          <a:solidFill>
                            <a:srgbClr val="0033CC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Weaknesses: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Increase in operational costs – losses at the initial state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Overflowing of orders at short deadlines – delay in deliveries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Increase in workload 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Risk of omitting orders – customer dissatisfaction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Quality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 of food might be affected in case of too many orders at short notices.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HelveticaNeue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None/>
                      </a:pP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 marL="64135" marR="641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143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  <a:latin typeface="HelveticaNeue"/>
              </a:rPr>
              <a:t>SWOT Analysis – </a:t>
            </a:r>
            <a:r>
              <a:rPr lang="en-US" sz="1600" b="1" dirty="0">
                <a:solidFill>
                  <a:srgbClr val="00B050"/>
                </a:solidFill>
                <a:latin typeface="HelveticaNeue"/>
              </a:rPr>
              <a:t>Strengths &amp; Weaknesses</a:t>
            </a:r>
          </a:p>
        </p:txBody>
      </p:sp>
    </p:spTree>
    <p:extLst>
      <p:ext uri="{BB962C8B-B14F-4D97-AF65-F5344CB8AC3E}">
        <p14:creationId xmlns:p14="http://schemas.microsoft.com/office/powerpoint/2010/main" val="27763292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005840" cy="84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24755"/>
              </p:ext>
            </p:extLst>
          </p:nvPr>
        </p:nvGraphicFramePr>
        <p:xfrm>
          <a:off x="304800" y="1752600"/>
          <a:ext cx="7924800" cy="4724400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446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33CC"/>
                          </a:solidFill>
                          <a:effectLst/>
                          <a:latin typeface="HelveticaNeue" panose="00000400000000000000" pitchFamily="2" charset="0"/>
                        </a:rPr>
                        <a:t>Opportunities: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Increase target customers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Business Expansion while ensuring and maintaining quality of food and service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New/More suppliers/sources for primary products such fresh vegetables, fruits &amp; other groceries – imports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Discounted prices for bulk purchase.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Grants from Government to Small and Medium Enterprises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Loan Facilities at very low interest rates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Diversify meals/dishes as per customers’ choice – personalized orders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Increase in the number of employees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Brand Identity in the market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/>
                        <a:buChar char="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24/7 Food supply at the customer’s doorstep</a:t>
                      </a:r>
                      <a:endParaRPr lang="en-US" sz="1300" dirty="0">
                        <a:effectLst/>
                        <a:latin typeface="HelveticaNeue" panose="00000400000000000000" pitchFamily="2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33CC"/>
                          </a:solidFill>
                          <a:effectLst/>
                          <a:latin typeface="HelveticaNeue" panose="00000400000000000000" pitchFamily="2" charset="0"/>
                        </a:rPr>
                        <a:t>Threats: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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Increase in Competitors on the market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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Unexpected increase in prices of vegetables &amp; fruits following natural calamities/diseases in suppliers’ country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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New Government policies/regulations – impose embargos on imports/exports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"/>
                      </a:pPr>
                      <a:r>
                        <a:rPr lang="en-US" sz="1300" dirty="0">
                          <a:effectLst/>
                          <a:latin typeface="HelveticaNeue" panose="00000400000000000000" pitchFamily="2" charset="0"/>
                        </a:rPr>
                        <a:t>New fiscal policies by financial institutions in force – sudden increase in interest rates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Book Antiqua" panose="02040602050305030304" pitchFamily="18" charset="0"/>
                        </a:rPr>
                        <a:t> </a:t>
                      </a:r>
                      <a:endParaRPr lang="en-US" sz="1300" dirty="0">
                        <a:effectLst/>
                        <a:latin typeface="Book Antiqua" panose="020406020503050303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143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  <a:latin typeface="HelveticaNeue"/>
              </a:rPr>
              <a:t>SWOT Analysis – </a:t>
            </a:r>
            <a:r>
              <a:rPr lang="en-US" sz="1600" b="1" dirty="0">
                <a:solidFill>
                  <a:srgbClr val="00B050"/>
                </a:solidFill>
                <a:latin typeface="HelveticaNeue"/>
              </a:rPr>
              <a:t>Opportunities &amp; Threats</a:t>
            </a:r>
          </a:p>
        </p:txBody>
      </p:sp>
    </p:spTree>
    <p:extLst>
      <p:ext uri="{BB962C8B-B14F-4D97-AF65-F5344CB8AC3E}">
        <p14:creationId xmlns:p14="http://schemas.microsoft.com/office/powerpoint/2010/main" val="34558605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500" dirty="0">
              <a:solidFill>
                <a:srgbClr val="7030A0"/>
              </a:solidFill>
              <a:latin typeface="HelveticaNeue"/>
            </a:endParaRPr>
          </a:p>
          <a:p>
            <a:pPr marL="114300" indent="0">
              <a:buNone/>
            </a:pPr>
            <a:r>
              <a:rPr lang="en-US" sz="6200" b="1" dirty="0">
                <a:solidFill>
                  <a:srgbClr val="7030A0"/>
                </a:solidFill>
                <a:latin typeface="HelveticaNeue"/>
              </a:rPr>
              <a:t>Overview of Our Strengths &amp; Opportunities (Short &amp; Long Term strategies):</a:t>
            </a:r>
          </a:p>
          <a:p>
            <a:pPr marL="114300" indent="0">
              <a:buNone/>
            </a:pPr>
            <a:endParaRPr lang="en-US" sz="5500" b="1" dirty="0">
              <a:solidFill>
                <a:srgbClr val="000099"/>
              </a:solidFill>
              <a:latin typeface="HelveticaNeue" panose="00000400000000000000" pitchFamily="2" charset="0"/>
            </a:endParaRPr>
          </a:p>
          <a:p>
            <a:r>
              <a:rPr lang="en-US" sz="4500" dirty="0">
                <a:latin typeface="HelveticaNeue" panose="00000400000000000000" pitchFamily="2" charset="0"/>
              </a:rPr>
              <a:t>Own expertise of Mauritian and other Home-made Food – home cooking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Already own a Business Registration Card and Food Handlers Certificate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No rental costs as food will be prepared and packed at home – Family business type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Funds: personal savings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Delivery: Own means of transport – food carrying/cargo van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Family support and friends as main backbone for advertising (grapevine communication)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Extend supply and delivery channels to nearby regions, other institutions.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Adopt new strategies for food supply, special promotional prices on special religious events/ combo meals or packages on Fridays (Happy Hours), personalized orders or home delivery on special occasions.</a:t>
            </a:r>
          </a:p>
          <a:p>
            <a:r>
              <a:rPr lang="en-US" sz="4500" dirty="0">
                <a:latin typeface="HelveticaNeue" panose="00000400000000000000" pitchFamily="2" charset="0"/>
              </a:rPr>
              <a:t>New dishes, other than Mauritian Foods, special diet food, etc...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0307"/>
            <a:ext cx="1371600" cy="1147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CC18B6A4D7F41A6CE2C7C393AB108" ma:contentTypeVersion="3" ma:contentTypeDescription="Create a new document." ma:contentTypeScope="" ma:versionID="825c837b49b6876c43f907a0f7bd936c">
  <xsd:schema xmlns:xsd="http://www.w3.org/2001/XMLSchema" xmlns:xs="http://www.w3.org/2001/XMLSchema" xmlns:p="http://schemas.microsoft.com/office/2006/metadata/properties" xmlns:ns2="c306a6e7-bcd4-481a-8e98-b25b89863f35" targetNamespace="http://schemas.microsoft.com/office/2006/metadata/properties" ma:root="true" ma:fieldsID="57780209fc2d52e62704866015542365" ns2:_="">
    <xsd:import namespace="c306a6e7-bcd4-481a-8e98-b25b89863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6a6e7-bcd4-481a-8e98-b25b89863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531897-4A0A-45F6-ABC2-862F63C5D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3B7EA-3405-43FC-A705-6A1DBBCE9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6a6e7-bcd4-481a-8e98-b25b89863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785</TotalTime>
  <Words>1494</Words>
  <Application>Microsoft Office PowerPoint</Application>
  <PresentationFormat>On-screen Show (4:3)</PresentationFormat>
  <Paragraphs>164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 Antiqua</vt:lpstr>
      <vt:lpstr>Calibri</vt:lpstr>
      <vt:lpstr>Cambria</vt:lpstr>
      <vt:lpstr>HelveticaNeue</vt:lpstr>
      <vt:lpstr>Lucida Calligraphy</vt:lpstr>
      <vt:lpstr>Wingdings</vt:lpstr>
      <vt:lpstr>Adjacency</vt:lpstr>
      <vt:lpstr>             Université des Mascareignes  BA (HONS) Digital Humanities Specialisation Tech Start-Up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AR-APerfectStranger</dc:creator>
  <cp:lastModifiedBy>Naweed Sundhoo</cp:lastModifiedBy>
  <cp:revision>94</cp:revision>
  <dcterms:created xsi:type="dcterms:W3CDTF">2023-11-09T15:49:17Z</dcterms:created>
  <dcterms:modified xsi:type="dcterms:W3CDTF">2023-12-19T17:06:12Z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2023-11-09T17:22:57Z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188fa689-1ebd-4289-aa17-6ed5e8e072e4</vt:lpwstr>
  </property>
  <property fmtid="{D5CDD505-2E9C-101B-9397-08002B2CF9AE}" pid="7" name="MSIP_Label_defa4170-0d19-0005-0004-bc88714345d2_ActionId">
    <vt:lpwstr>2143bef3-9856-4b69-acb9-d94b07c7eba5</vt:lpwstr>
  </property>
  <property fmtid="{D5CDD505-2E9C-101B-9397-08002B2CF9AE}" pid="8" name="MSIP_Label_defa4170-0d19-0005-0004-bc88714345d2_ContentBits">
    <vt:lpwstr>0</vt:lpwstr>
  </property>
</Properties>
</file>