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82" r:id="rId2"/>
    <p:sldId id="283" r:id="rId3"/>
    <p:sldId id="292" r:id="rId4"/>
    <p:sldId id="291" r:id="rId5"/>
    <p:sldId id="284" r:id="rId6"/>
    <p:sldId id="285" r:id="rId7"/>
    <p:sldId id="294" r:id="rId8"/>
    <p:sldId id="287" r:id="rId9"/>
    <p:sldId id="288" r:id="rId10"/>
    <p:sldId id="295" r:id="rId11"/>
    <p:sldId id="290" r:id="rId12"/>
    <p:sldId id="297" r:id="rId13"/>
    <p:sldId id="296" r:id="rId14"/>
    <p:sldId id="281" r:id="rId15"/>
    <p:sldId id="293" r:id="rId16"/>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DDC"/>
    <a:srgbClr val="919392"/>
    <a:srgbClr val="E79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9"/>
    <p:restoredTop sz="94737"/>
  </p:normalViewPr>
  <p:slideViewPr>
    <p:cSldViewPr snapToGrid="0">
      <p:cViewPr varScale="1">
        <p:scale>
          <a:sx n="114" d="100"/>
          <a:sy n="114" d="100"/>
        </p:scale>
        <p:origin x="44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4CD09-5A8E-4049-8F99-1EF01B390FB5}"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1B563-A781-4128-AD79-5E3F41DE02FD}" type="slidenum">
              <a:rPr lang="en-US" smtClean="0"/>
              <a:t>‹#›</a:t>
            </a:fld>
            <a:endParaRPr lang="en-US"/>
          </a:p>
        </p:txBody>
      </p:sp>
    </p:spTree>
    <p:extLst>
      <p:ext uri="{BB962C8B-B14F-4D97-AF65-F5344CB8AC3E}">
        <p14:creationId xmlns:p14="http://schemas.microsoft.com/office/powerpoint/2010/main" val="152586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43CF8-BCED-46AB-8F6B-DA88DC452A64}" type="slidenum">
              <a:rPr lang="tr-TR" smtClean="0"/>
              <a:t>1</a:t>
            </a:fld>
            <a:endParaRPr lang="tr-TR"/>
          </a:p>
        </p:txBody>
      </p:sp>
    </p:spTree>
    <p:extLst>
      <p:ext uri="{BB962C8B-B14F-4D97-AF65-F5344CB8AC3E}">
        <p14:creationId xmlns:p14="http://schemas.microsoft.com/office/powerpoint/2010/main" val="67143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1E11-0CB8-1E22-EF95-350E445A5A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C5A26-ABFE-F57B-6A5B-C39521C30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8DD55-B64A-F36D-727C-7D6A5CE6F191}"/>
              </a:ext>
            </a:extLst>
          </p:cNvPr>
          <p:cNvSpPr>
            <a:spLocks noGrp="1"/>
          </p:cNvSpPr>
          <p:nvPr>
            <p:ph type="dt" sz="half" idx="10"/>
          </p:nvPr>
        </p:nvSpPr>
        <p:spPr/>
        <p:txBody>
          <a:bodyPr/>
          <a:lstStyle/>
          <a:p>
            <a:fld id="{F0B4D847-48B6-E247-A196-936D4C8B419C}" type="datetime1">
              <a:rPr lang="tr-TR" smtClean="0"/>
              <a:t>5.08.2025</a:t>
            </a:fld>
            <a:endParaRPr lang="en-US"/>
          </a:p>
        </p:txBody>
      </p:sp>
      <p:sp>
        <p:nvSpPr>
          <p:cNvPr id="5" name="Footer Placeholder 4">
            <a:extLst>
              <a:ext uri="{FF2B5EF4-FFF2-40B4-BE49-F238E27FC236}">
                <a16:creationId xmlns:a16="http://schemas.microsoft.com/office/drawing/2014/main" id="{49390F59-62C6-9E5C-F122-038C5482D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41137-7F2B-C3F7-6A19-FA499C6228A2}"/>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1318534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6F6E-E0E5-7668-CD56-FDD469EE1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07FB70-0422-1E05-ACA4-27554D540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7FA17-B285-4E3E-993A-679EEEF39938}"/>
              </a:ext>
            </a:extLst>
          </p:cNvPr>
          <p:cNvSpPr>
            <a:spLocks noGrp="1"/>
          </p:cNvSpPr>
          <p:nvPr>
            <p:ph type="dt" sz="half" idx="10"/>
          </p:nvPr>
        </p:nvSpPr>
        <p:spPr/>
        <p:txBody>
          <a:bodyPr/>
          <a:lstStyle/>
          <a:p>
            <a:fld id="{73F5D0FC-73A8-6443-8E6D-3A3CC73C964C}" type="datetime1">
              <a:rPr lang="tr-TR" smtClean="0"/>
              <a:t>5.08.2025</a:t>
            </a:fld>
            <a:endParaRPr lang="en-US"/>
          </a:p>
        </p:txBody>
      </p:sp>
      <p:sp>
        <p:nvSpPr>
          <p:cNvPr id="5" name="Footer Placeholder 4">
            <a:extLst>
              <a:ext uri="{FF2B5EF4-FFF2-40B4-BE49-F238E27FC236}">
                <a16:creationId xmlns:a16="http://schemas.microsoft.com/office/drawing/2014/main" id="{1B2B2B14-DA0D-F1C5-EA77-910AEFF04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C9676-23AE-3B7A-CEC4-63A3EE7ECB15}"/>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117968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46946-4AAB-4E37-A459-B0A503058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1769AC-E634-AEB6-4A4A-A03A81468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B22B6-BEBD-86A6-EE8E-9DD83F48EC6F}"/>
              </a:ext>
            </a:extLst>
          </p:cNvPr>
          <p:cNvSpPr>
            <a:spLocks noGrp="1"/>
          </p:cNvSpPr>
          <p:nvPr>
            <p:ph type="dt" sz="half" idx="10"/>
          </p:nvPr>
        </p:nvSpPr>
        <p:spPr/>
        <p:txBody>
          <a:bodyPr/>
          <a:lstStyle/>
          <a:p>
            <a:fld id="{54749CDB-730F-1E45-A619-42D9FE7C9154}" type="datetime1">
              <a:rPr lang="tr-TR" smtClean="0"/>
              <a:t>5.08.2025</a:t>
            </a:fld>
            <a:endParaRPr lang="en-US"/>
          </a:p>
        </p:txBody>
      </p:sp>
      <p:sp>
        <p:nvSpPr>
          <p:cNvPr id="5" name="Footer Placeholder 4">
            <a:extLst>
              <a:ext uri="{FF2B5EF4-FFF2-40B4-BE49-F238E27FC236}">
                <a16:creationId xmlns:a16="http://schemas.microsoft.com/office/drawing/2014/main" id="{8EBE226B-9735-863C-2C38-3B5563B3E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5967A-22D8-5693-B7E3-01D0530605AE}"/>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351452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E826-1592-EA52-1CA2-D37379EF3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97D6D-BE9E-C104-40F4-5B1FC25BB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86159-7351-53B6-2E40-F8B46F3AF128}"/>
              </a:ext>
            </a:extLst>
          </p:cNvPr>
          <p:cNvSpPr>
            <a:spLocks noGrp="1"/>
          </p:cNvSpPr>
          <p:nvPr>
            <p:ph type="dt" sz="half" idx="10"/>
          </p:nvPr>
        </p:nvSpPr>
        <p:spPr/>
        <p:txBody>
          <a:bodyPr/>
          <a:lstStyle/>
          <a:p>
            <a:fld id="{B11076EB-D355-4246-8AAC-E77007497CAC}" type="datetime1">
              <a:rPr lang="tr-TR" smtClean="0"/>
              <a:t>5.08.2025</a:t>
            </a:fld>
            <a:endParaRPr lang="en-US"/>
          </a:p>
        </p:txBody>
      </p:sp>
      <p:sp>
        <p:nvSpPr>
          <p:cNvPr id="5" name="Footer Placeholder 4">
            <a:extLst>
              <a:ext uri="{FF2B5EF4-FFF2-40B4-BE49-F238E27FC236}">
                <a16:creationId xmlns:a16="http://schemas.microsoft.com/office/drawing/2014/main" id="{9995F3C0-0A44-E8DC-0C27-99E29A5C5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8588D-5E2D-583C-4DA0-DD8BFCFA3FBF}"/>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411757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7C44-0B7F-93A2-1CC6-BE33DF39F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A49757-DD64-9FE0-E91D-B9444DFCC9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AB20-2CE9-2605-FD4C-195E3837E38D}"/>
              </a:ext>
            </a:extLst>
          </p:cNvPr>
          <p:cNvSpPr>
            <a:spLocks noGrp="1"/>
          </p:cNvSpPr>
          <p:nvPr>
            <p:ph type="dt" sz="half" idx="10"/>
          </p:nvPr>
        </p:nvSpPr>
        <p:spPr/>
        <p:txBody>
          <a:bodyPr/>
          <a:lstStyle/>
          <a:p>
            <a:fld id="{2A0F1BEF-59A8-5A48-9836-486A7051A799}" type="datetime1">
              <a:rPr lang="tr-TR" smtClean="0"/>
              <a:t>5.08.2025</a:t>
            </a:fld>
            <a:endParaRPr lang="en-US"/>
          </a:p>
        </p:txBody>
      </p:sp>
      <p:sp>
        <p:nvSpPr>
          <p:cNvPr id="5" name="Footer Placeholder 4">
            <a:extLst>
              <a:ext uri="{FF2B5EF4-FFF2-40B4-BE49-F238E27FC236}">
                <a16:creationId xmlns:a16="http://schemas.microsoft.com/office/drawing/2014/main" id="{204E6D96-7028-8105-8890-DC32B71C7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0408-82E2-F0F9-861D-419C75BD92EE}"/>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416697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5B00-9F59-92C2-96DC-CA4EE2056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218FE-5BEA-2C06-DABA-BDB4C541E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29B3CF-53B2-C52A-9F75-55FF0ED1E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AC407C-780A-6BD4-FAE8-B5EA157E3B81}"/>
              </a:ext>
            </a:extLst>
          </p:cNvPr>
          <p:cNvSpPr>
            <a:spLocks noGrp="1"/>
          </p:cNvSpPr>
          <p:nvPr>
            <p:ph type="dt" sz="half" idx="10"/>
          </p:nvPr>
        </p:nvSpPr>
        <p:spPr/>
        <p:txBody>
          <a:bodyPr/>
          <a:lstStyle/>
          <a:p>
            <a:fld id="{EEEA6F31-44B7-1B4D-B489-B4CDAD5EAAE6}" type="datetime1">
              <a:rPr lang="tr-TR" smtClean="0"/>
              <a:t>5.08.2025</a:t>
            </a:fld>
            <a:endParaRPr lang="en-US"/>
          </a:p>
        </p:txBody>
      </p:sp>
      <p:sp>
        <p:nvSpPr>
          <p:cNvPr id="6" name="Footer Placeholder 5">
            <a:extLst>
              <a:ext uri="{FF2B5EF4-FFF2-40B4-BE49-F238E27FC236}">
                <a16:creationId xmlns:a16="http://schemas.microsoft.com/office/drawing/2014/main" id="{2DB1E748-6461-66C2-B189-E8A8B1C0A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EEA4F-A1A6-41A1-069A-A5413C10BDCB}"/>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52687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6ECE-1D73-3427-33AF-18E0A248C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98CBDC-A536-AA09-30CA-4964A34A6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FCB5E-9AEF-7F13-EFA7-A4D1E2237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3F98D-7275-D81A-32FA-DD34CD4B8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7F317-A2EE-99B0-FFDB-CF8C7FA73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309C0-6392-220E-D83B-4B9C38394DB3}"/>
              </a:ext>
            </a:extLst>
          </p:cNvPr>
          <p:cNvSpPr>
            <a:spLocks noGrp="1"/>
          </p:cNvSpPr>
          <p:nvPr>
            <p:ph type="dt" sz="half" idx="10"/>
          </p:nvPr>
        </p:nvSpPr>
        <p:spPr/>
        <p:txBody>
          <a:bodyPr/>
          <a:lstStyle/>
          <a:p>
            <a:fld id="{9F0E59AE-8FA2-E945-A0D2-145F08F52119}" type="datetime1">
              <a:rPr lang="tr-TR" smtClean="0"/>
              <a:t>5.08.2025</a:t>
            </a:fld>
            <a:endParaRPr lang="en-US"/>
          </a:p>
        </p:txBody>
      </p:sp>
      <p:sp>
        <p:nvSpPr>
          <p:cNvPr id="8" name="Footer Placeholder 7">
            <a:extLst>
              <a:ext uri="{FF2B5EF4-FFF2-40B4-BE49-F238E27FC236}">
                <a16:creationId xmlns:a16="http://schemas.microsoft.com/office/drawing/2014/main" id="{1A4A045A-5E03-289D-2590-795B0CA519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9B9109-7E53-C980-49E0-E54CB751ED56}"/>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84591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7DB6-4C92-CC98-7A31-5D4362AB47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5B526-C4C6-F74A-775A-F4589A11FA46}"/>
              </a:ext>
            </a:extLst>
          </p:cNvPr>
          <p:cNvSpPr>
            <a:spLocks noGrp="1"/>
          </p:cNvSpPr>
          <p:nvPr>
            <p:ph type="dt" sz="half" idx="10"/>
          </p:nvPr>
        </p:nvSpPr>
        <p:spPr/>
        <p:txBody>
          <a:bodyPr/>
          <a:lstStyle/>
          <a:p>
            <a:fld id="{42305017-F633-1748-8200-E2F572E64911}" type="datetime1">
              <a:rPr lang="tr-TR" smtClean="0"/>
              <a:t>5.08.2025</a:t>
            </a:fld>
            <a:endParaRPr lang="en-US"/>
          </a:p>
        </p:txBody>
      </p:sp>
      <p:sp>
        <p:nvSpPr>
          <p:cNvPr id="4" name="Footer Placeholder 3">
            <a:extLst>
              <a:ext uri="{FF2B5EF4-FFF2-40B4-BE49-F238E27FC236}">
                <a16:creationId xmlns:a16="http://schemas.microsoft.com/office/drawing/2014/main" id="{1CBB4F38-ECE1-4726-A372-804193466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485A3-22FE-256E-860C-EC24FF59F219}"/>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4656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F0AA7-D813-D614-23FA-51785D3EE940}"/>
              </a:ext>
            </a:extLst>
          </p:cNvPr>
          <p:cNvSpPr>
            <a:spLocks noGrp="1"/>
          </p:cNvSpPr>
          <p:nvPr>
            <p:ph type="dt" sz="half" idx="10"/>
          </p:nvPr>
        </p:nvSpPr>
        <p:spPr/>
        <p:txBody>
          <a:bodyPr/>
          <a:lstStyle/>
          <a:p>
            <a:fld id="{983C2E6C-F380-6A46-86DF-1366832E3638}" type="datetime1">
              <a:rPr lang="tr-TR" smtClean="0"/>
              <a:t>5.08.2025</a:t>
            </a:fld>
            <a:endParaRPr lang="en-US"/>
          </a:p>
        </p:txBody>
      </p:sp>
      <p:sp>
        <p:nvSpPr>
          <p:cNvPr id="3" name="Footer Placeholder 2">
            <a:extLst>
              <a:ext uri="{FF2B5EF4-FFF2-40B4-BE49-F238E27FC236}">
                <a16:creationId xmlns:a16="http://schemas.microsoft.com/office/drawing/2014/main" id="{978FC834-ED48-69E4-EC5D-F5641A884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87F07-B5F6-98DD-3CDB-6A78EDC98A46}"/>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37527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C1CD-CDDA-DEEE-FD68-9844CF4AB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00F6C-819F-4466-1A96-0BACBAF8C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641150-C88E-0B3E-E829-3A423B793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9C340-4E69-53A3-EDC6-F9F4EB622476}"/>
              </a:ext>
            </a:extLst>
          </p:cNvPr>
          <p:cNvSpPr>
            <a:spLocks noGrp="1"/>
          </p:cNvSpPr>
          <p:nvPr>
            <p:ph type="dt" sz="half" idx="10"/>
          </p:nvPr>
        </p:nvSpPr>
        <p:spPr/>
        <p:txBody>
          <a:bodyPr/>
          <a:lstStyle/>
          <a:p>
            <a:fld id="{644639FF-96DA-F648-884A-B0CBB9E5C59C}" type="datetime1">
              <a:rPr lang="tr-TR" smtClean="0"/>
              <a:t>5.08.2025</a:t>
            </a:fld>
            <a:endParaRPr lang="en-US"/>
          </a:p>
        </p:txBody>
      </p:sp>
      <p:sp>
        <p:nvSpPr>
          <p:cNvPr id="6" name="Footer Placeholder 5">
            <a:extLst>
              <a:ext uri="{FF2B5EF4-FFF2-40B4-BE49-F238E27FC236}">
                <a16:creationId xmlns:a16="http://schemas.microsoft.com/office/drawing/2014/main" id="{503DCAC2-05F9-336D-B16B-6A894F554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7CC83-8192-F9A9-438C-DF7BEE203840}"/>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384131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4458-5929-403D-0D7A-DCBBDB440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F779E1-EF38-E4B8-53AF-62B912BEC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F4D92-9555-7B27-20F0-761FBC722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CC963-2F82-AC66-8924-C449E787C714}"/>
              </a:ext>
            </a:extLst>
          </p:cNvPr>
          <p:cNvSpPr>
            <a:spLocks noGrp="1"/>
          </p:cNvSpPr>
          <p:nvPr>
            <p:ph type="dt" sz="half" idx="10"/>
          </p:nvPr>
        </p:nvSpPr>
        <p:spPr/>
        <p:txBody>
          <a:bodyPr/>
          <a:lstStyle/>
          <a:p>
            <a:fld id="{4BAFE78C-5035-6640-A0FB-3707FC735CB8}" type="datetime1">
              <a:rPr lang="tr-TR" smtClean="0"/>
              <a:t>5.08.2025</a:t>
            </a:fld>
            <a:endParaRPr lang="en-US"/>
          </a:p>
        </p:txBody>
      </p:sp>
      <p:sp>
        <p:nvSpPr>
          <p:cNvPr id="6" name="Footer Placeholder 5">
            <a:extLst>
              <a:ext uri="{FF2B5EF4-FFF2-40B4-BE49-F238E27FC236}">
                <a16:creationId xmlns:a16="http://schemas.microsoft.com/office/drawing/2014/main" id="{BD1BC9CC-8E98-8DA7-D9ED-7DF65E4BA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2E626-C7A9-73E3-EF62-5E077656482C}"/>
              </a:ext>
            </a:extLst>
          </p:cNvPr>
          <p:cNvSpPr>
            <a:spLocks noGrp="1"/>
          </p:cNvSpPr>
          <p:nvPr>
            <p:ph type="sldNum" sz="quarter" idx="12"/>
          </p:nvPr>
        </p:nvSpPr>
        <p:spPr/>
        <p:txBody>
          <a:bodyPr/>
          <a:lstStyle/>
          <a:p>
            <a:fld id="{258767BC-73E5-4744-A13B-0B77ED12CA5C}" type="slidenum">
              <a:rPr lang="en-US" smtClean="0"/>
              <a:t>‹#›</a:t>
            </a:fld>
            <a:endParaRPr lang="en-US"/>
          </a:p>
        </p:txBody>
      </p:sp>
    </p:spTree>
    <p:extLst>
      <p:ext uri="{BB962C8B-B14F-4D97-AF65-F5344CB8AC3E}">
        <p14:creationId xmlns:p14="http://schemas.microsoft.com/office/powerpoint/2010/main" val="213508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AB2B7-BCFF-10FF-AD84-356CAA5A1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7FCE7-2B34-626A-EC29-87415F734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ECD59-DAEB-26B0-D9B4-2F93207E4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1EF447-62A8-5B4A-93AC-A3D36ADD9C58}" type="datetime1">
              <a:rPr lang="tr-TR" smtClean="0"/>
              <a:t>5.08.2025</a:t>
            </a:fld>
            <a:endParaRPr lang="en-US"/>
          </a:p>
        </p:txBody>
      </p:sp>
      <p:sp>
        <p:nvSpPr>
          <p:cNvPr id="5" name="Footer Placeholder 4">
            <a:extLst>
              <a:ext uri="{FF2B5EF4-FFF2-40B4-BE49-F238E27FC236}">
                <a16:creationId xmlns:a16="http://schemas.microsoft.com/office/drawing/2014/main" id="{767131F6-54C8-B5AE-D123-7D25F5D73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0D527A-16DC-0220-EE33-178DF991C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8767BC-73E5-4744-A13B-0B77ED12CA5C}" type="slidenum">
              <a:rPr lang="en-US" smtClean="0"/>
              <a:t>‹#›</a:t>
            </a:fld>
            <a:endParaRPr lang="en-US"/>
          </a:p>
        </p:txBody>
      </p:sp>
    </p:spTree>
    <p:extLst>
      <p:ext uri="{BB962C8B-B14F-4D97-AF65-F5344CB8AC3E}">
        <p14:creationId xmlns:p14="http://schemas.microsoft.com/office/powerpoint/2010/main" val="22190771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erver-sent_events" TargetMode="External"/><Relationship Id="rId2" Type="http://schemas.openxmlformats.org/officeDocument/2006/relationships/hyperlink" Target="https://modelcontextprotocol.io/specification/2025-06-18/basic/transports#streamable-http"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odelcontextprotocol.io/" TargetMode="External"/><Relationship Id="rId2" Type="http://schemas.openxmlformats.org/officeDocument/2006/relationships/hyperlink" Target="https://cloud.google.com/discover/what-are-ai-agents?hl=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8E85E-51D5-7424-F3BF-666F2B41E2F0}"/>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b="1" dirty="0"/>
              <a:t>Model Context Protocol (MCP)</a:t>
            </a:r>
            <a:endParaRPr lang="en-US" sz="4800" dirty="0"/>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Text&#10;&#10;Description automatically generated with medium confidence">
            <a:extLst>
              <a:ext uri="{FF2B5EF4-FFF2-40B4-BE49-F238E27FC236}">
                <a16:creationId xmlns:a16="http://schemas.microsoft.com/office/drawing/2014/main" id="{D2385DAC-A5DA-A90D-2F3A-C00113EC6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46" y="5645672"/>
            <a:ext cx="1813717" cy="861135"/>
          </a:xfrm>
          <a:prstGeom prst="rect">
            <a:avLst/>
          </a:prstGeom>
        </p:spPr>
      </p:pic>
      <p:sp>
        <p:nvSpPr>
          <p:cNvPr id="7" name="TextBox 6">
            <a:extLst>
              <a:ext uri="{FF2B5EF4-FFF2-40B4-BE49-F238E27FC236}">
                <a16:creationId xmlns:a16="http://schemas.microsoft.com/office/drawing/2014/main" id="{CE4076B9-DC1E-3A76-2D43-A4083F296E94}"/>
              </a:ext>
            </a:extLst>
          </p:cNvPr>
          <p:cNvSpPr txBox="1"/>
          <p:nvPr/>
        </p:nvSpPr>
        <p:spPr>
          <a:xfrm>
            <a:off x="959420" y="4699694"/>
            <a:ext cx="1137604" cy="369332"/>
          </a:xfrm>
          <a:prstGeom prst="rect">
            <a:avLst/>
          </a:prstGeom>
          <a:noFill/>
        </p:spPr>
        <p:txBody>
          <a:bodyPr wrap="square" rtlCol="0">
            <a:spAutoFit/>
          </a:bodyPr>
          <a:lstStyle/>
          <a:p>
            <a:r>
              <a:rPr lang="en-US" dirty="0"/>
              <a:t>Ali Najafi</a:t>
            </a:r>
          </a:p>
        </p:txBody>
      </p:sp>
      <p:sp>
        <p:nvSpPr>
          <p:cNvPr id="8" name="TextBox 7">
            <a:extLst>
              <a:ext uri="{FF2B5EF4-FFF2-40B4-BE49-F238E27FC236}">
                <a16:creationId xmlns:a16="http://schemas.microsoft.com/office/drawing/2014/main" id="{87047F46-C95D-ECB1-D89B-23B850FF80DB}"/>
              </a:ext>
            </a:extLst>
          </p:cNvPr>
          <p:cNvSpPr txBox="1"/>
          <p:nvPr/>
        </p:nvSpPr>
        <p:spPr>
          <a:xfrm>
            <a:off x="2387678" y="5876184"/>
            <a:ext cx="1471436" cy="400110"/>
          </a:xfrm>
          <a:prstGeom prst="rect">
            <a:avLst/>
          </a:prstGeom>
          <a:noFill/>
        </p:spPr>
        <p:txBody>
          <a:bodyPr wrap="square" rtlCol="0">
            <a:spAutoFit/>
          </a:bodyPr>
          <a:lstStyle/>
          <a:p>
            <a:r>
              <a:rPr lang="en-US" sz="2000" b="1" dirty="0"/>
              <a:t>VBYO 2025</a:t>
            </a:r>
            <a:endParaRPr lang="tr-TR" sz="2000" b="1" dirty="0"/>
          </a:p>
        </p:txBody>
      </p:sp>
      <p:pic>
        <p:nvPicPr>
          <p:cNvPr id="10" name="Content Placeholder 6">
            <a:extLst>
              <a:ext uri="{FF2B5EF4-FFF2-40B4-BE49-F238E27FC236}">
                <a16:creationId xmlns:a16="http://schemas.microsoft.com/office/drawing/2014/main" id="{D267B22E-D42E-B665-0A8E-DF90AAED3A6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095" y="4666698"/>
            <a:ext cx="435325" cy="435325"/>
          </a:xfrm>
          <a:prstGeom prst="ellipse">
            <a:avLst/>
          </a:prstGeom>
          <a:ln w="63500" cap="rnd">
            <a:noFill/>
          </a:ln>
          <a:effectLst/>
        </p:spPr>
      </p:pic>
      <p:pic>
        <p:nvPicPr>
          <p:cNvPr id="12" name="Picture 11" descr="A screen shot of a computer&#10;&#10;Description automatically generated">
            <a:extLst>
              <a:ext uri="{FF2B5EF4-FFF2-40B4-BE49-F238E27FC236}">
                <a16:creationId xmlns:a16="http://schemas.microsoft.com/office/drawing/2014/main" id="{E5FAA4C6-BC8A-9466-5C00-91E85C657B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037" y="1849789"/>
            <a:ext cx="5614971" cy="3158421"/>
          </a:xfrm>
          <a:prstGeom prst="rect">
            <a:avLst/>
          </a:prstGeom>
        </p:spPr>
      </p:pic>
      <p:sp>
        <p:nvSpPr>
          <p:cNvPr id="14" name="Slide Number Placeholder 13">
            <a:extLst>
              <a:ext uri="{FF2B5EF4-FFF2-40B4-BE49-F238E27FC236}">
                <a16:creationId xmlns:a16="http://schemas.microsoft.com/office/drawing/2014/main" id="{15B84156-9B42-0015-9E65-B12BFE7BD44C}"/>
              </a:ext>
            </a:extLst>
          </p:cNvPr>
          <p:cNvSpPr>
            <a:spLocks noGrp="1"/>
          </p:cNvSpPr>
          <p:nvPr>
            <p:ph type="sldNum" sz="quarter" idx="12"/>
          </p:nvPr>
        </p:nvSpPr>
        <p:spPr/>
        <p:txBody>
          <a:bodyPr/>
          <a:lstStyle/>
          <a:p>
            <a:fld id="{258767BC-73E5-4744-A13B-0B77ED12CA5C}" type="slidenum">
              <a:rPr lang="en-US" smtClean="0"/>
              <a:t>1</a:t>
            </a:fld>
            <a:endParaRPr lang="en-US"/>
          </a:p>
        </p:txBody>
      </p:sp>
    </p:spTree>
    <p:extLst>
      <p:ext uri="{BB962C8B-B14F-4D97-AF65-F5344CB8AC3E}">
        <p14:creationId xmlns:p14="http://schemas.microsoft.com/office/powerpoint/2010/main" val="114407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061EC5-1367-79FE-752A-71A341ECC91A}"/>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FD629-6FA9-0FC2-1A03-37E43538C51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Prompts</a:t>
            </a:r>
            <a:endParaRPr lang="en-US" sz="5400" kern="1200" dirty="0">
              <a:solidFill>
                <a:schemeClr val="tx1"/>
              </a:solidFill>
              <a:latin typeface="+mj-lt"/>
              <a:ea typeface="+mj-ea"/>
              <a:cs typeface="+mj-cs"/>
            </a:endParaRPr>
          </a:p>
        </p:txBody>
      </p:sp>
      <p:sp>
        <p:nvSpPr>
          <p:cNvPr id="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93D17FE4-AD40-206C-EB70-050ABD34DB13}"/>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Prompts</a:t>
            </a:r>
            <a:r>
              <a:rPr lang="en-US" sz="2100" dirty="0"/>
              <a:t> are structured inputs that include the user’s message, role, and optional metadata or context links to guide the model’s response in a state-aware and controllable manner.</a:t>
            </a:r>
          </a:p>
          <a:p>
            <a:r>
              <a:rPr lang="en-US" sz="2100" b="1" dirty="0"/>
              <a:t>User-Controlled</a:t>
            </a:r>
            <a:r>
              <a:rPr lang="en-US" sz="2100" dirty="0"/>
              <a:t>: User manages resources</a:t>
            </a:r>
          </a:p>
        </p:txBody>
      </p:sp>
      <p:sp>
        <p:nvSpPr>
          <p:cNvPr id="5" name="Slide Number Placeholder 4">
            <a:extLst>
              <a:ext uri="{FF2B5EF4-FFF2-40B4-BE49-F238E27FC236}">
                <a16:creationId xmlns:a16="http://schemas.microsoft.com/office/drawing/2014/main" id="{52BF8102-FFE9-0848-6A47-5BEF6279CF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smtClean="0">
                <a:solidFill>
                  <a:schemeClr val="tx1">
                    <a:tint val="75000"/>
                  </a:schemeClr>
                </a:solidFill>
              </a:rPr>
              <a:pPr>
                <a:spcAft>
                  <a:spcPts val="600"/>
                </a:spcAft>
              </a:pPr>
              <a:t>10</a:t>
            </a:fld>
            <a:endParaRPr lang="en-US">
              <a:solidFill>
                <a:schemeClr val="tx1">
                  <a:tint val="75000"/>
                </a:schemeClr>
              </a:solidFill>
            </a:endParaRPr>
          </a:p>
        </p:txBody>
      </p:sp>
      <p:pic>
        <p:nvPicPr>
          <p:cNvPr id="3" name="Content Placeholder 6" descr="A black background with a black square&#10;&#10;Description automatically generated with medium confidence">
            <a:extLst>
              <a:ext uri="{FF2B5EF4-FFF2-40B4-BE49-F238E27FC236}">
                <a16:creationId xmlns:a16="http://schemas.microsoft.com/office/drawing/2014/main" id="{BFA64D06-2E8E-903B-5596-38958DF0F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00" y="537600"/>
            <a:ext cx="612000" cy="612000"/>
          </a:xfrm>
          <a:prstGeom prst="rect">
            <a:avLst/>
          </a:prstGeom>
        </p:spPr>
      </p:pic>
      <p:graphicFrame>
        <p:nvGraphicFramePr>
          <p:cNvPr id="12" name="Table 11">
            <a:extLst>
              <a:ext uri="{FF2B5EF4-FFF2-40B4-BE49-F238E27FC236}">
                <a16:creationId xmlns:a16="http://schemas.microsoft.com/office/drawing/2014/main" id="{3FFDF7F8-EBD6-BACF-5CC9-008ED0D8EDCC}"/>
              </a:ext>
            </a:extLst>
          </p:cNvPr>
          <p:cNvGraphicFramePr>
            <a:graphicFrameLocks noGrp="1"/>
          </p:cNvGraphicFramePr>
          <p:nvPr>
            <p:extLst>
              <p:ext uri="{D42A27DB-BD31-4B8C-83A1-F6EECF244321}">
                <p14:modId xmlns:p14="http://schemas.microsoft.com/office/powerpoint/2010/main" val="3697260099"/>
              </p:ext>
            </p:extLst>
          </p:nvPr>
        </p:nvGraphicFramePr>
        <p:xfrm>
          <a:off x="4654296" y="1448451"/>
          <a:ext cx="7143694" cy="4305578"/>
        </p:xfrm>
        <a:graphic>
          <a:graphicData uri="http://schemas.openxmlformats.org/drawingml/2006/table">
            <a:tbl>
              <a:tblPr firstRow="1" lastRow="1"/>
              <a:tblGrid>
                <a:gridCol w="1303247">
                  <a:extLst>
                    <a:ext uri="{9D8B030D-6E8A-4147-A177-3AD203B41FA5}">
                      <a16:colId xmlns:a16="http://schemas.microsoft.com/office/drawing/2014/main" val="3389827157"/>
                    </a:ext>
                  </a:extLst>
                </a:gridCol>
                <a:gridCol w="782185">
                  <a:extLst>
                    <a:ext uri="{9D8B030D-6E8A-4147-A177-3AD203B41FA5}">
                      <a16:colId xmlns:a16="http://schemas.microsoft.com/office/drawing/2014/main" val="1889524961"/>
                    </a:ext>
                  </a:extLst>
                </a:gridCol>
                <a:gridCol w="5058262">
                  <a:extLst>
                    <a:ext uri="{9D8B030D-6E8A-4147-A177-3AD203B41FA5}">
                      <a16:colId xmlns:a16="http://schemas.microsoft.com/office/drawing/2014/main" val="3856003021"/>
                    </a:ext>
                  </a:extLst>
                </a:gridCol>
              </a:tblGrid>
              <a:tr h="360220">
                <a:tc>
                  <a:txBody>
                    <a:bodyPr/>
                    <a:lstStyle/>
                    <a:p>
                      <a:r>
                        <a:rPr lang="en-US" sz="1400" b="1" dirty="0"/>
                        <a:t>Property</a:t>
                      </a:r>
                      <a:endParaRPr lang="en-US" sz="1400" dirty="0"/>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b="1" dirty="0"/>
                        <a:t>Type</a:t>
                      </a:r>
                      <a:endParaRPr lang="en-US" sz="1400" dirty="0"/>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b="1" dirty="0"/>
                        <a:t>Description</a:t>
                      </a:r>
                      <a:endParaRPr lang="en-US" sz="1400" dirty="0"/>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761980407"/>
                  </a:ext>
                </a:extLst>
              </a:tr>
              <a:tr h="597523">
                <a:tc>
                  <a:txBody>
                    <a:bodyPr/>
                    <a:lstStyle/>
                    <a:p>
                      <a:r>
                        <a:rPr lang="en-US" sz="1400" dirty="0"/>
                        <a:t>text</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string</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The core user input or natural language instruction provided to the model.</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188827674"/>
                  </a:ext>
                </a:extLst>
              </a:tr>
              <a:tr h="597523">
                <a:tc>
                  <a:txBody>
                    <a:bodyPr/>
                    <a:lstStyle/>
                    <a:p>
                      <a:r>
                        <a:rPr lang="en-US" sz="1400" dirty="0"/>
                        <a:t>role</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string</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The role of the speaker, typically "user", "assistant", or "system"—used to format conversational turns.</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1326860006"/>
                  </a:ext>
                </a:extLst>
              </a:tr>
              <a:tr h="597523">
                <a:tc>
                  <a:txBody>
                    <a:bodyPr/>
                    <a:lstStyle/>
                    <a:p>
                      <a:r>
                        <a:rPr lang="en-US" sz="1400" dirty="0"/>
                        <a:t>name</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string</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(Optional) A custom name for the prompt turn, useful in multi-turn dialogues.</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555131652"/>
                  </a:ext>
                </a:extLst>
              </a:tr>
              <a:tr h="597523">
                <a:tc>
                  <a:txBody>
                    <a:bodyPr/>
                    <a:lstStyle/>
                    <a:p>
                      <a:r>
                        <a:rPr lang="en-US" sz="1400" dirty="0"/>
                        <a:t>timestamp</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string</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(Optional) ISO 8601 timestamp indicating when the prompt was created.</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096030770"/>
                  </a:ext>
                </a:extLst>
              </a:tr>
              <a:tr h="597523">
                <a:tc>
                  <a:txBody>
                    <a:bodyPr/>
                    <a:lstStyle/>
                    <a:p>
                      <a:r>
                        <a:rPr lang="en-US" sz="1400" dirty="0"/>
                        <a:t>metadata</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object</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(Optional) Additional information about the prompt (e.g., source, tone, priority).</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3817850870"/>
                  </a:ext>
                </a:extLst>
              </a:tr>
              <a:tr h="597523">
                <a:tc>
                  <a:txBody>
                    <a:bodyPr/>
                    <a:lstStyle/>
                    <a:p>
                      <a:r>
                        <a:rPr lang="en-US" sz="1400" dirty="0" err="1"/>
                        <a:t>context_refs</a:t>
                      </a:r>
                      <a:endParaRPr lang="en-US" sz="1400" dirty="0"/>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array</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(Optional) References to specific contexts or resources to be included with the prompt.</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492441511"/>
                  </a:ext>
                </a:extLst>
              </a:tr>
              <a:tr h="360220">
                <a:tc>
                  <a:txBody>
                    <a:bodyPr/>
                    <a:lstStyle/>
                    <a:p>
                      <a:r>
                        <a:rPr lang="en-US" sz="1400"/>
                        <a:t>id</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400" dirty="0"/>
                        <a:t>string</a:t>
                      </a:r>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endParaRPr lang="en-US" sz="1400" dirty="0"/>
                    </a:p>
                  </a:txBody>
                  <a:tcPr marL="75656" marR="75656" marT="37828" marB="37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200468385"/>
                  </a:ext>
                </a:extLst>
              </a:tr>
            </a:tbl>
          </a:graphicData>
        </a:graphic>
      </p:graphicFrame>
    </p:spTree>
    <p:extLst>
      <p:ext uri="{BB962C8B-B14F-4D97-AF65-F5344CB8AC3E}">
        <p14:creationId xmlns:p14="http://schemas.microsoft.com/office/powerpoint/2010/main" val="1695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C5945-C3E5-E522-DF05-37203CCF40D2}"/>
              </a:ext>
            </a:extLst>
          </p:cNvPr>
          <p:cNvSpPr>
            <a:spLocks noGrp="1"/>
          </p:cNvSpPr>
          <p:nvPr>
            <p:ph type="title"/>
          </p:nvPr>
        </p:nvSpPr>
        <p:spPr>
          <a:xfrm>
            <a:off x="2120590" y="287743"/>
            <a:ext cx="4759712" cy="1325563"/>
          </a:xfrm>
        </p:spPr>
        <p:txBody>
          <a:bodyPr>
            <a:normAutofit/>
          </a:bodyPr>
          <a:lstStyle/>
          <a:p>
            <a:r>
              <a:rPr lang="en-US" sz="5400" dirty="0"/>
              <a:t>Transport Layer</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BE6623-C4F3-0B52-855E-D0DB1C9B0F19}"/>
              </a:ext>
            </a:extLst>
          </p:cNvPr>
          <p:cNvSpPr>
            <a:spLocks noGrp="1"/>
          </p:cNvSpPr>
          <p:nvPr>
            <p:ph idx="1"/>
          </p:nvPr>
        </p:nvSpPr>
        <p:spPr>
          <a:xfrm>
            <a:off x="838200" y="1929384"/>
            <a:ext cx="10515600" cy="4251960"/>
          </a:xfrm>
        </p:spPr>
        <p:txBody>
          <a:bodyPr>
            <a:normAutofit/>
          </a:bodyPr>
          <a:lstStyle/>
          <a:p>
            <a:r>
              <a:rPr lang="en-US" sz="2200" b="1" dirty="0"/>
              <a:t>STDIO</a:t>
            </a:r>
            <a:endParaRPr lang="en-US" sz="2200" b="1" dirty="0">
              <a:latin typeface="+mj-lt"/>
            </a:endParaRPr>
          </a:p>
          <a:p>
            <a:pPr lvl="1" algn="just"/>
            <a:r>
              <a:rPr lang="en-US" sz="2200" i="0" dirty="0">
                <a:effectLst/>
                <a:latin typeface="+mj-lt"/>
              </a:rPr>
              <a:t>Uses standard input/output streams for direct process communication between local processes on the same machine, providing optimal performance with no network overhead.</a:t>
            </a:r>
            <a:endParaRPr lang="en-US" sz="2200" b="1" i="0" u="none" strike="noStrike" dirty="0">
              <a:effectLst/>
              <a:latin typeface="Inter"/>
              <a:hlinkClick r:id="rId2">
                <a:extLst>
                  <a:ext uri="{A12FA001-AC4F-418D-AE19-62706E023703}">
                    <ahyp:hlinkClr xmlns:ahyp="http://schemas.microsoft.com/office/drawing/2018/hyperlinkcolor" val="tx"/>
                  </a:ext>
                </a:extLst>
              </a:hlinkClick>
            </a:endParaRPr>
          </a:p>
          <a:p>
            <a:r>
              <a:rPr lang="en-US" sz="2200" b="1" i="0" dirty="0" err="1">
                <a:effectLst/>
                <a:latin typeface="Inter"/>
              </a:rPr>
              <a:t>Streamable</a:t>
            </a:r>
            <a:r>
              <a:rPr lang="en-US" sz="2200" b="1" i="0" dirty="0">
                <a:effectLst/>
                <a:latin typeface="Inter"/>
              </a:rPr>
              <a:t> HTTP:</a:t>
            </a:r>
          </a:p>
          <a:p>
            <a:pPr marL="457200" lvl="1" indent="0" algn="just">
              <a:buNone/>
            </a:pPr>
            <a:r>
              <a:rPr lang="en-US" sz="2200" b="0" i="0" dirty="0">
                <a:effectLst/>
                <a:latin typeface="Inter"/>
              </a:rPr>
              <a:t>In the </a:t>
            </a:r>
            <a:r>
              <a:rPr lang="en-US" sz="2200" b="1" i="0" dirty="0" err="1">
                <a:effectLst/>
                <a:latin typeface="Inter"/>
              </a:rPr>
              <a:t>Streamable</a:t>
            </a:r>
            <a:r>
              <a:rPr lang="en-US" sz="2200" b="1" i="0" dirty="0">
                <a:effectLst/>
                <a:latin typeface="Inter"/>
              </a:rPr>
              <a:t> HTTP</a:t>
            </a:r>
            <a:r>
              <a:rPr lang="en-US" sz="2200" b="0" i="0" dirty="0">
                <a:effectLst/>
                <a:latin typeface="Inter"/>
              </a:rPr>
              <a:t> transport, the server operates as an independent process that can handle multiple client connections. This transport uses HTTP POST and GET requests. Server can optionally make use of </a:t>
            </a:r>
            <a:r>
              <a:rPr lang="en-US" sz="2200" b="1" i="0" u="none" strike="noStrike" dirty="0">
                <a:effectLst/>
                <a:latin typeface="Inter"/>
                <a:hlinkClick r:id="rId3">
                  <a:extLst>
                    <a:ext uri="{A12FA001-AC4F-418D-AE19-62706E023703}">
                      <ahyp:hlinkClr xmlns:ahyp="http://schemas.microsoft.com/office/drawing/2018/hyperlinkcolor" val="tx"/>
                    </a:ext>
                  </a:extLst>
                </a:hlinkClick>
              </a:rPr>
              <a:t>Server-Sent Events</a:t>
            </a:r>
            <a:r>
              <a:rPr lang="en-US" sz="2200" b="0" i="0" dirty="0">
                <a:effectLst/>
                <a:latin typeface="Inter"/>
              </a:rPr>
              <a:t> (SSE) to stream multiple server messages. This permits basic MCP servers, as well as more feature-rich servers supporting streaming and server-to-client notifications and requests.</a:t>
            </a:r>
            <a:endParaRPr lang="en-US" sz="2200" b="1" i="0" dirty="0">
              <a:effectLst/>
              <a:latin typeface="Inter"/>
            </a:endParaRPr>
          </a:p>
        </p:txBody>
      </p:sp>
      <p:sp>
        <p:nvSpPr>
          <p:cNvPr id="5" name="Slide Number Placeholder 4">
            <a:extLst>
              <a:ext uri="{FF2B5EF4-FFF2-40B4-BE49-F238E27FC236}">
                <a16:creationId xmlns:a16="http://schemas.microsoft.com/office/drawing/2014/main" id="{B953A5EB-548C-D1C7-7633-FDA01E75EDAE}"/>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11</a:t>
            </a:fld>
            <a:endParaRPr lang="en-US"/>
          </a:p>
        </p:txBody>
      </p:sp>
      <p:pic>
        <p:nvPicPr>
          <p:cNvPr id="7" name="Picture 6" descr="A yellow and grey chain&#10;&#10;Description automatically generated">
            <a:extLst>
              <a:ext uri="{FF2B5EF4-FFF2-40B4-BE49-F238E27FC236}">
                <a16:creationId xmlns:a16="http://schemas.microsoft.com/office/drawing/2014/main" id="{4942065F-6D22-7570-8621-B6C2F630E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54" y="681037"/>
            <a:ext cx="538976" cy="538976"/>
          </a:xfrm>
          <a:prstGeom prst="rect">
            <a:avLst/>
          </a:prstGeom>
        </p:spPr>
      </p:pic>
    </p:spTree>
    <p:extLst>
      <p:ext uri="{BB962C8B-B14F-4D97-AF65-F5344CB8AC3E}">
        <p14:creationId xmlns:p14="http://schemas.microsoft.com/office/powerpoint/2010/main" val="6400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5BB8C2-4FFD-3BBA-8B5D-8755A4D5C4F7}"/>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5" descr="A screenshot of a computer&#10;&#10;Description automatically generated">
            <a:extLst>
              <a:ext uri="{FF2B5EF4-FFF2-40B4-BE49-F238E27FC236}">
                <a16:creationId xmlns:a16="http://schemas.microsoft.com/office/drawing/2014/main" id="{89033177-76E9-358A-0B9D-339C49531BD4}"/>
              </a:ext>
            </a:extLst>
          </p:cNvPr>
          <p:cNvPicPr>
            <a:picLocks noChangeAspect="1"/>
          </p:cNvPicPr>
          <p:nvPr/>
        </p:nvPicPr>
        <p:blipFill>
          <a:blip r:embed="rId2">
            <a:extLst>
              <a:ext uri="{28A0092B-C50C-407E-A947-70E740481C1C}">
                <a14:useLocalDpi xmlns:a14="http://schemas.microsoft.com/office/drawing/2010/main" val="0"/>
              </a:ext>
            </a:extLst>
          </a:blip>
          <a:srcRect l="13" t="1318" r="-13" b="19192"/>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2F518D5E-D830-FF1D-2A64-DA701E385F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2697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D5D61-9E30-F625-FBD3-6BB7AF9E1B4B}"/>
              </a:ext>
            </a:extLst>
          </p:cNvPr>
          <p:cNvSpPr>
            <a:spLocks noGrp="1"/>
          </p:cNvSpPr>
          <p:nvPr>
            <p:ph type="title"/>
          </p:nvPr>
        </p:nvSpPr>
        <p:spPr>
          <a:xfrm>
            <a:off x="630936" y="639520"/>
            <a:ext cx="3429000" cy="1719072"/>
          </a:xfrm>
        </p:spPr>
        <p:txBody>
          <a:bodyPr anchor="b">
            <a:normAutofit/>
          </a:bodyPr>
          <a:lstStyle/>
          <a:p>
            <a:r>
              <a:rPr lang="en-US" sz="5400"/>
              <a:t>Claude Desktop</a:t>
            </a:r>
            <a:endParaRPr lang="en-US" sz="5400" dirty="0"/>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3E5D363-0EBE-3B6C-3845-19890FC5D3D6}"/>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13</a:t>
            </a:fld>
            <a:endParaRPr lang="en-US"/>
          </a:p>
        </p:txBody>
      </p:sp>
    </p:spTree>
    <p:extLst>
      <p:ext uri="{BB962C8B-B14F-4D97-AF65-F5344CB8AC3E}">
        <p14:creationId xmlns:p14="http://schemas.microsoft.com/office/powerpoint/2010/main" val="82113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AAED30-6BD0-AA6D-0A8E-31B7B4CEDEDF}"/>
              </a:ext>
            </a:extLst>
          </p:cNvPr>
          <p:cNvSpPr>
            <a:spLocks noGrp="1"/>
          </p:cNvSpPr>
          <p:nvPr>
            <p:ph type="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Thank you</a:t>
            </a:r>
          </a:p>
        </p:txBody>
      </p:sp>
      <p:pic>
        <p:nvPicPr>
          <p:cNvPr id="5" name="Content Placeholder 4" descr="A movie poster of a cartoon character on stage with a crowd of people behind it&#10;&#10;Description automatically generated">
            <a:extLst>
              <a:ext uri="{FF2B5EF4-FFF2-40B4-BE49-F238E27FC236}">
                <a16:creationId xmlns:a16="http://schemas.microsoft.com/office/drawing/2014/main" id="{6DC0F048-9905-8960-B268-DF79E00A2FEF}"/>
              </a:ext>
            </a:extLst>
          </p:cNvPr>
          <p:cNvPicPr>
            <a:picLocks noGrp="1" noChangeAspect="1"/>
          </p:cNvPicPr>
          <p:nvPr>
            <p:ph idx="1"/>
          </p:nvPr>
        </p:nvPicPr>
        <p:blipFill rotWithShape="1">
          <a:blip r:embed="rId2">
            <a:alphaModFix amt="35000"/>
            <a:extLst>
              <a:ext uri="{28A0092B-C50C-407E-A947-70E740481C1C}">
                <a14:useLocalDpi xmlns:a14="http://schemas.microsoft.com/office/drawing/2010/main" val="0"/>
              </a:ext>
            </a:extLst>
          </a:blip>
          <a:srcRect t="31086" b="12664"/>
          <a:stretch>
            <a:fillRect/>
          </a:stretch>
        </p:blipFill>
        <p:spPr>
          <a:xfrm>
            <a:off x="20" y="1"/>
            <a:ext cx="12191980" cy="6857999"/>
          </a:xfrm>
          <a:prstGeom prst="rect">
            <a:avLst/>
          </a:prstGeom>
        </p:spPr>
      </p:pic>
      <p:sp>
        <p:nvSpPr>
          <p:cNvPr id="7" name="Subtitle 2">
            <a:extLst>
              <a:ext uri="{FF2B5EF4-FFF2-40B4-BE49-F238E27FC236}">
                <a16:creationId xmlns:a16="http://schemas.microsoft.com/office/drawing/2014/main" id="{ACE97676-3C2F-CCE1-DE2A-ED07FF6FF55D}"/>
              </a:ext>
            </a:extLst>
          </p:cNvPr>
          <p:cNvSpPr txBox="1">
            <a:spLocks/>
          </p:cNvSpPr>
          <p:nvPr/>
        </p:nvSpPr>
        <p:spPr>
          <a:xfrm>
            <a:off x="7534641" y="1065862"/>
            <a:ext cx="3860002" cy="472627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dirty="0">
                <a:solidFill>
                  <a:srgbClr val="FFFFFF"/>
                </a:solidFill>
              </a:rPr>
              <a:t>ali.najafi@sabanciuniv.edu</a:t>
            </a:r>
          </a:p>
          <a:p>
            <a:pPr marL="0"/>
            <a:r>
              <a:rPr lang="en-US" sz="2000" b="1" dirty="0" err="1">
                <a:solidFill>
                  <a:srgbClr val="FFFFFF"/>
                </a:solidFill>
                <a:sym typeface="Barlow"/>
              </a:rPr>
              <a:t>www.najafi-ali.com</a:t>
            </a:r>
            <a:endParaRPr lang="en-US" sz="2000" dirty="0">
              <a:solidFill>
                <a:srgbClr val="FFFFFF"/>
              </a:solidFill>
              <a:sym typeface="Barlow"/>
            </a:endParaRPr>
          </a:p>
          <a:p>
            <a:pPr marL="0"/>
            <a:endParaRPr lang="en-US" sz="2000" dirty="0">
              <a:solidFill>
                <a:srgbClr val="FFFFFF"/>
              </a:solidFill>
            </a:endParaRPr>
          </a:p>
        </p:txBody>
      </p:sp>
      <p:sp>
        <p:nvSpPr>
          <p:cNvPr id="3" name="Slide Number Placeholder 2">
            <a:extLst>
              <a:ext uri="{FF2B5EF4-FFF2-40B4-BE49-F238E27FC236}">
                <a16:creationId xmlns:a16="http://schemas.microsoft.com/office/drawing/2014/main" id="{42C592DA-B0BC-565F-33C3-5E52DFF1075B}"/>
              </a:ext>
            </a:extLst>
          </p:cNvPr>
          <p:cNvSpPr>
            <a:spLocks noGrp="1"/>
          </p:cNvSpPr>
          <p:nvPr>
            <p:ph type="sldNum" sz="quarter" idx="12"/>
          </p:nvPr>
        </p:nvSpPr>
        <p:spPr/>
        <p:txBody>
          <a:bodyPr/>
          <a:lstStyle/>
          <a:p>
            <a:fld id="{258767BC-73E5-4744-A13B-0B77ED12CA5C}" type="slidenum">
              <a:rPr lang="en-US" smtClean="0"/>
              <a:t>14</a:t>
            </a:fld>
            <a:endParaRPr lang="en-US"/>
          </a:p>
        </p:txBody>
      </p:sp>
    </p:spTree>
    <p:extLst>
      <p:ext uri="{BB962C8B-B14F-4D97-AF65-F5344CB8AC3E}">
        <p14:creationId xmlns:p14="http://schemas.microsoft.com/office/powerpoint/2010/main" val="29005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015AD-F85F-935F-D076-2302AFED9C3F}"/>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ECC7C4-1E41-06D9-929A-C5B8199D1924}"/>
              </a:ext>
            </a:extLst>
          </p:cNvPr>
          <p:cNvSpPr>
            <a:spLocks noGrp="1"/>
          </p:cNvSpPr>
          <p:nvPr>
            <p:ph idx="1"/>
          </p:nvPr>
        </p:nvSpPr>
        <p:spPr>
          <a:xfrm>
            <a:off x="838200" y="1929384"/>
            <a:ext cx="10515600" cy="4251960"/>
          </a:xfrm>
        </p:spPr>
        <p:txBody>
          <a:bodyPr>
            <a:normAutofit/>
          </a:bodyPr>
          <a:lstStyle/>
          <a:p>
            <a:r>
              <a:rPr lang="en-US" sz="2200" dirty="0">
                <a:solidFill>
                  <a:schemeClr val="accent2"/>
                </a:solidFill>
                <a:hlinkClick r:id="rId2">
                  <a:extLst>
                    <a:ext uri="{A12FA001-AC4F-418D-AE19-62706E023703}">
                      <ahyp:hlinkClr xmlns:ahyp="http://schemas.microsoft.com/office/drawing/2018/hyperlinkcolor" val="tx"/>
                    </a:ext>
                  </a:extLst>
                </a:hlinkClick>
              </a:rPr>
              <a:t>https://cloud.google.com/discover/what-are-ai-agents?hl=en</a:t>
            </a:r>
            <a:endParaRPr lang="en-US" sz="2200" dirty="0">
              <a:solidFill>
                <a:schemeClr val="accent2"/>
              </a:solidFill>
            </a:endParaRPr>
          </a:p>
          <a:p>
            <a:r>
              <a:rPr lang="en-US" sz="2200" dirty="0">
                <a:solidFill>
                  <a:schemeClr val="accent2"/>
                </a:solidFill>
                <a:hlinkClick r:id="rId3">
                  <a:extLst>
                    <a:ext uri="{A12FA001-AC4F-418D-AE19-62706E023703}">
                      <ahyp:hlinkClr xmlns:ahyp="http://schemas.microsoft.com/office/drawing/2018/hyperlinkcolor" val="tx"/>
                    </a:ext>
                  </a:extLst>
                </a:hlinkClick>
              </a:rPr>
              <a:t>https://modelcontextprotocol.io</a:t>
            </a:r>
            <a:endParaRPr lang="en-US" sz="2200" dirty="0">
              <a:solidFill>
                <a:schemeClr val="accent2"/>
              </a:solidFill>
            </a:endParaRPr>
          </a:p>
        </p:txBody>
      </p:sp>
      <p:sp>
        <p:nvSpPr>
          <p:cNvPr id="4" name="Slide Number Placeholder 3">
            <a:extLst>
              <a:ext uri="{FF2B5EF4-FFF2-40B4-BE49-F238E27FC236}">
                <a16:creationId xmlns:a16="http://schemas.microsoft.com/office/drawing/2014/main" id="{91F5D6F6-B7D0-7E0C-C82E-A243B0EB00E2}"/>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15</a:t>
            </a:fld>
            <a:endParaRPr lang="en-US"/>
          </a:p>
        </p:txBody>
      </p:sp>
    </p:spTree>
    <p:extLst>
      <p:ext uri="{BB962C8B-B14F-4D97-AF65-F5344CB8AC3E}">
        <p14:creationId xmlns:p14="http://schemas.microsoft.com/office/powerpoint/2010/main" val="52894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E782-4692-A777-98B2-15A193A1FA8C}"/>
              </a:ext>
            </a:extLst>
          </p:cNvPr>
          <p:cNvSpPr>
            <a:spLocks noGrp="1"/>
          </p:cNvSpPr>
          <p:nvPr>
            <p:ph type="title"/>
          </p:nvPr>
        </p:nvSpPr>
        <p:spPr>
          <a:xfrm>
            <a:off x="641252" y="289830"/>
            <a:ext cx="2031610" cy="783603"/>
          </a:xfrm>
        </p:spPr>
        <p:txBody>
          <a:bodyPr/>
          <a:lstStyle/>
          <a:p>
            <a:r>
              <a:rPr lang="en-US" dirty="0"/>
              <a:t>Agents</a:t>
            </a:r>
          </a:p>
        </p:txBody>
      </p:sp>
      <p:pic>
        <p:nvPicPr>
          <p:cNvPr id="5" name="Content Placeholder 4" descr="A white grid with black text&#10;&#10;Description automatically generated">
            <a:extLst>
              <a:ext uri="{FF2B5EF4-FFF2-40B4-BE49-F238E27FC236}">
                <a16:creationId xmlns:a16="http://schemas.microsoft.com/office/drawing/2014/main" id="{B2924F96-9AD2-821F-7159-42E419A5F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252" y="1151492"/>
            <a:ext cx="10370049" cy="5069802"/>
          </a:xfrm>
        </p:spPr>
      </p:pic>
      <p:sp>
        <p:nvSpPr>
          <p:cNvPr id="7" name="Slide Number Placeholder 6">
            <a:extLst>
              <a:ext uri="{FF2B5EF4-FFF2-40B4-BE49-F238E27FC236}">
                <a16:creationId xmlns:a16="http://schemas.microsoft.com/office/drawing/2014/main" id="{0D112FE5-4214-FF27-7D10-F7D378AC3691}"/>
              </a:ext>
            </a:extLst>
          </p:cNvPr>
          <p:cNvSpPr>
            <a:spLocks noGrp="1"/>
          </p:cNvSpPr>
          <p:nvPr>
            <p:ph type="sldNum" sz="quarter" idx="12"/>
          </p:nvPr>
        </p:nvSpPr>
        <p:spPr/>
        <p:txBody>
          <a:bodyPr/>
          <a:lstStyle/>
          <a:p>
            <a:fld id="{258767BC-73E5-4744-A13B-0B77ED12CA5C}" type="slidenum">
              <a:rPr lang="en-US" smtClean="0"/>
              <a:t>2</a:t>
            </a:fld>
            <a:endParaRPr lang="en-US"/>
          </a:p>
        </p:txBody>
      </p:sp>
    </p:spTree>
    <p:extLst>
      <p:ext uri="{BB962C8B-B14F-4D97-AF65-F5344CB8AC3E}">
        <p14:creationId xmlns:p14="http://schemas.microsoft.com/office/powerpoint/2010/main" val="289407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1736C-2531-6B97-24F0-34BE45F497AB}"/>
              </a:ext>
            </a:extLst>
          </p:cNvPr>
          <p:cNvSpPr>
            <a:spLocks noGrp="1"/>
          </p:cNvSpPr>
          <p:nvPr>
            <p:ph type="title"/>
          </p:nvPr>
        </p:nvSpPr>
        <p:spPr>
          <a:xfrm>
            <a:off x="838200" y="365125"/>
            <a:ext cx="10515600" cy="1325563"/>
          </a:xfrm>
        </p:spPr>
        <p:txBody>
          <a:bodyPr>
            <a:normAutofit/>
          </a:bodyPr>
          <a:lstStyle/>
          <a:p>
            <a:r>
              <a:rPr lang="en-US" sz="5400" b="0" i="0" dirty="0">
                <a:effectLst/>
                <a:latin typeface="Google Sans"/>
              </a:rPr>
              <a:t>How do AI agents work?</a:t>
            </a:r>
            <a:endParaRPr lang="en-US"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867244-5132-9FBA-4659-B94F2516855E}"/>
              </a:ext>
            </a:extLst>
          </p:cNvPr>
          <p:cNvSpPr>
            <a:spLocks noGrp="1"/>
          </p:cNvSpPr>
          <p:nvPr>
            <p:ph idx="1"/>
          </p:nvPr>
        </p:nvSpPr>
        <p:spPr>
          <a:xfrm>
            <a:off x="838200" y="1814037"/>
            <a:ext cx="10515600" cy="4367307"/>
          </a:xfrm>
        </p:spPr>
        <p:txBody>
          <a:bodyPr>
            <a:noAutofit/>
          </a:bodyPr>
          <a:lstStyle/>
          <a:p>
            <a:pPr>
              <a:spcBef>
                <a:spcPts val="1200"/>
              </a:spcBef>
              <a:spcAft>
                <a:spcPts val="1200"/>
              </a:spcAft>
              <a:buFont typeface="Arial" panose="020B0604020202020204" pitchFamily="34" charset="0"/>
              <a:buChar char="•"/>
            </a:pPr>
            <a:r>
              <a:rPr lang="en-US" sz="1600" b="1" dirty="0">
                <a:solidFill>
                  <a:srgbClr val="7030A0"/>
                </a:solidFill>
                <a:effectLst/>
              </a:rPr>
              <a:t>Persona</a:t>
            </a:r>
            <a:r>
              <a:rPr lang="en-US" sz="1600" b="0" dirty="0">
                <a:effectLst/>
              </a:rPr>
              <a:t>: A well-defined persona allows an agent to </a:t>
            </a:r>
            <a:r>
              <a:rPr lang="en-US" sz="1600" b="0" dirty="0">
                <a:solidFill>
                  <a:srgbClr val="7030A0"/>
                </a:solidFill>
                <a:effectLst/>
              </a:rPr>
              <a:t>maintain a consistent character </a:t>
            </a:r>
            <a:r>
              <a:rPr lang="en-US" sz="1600" b="0" dirty="0">
                <a:effectLst/>
              </a:rPr>
              <a:t>and behave in a manner appropriate to its assigned role, evolving as the agent gains experience and interacts with its environment.</a:t>
            </a:r>
          </a:p>
          <a:p>
            <a:pPr>
              <a:spcBef>
                <a:spcPts val="1200"/>
              </a:spcBef>
              <a:spcAft>
                <a:spcPts val="1200"/>
              </a:spcAft>
              <a:buFont typeface="Arial" panose="020B0604020202020204" pitchFamily="34" charset="0"/>
              <a:buChar char="•"/>
            </a:pPr>
            <a:r>
              <a:rPr lang="en-US" sz="1600" b="1" dirty="0">
                <a:solidFill>
                  <a:srgbClr val="0070C0"/>
                </a:solidFill>
                <a:effectLst/>
              </a:rPr>
              <a:t>Memory</a:t>
            </a:r>
            <a:r>
              <a:rPr lang="en-US" sz="1600" b="0" dirty="0">
                <a:effectLst/>
              </a:rPr>
              <a:t>: The agent is equipped in general with short term, long term, consensus, and episodic memory. Short term memory for immediate interactions, long-term memory for historical data and conversations, episodic memory for past interactions, and consensus memory for shared information among agents. The agent can maintain </a:t>
            </a:r>
            <a:r>
              <a:rPr lang="en-US" sz="1600" b="0" dirty="0">
                <a:solidFill>
                  <a:srgbClr val="0070C0"/>
                </a:solidFill>
                <a:effectLst/>
              </a:rPr>
              <a:t>context</a:t>
            </a:r>
            <a:r>
              <a:rPr lang="en-US" sz="1600" b="0" dirty="0">
                <a:effectLst/>
              </a:rPr>
              <a:t>, learn from experiences, and improve performance by recalling past interactions and adapting to new situations.</a:t>
            </a:r>
          </a:p>
          <a:p>
            <a:pPr>
              <a:spcBef>
                <a:spcPts val="1200"/>
              </a:spcBef>
              <a:spcAft>
                <a:spcPts val="1200"/>
              </a:spcAft>
              <a:buFont typeface="Arial" panose="020B0604020202020204" pitchFamily="34" charset="0"/>
              <a:buChar char="•"/>
            </a:pPr>
            <a:r>
              <a:rPr lang="en-US" sz="1600" b="1" dirty="0">
                <a:solidFill>
                  <a:srgbClr val="00B050"/>
                </a:solidFill>
                <a:effectLst/>
              </a:rPr>
              <a:t>Tools</a:t>
            </a:r>
            <a:r>
              <a:rPr lang="en-US" sz="1600" b="0" dirty="0">
                <a:effectLst/>
              </a:rPr>
              <a:t>: Tools are functions or external resources that an agent can utilize to </a:t>
            </a:r>
            <a:r>
              <a:rPr lang="en-US" sz="1600" b="0" dirty="0">
                <a:solidFill>
                  <a:srgbClr val="00B050"/>
                </a:solidFill>
                <a:effectLst/>
              </a:rPr>
              <a:t>interact</a:t>
            </a:r>
            <a:r>
              <a:rPr lang="en-US" sz="1600" b="0" dirty="0">
                <a:effectLst/>
              </a:rPr>
              <a:t> with its environment and enhance its capabilities. They allow agents to perform complex tasks by accessing information, manipulating data, or controlling external systems, and can be categorized based on their user interface, including physical, graphical, and program-based interfaces. Tool learning involves teaching agents how to effectively use these tools by understanding their functionalities and the context in which they should be applied.</a:t>
            </a:r>
          </a:p>
          <a:p>
            <a:pPr>
              <a:spcBef>
                <a:spcPts val="1200"/>
              </a:spcBef>
              <a:spcAft>
                <a:spcPts val="1200"/>
              </a:spcAft>
              <a:buFont typeface="Arial" panose="020B0604020202020204" pitchFamily="34" charset="0"/>
              <a:buChar char="•"/>
            </a:pPr>
            <a:r>
              <a:rPr lang="en-US" sz="1600" b="1" dirty="0">
                <a:solidFill>
                  <a:srgbClr val="FF0000"/>
                </a:solidFill>
                <a:effectLst/>
              </a:rPr>
              <a:t>Model</a:t>
            </a:r>
            <a:r>
              <a:rPr lang="en-US" sz="1600" b="0" dirty="0">
                <a:effectLst/>
              </a:rPr>
              <a:t>: Large language models (LLMs) serve as the foundation for building AI agents, providing them with the ability to understand, reason, and act. LLMs act as the "</a:t>
            </a:r>
            <a:r>
              <a:rPr lang="en-US" sz="1600" b="0" dirty="0">
                <a:solidFill>
                  <a:srgbClr val="FF0000"/>
                </a:solidFill>
                <a:effectLst/>
              </a:rPr>
              <a:t>brain</a:t>
            </a:r>
            <a:r>
              <a:rPr lang="en-US" sz="1600" b="0" dirty="0">
                <a:effectLst/>
              </a:rPr>
              <a:t>" of an agent, enabling them to process and generate language, while other components facilitate reason and action.</a:t>
            </a:r>
            <a:endParaRPr lang="en-US" sz="1600" dirty="0">
              <a:effectLst/>
            </a:endParaRPr>
          </a:p>
          <a:p>
            <a:endParaRPr lang="en-US" sz="1600" dirty="0"/>
          </a:p>
        </p:txBody>
      </p:sp>
      <p:sp>
        <p:nvSpPr>
          <p:cNvPr id="4" name="Slide Number Placeholder 3">
            <a:extLst>
              <a:ext uri="{FF2B5EF4-FFF2-40B4-BE49-F238E27FC236}">
                <a16:creationId xmlns:a16="http://schemas.microsoft.com/office/drawing/2014/main" id="{03AE8DBE-3C4E-1C9E-BDFB-4488FED4312E}"/>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3</a:t>
            </a:fld>
            <a:endParaRPr lang="en-US"/>
          </a:p>
        </p:txBody>
      </p:sp>
    </p:spTree>
    <p:extLst>
      <p:ext uri="{BB962C8B-B14F-4D97-AF65-F5344CB8AC3E}">
        <p14:creationId xmlns:p14="http://schemas.microsoft.com/office/powerpoint/2010/main" val="293985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maze&#10;&#10;Description automatically generated">
            <a:extLst>
              <a:ext uri="{FF2B5EF4-FFF2-40B4-BE49-F238E27FC236}">
                <a16:creationId xmlns:a16="http://schemas.microsoft.com/office/drawing/2014/main" id="{DE74C66A-6A7B-6FC9-A7F6-94A6C0342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283" y="643466"/>
            <a:ext cx="8253434" cy="5571067"/>
          </a:xfrm>
          <a:prstGeom prst="rect">
            <a:avLst/>
          </a:prstGeom>
        </p:spPr>
      </p:pic>
      <p:sp>
        <p:nvSpPr>
          <p:cNvPr id="4" name="Slide Number Placeholder 3">
            <a:extLst>
              <a:ext uri="{FF2B5EF4-FFF2-40B4-BE49-F238E27FC236}">
                <a16:creationId xmlns:a16="http://schemas.microsoft.com/office/drawing/2014/main" id="{460FBFC2-C4DD-49FD-6CE2-DB9DF55D9F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smtClean="0">
                <a:solidFill>
                  <a:schemeClr val="tx1">
                    <a:tint val="75000"/>
                  </a:schemeClr>
                </a:solidFill>
              </a:rPr>
              <a:pPr>
                <a:spcAft>
                  <a:spcPts val="600"/>
                </a:spcAft>
              </a:pPr>
              <a:t>4</a:t>
            </a:fld>
            <a:endParaRPr lang="en-US">
              <a:solidFill>
                <a:schemeClr val="tx1">
                  <a:tint val="75000"/>
                </a:schemeClr>
              </a:solidFill>
            </a:endParaRPr>
          </a:p>
        </p:txBody>
      </p:sp>
      <p:pic>
        <p:nvPicPr>
          <p:cNvPr id="10" name="Picture 9" descr="A pink and black brain with a face&#10;&#10;Description automatically generated">
            <a:extLst>
              <a:ext uri="{FF2B5EF4-FFF2-40B4-BE49-F238E27FC236}">
                <a16:creationId xmlns:a16="http://schemas.microsoft.com/office/drawing/2014/main" id="{DE190858-1894-CEF7-B73F-5AD5F8CAF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695" y="5347922"/>
            <a:ext cx="609600" cy="609600"/>
          </a:xfrm>
          <a:prstGeom prst="rect">
            <a:avLst/>
          </a:prstGeom>
        </p:spPr>
      </p:pic>
      <p:pic>
        <p:nvPicPr>
          <p:cNvPr id="12" name="Picture 11" descr="A cartoon of a pink brain&#10;&#10;Description automatically generated">
            <a:extLst>
              <a:ext uri="{FF2B5EF4-FFF2-40B4-BE49-F238E27FC236}">
                <a16:creationId xmlns:a16="http://schemas.microsoft.com/office/drawing/2014/main" id="{EEF1BBC4-88BF-9CD2-7F93-365B6381AAA4}"/>
              </a:ext>
            </a:extLst>
          </p:cNvPr>
          <p:cNvPicPr>
            <a:picLocks noChangeAspect="1"/>
          </p:cNvPicPr>
          <p:nvPr/>
        </p:nvPicPr>
        <p:blipFill>
          <a:blip r:embed="rId4">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8089745" y="4634605"/>
            <a:ext cx="571500" cy="571500"/>
          </a:xfrm>
          <a:prstGeom prst="rect">
            <a:avLst/>
          </a:prstGeom>
        </p:spPr>
      </p:pic>
      <p:sp>
        <p:nvSpPr>
          <p:cNvPr id="13" name="TextBox 12">
            <a:extLst>
              <a:ext uri="{FF2B5EF4-FFF2-40B4-BE49-F238E27FC236}">
                <a16:creationId xmlns:a16="http://schemas.microsoft.com/office/drawing/2014/main" id="{1F8220DF-ED1B-9ACB-0833-8CDC70BA20EA}"/>
              </a:ext>
            </a:extLst>
          </p:cNvPr>
          <p:cNvSpPr txBox="1"/>
          <p:nvPr/>
        </p:nvSpPr>
        <p:spPr>
          <a:xfrm>
            <a:off x="8793666" y="4757715"/>
            <a:ext cx="2652859" cy="369332"/>
          </a:xfrm>
          <a:prstGeom prst="rect">
            <a:avLst/>
          </a:prstGeom>
          <a:noFill/>
        </p:spPr>
        <p:txBody>
          <a:bodyPr wrap="square" rtlCol="0">
            <a:spAutoFit/>
          </a:bodyPr>
          <a:lstStyle/>
          <a:p>
            <a:r>
              <a:rPr lang="en-US" dirty="0"/>
              <a:t>Stateful    (Memory)</a:t>
            </a:r>
          </a:p>
        </p:txBody>
      </p:sp>
      <p:sp>
        <p:nvSpPr>
          <p:cNvPr id="16" name="TextBox 15">
            <a:extLst>
              <a:ext uri="{FF2B5EF4-FFF2-40B4-BE49-F238E27FC236}">
                <a16:creationId xmlns:a16="http://schemas.microsoft.com/office/drawing/2014/main" id="{D49F4D23-9623-4D67-442D-FA92978563B8}"/>
              </a:ext>
            </a:extLst>
          </p:cNvPr>
          <p:cNvSpPr txBox="1"/>
          <p:nvPr/>
        </p:nvSpPr>
        <p:spPr>
          <a:xfrm>
            <a:off x="8793666" y="5486124"/>
            <a:ext cx="2469066" cy="369332"/>
          </a:xfrm>
          <a:prstGeom prst="rect">
            <a:avLst/>
          </a:prstGeom>
          <a:noFill/>
        </p:spPr>
        <p:txBody>
          <a:bodyPr wrap="square" rtlCol="0">
            <a:spAutoFit/>
          </a:bodyPr>
          <a:lstStyle/>
          <a:p>
            <a:r>
              <a:rPr lang="en-US" dirty="0"/>
              <a:t>Stateless (No Memory)</a:t>
            </a:r>
          </a:p>
        </p:txBody>
      </p:sp>
    </p:spTree>
    <p:extLst>
      <p:ext uri="{BB962C8B-B14F-4D97-AF65-F5344CB8AC3E}">
        <p14:creationId xmlns:p14="http://schemas.microsoft.com/office/powerpoint/2010/main" val="316576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A5FE9-0461-1314-6FAC-CC09D5EE0F32}"/>
              </a:ext>
            </a:extLst>
          </p:cNvPr>
          <p:cNvSpPr>
            <a:spLocks noGrp="1"/>
          </p:cNvSpPr>
          <p:nvPr>
            <p:ph type="title"/>
          </p:nvPr>
        </p:nvSpPr>
        <p:spPr>
          <a:xfrm>
            <a:off x="838200" y="365125"/>
            <a:ext cx="10515600" cy="1325563"/>
          </a:xfrm>
        </p:spPr>
        <p:txBody>
          <a:bodyPr>
            <a:normAutofit/>
          </a:bodyPr>
          <a:lstStyle/>
          <a:p>
            <a:r>
              <a:rPr lang="en-US" sz="5400"/>
              <a:t>What is MCP?</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5D2802-0B54-621A-F38C-6EC38085C7B7}"/>
              </a:ext>
            </a:extLst>
          </p:cNvPr>
          <p:cNvSpPr>
            <a:spLocks noGrp="1"/>
          </p:cNvSpPr>
          <p:nvPr>
            <p:ph idx="1"/>
          </p:nvPr>
        </p:nvSpPr>
        <p:spPr>
          <a:xfrm>
            <a:off x="838200" y="1929384"/>
            <a:ext cx="10515600" cy="4251960"/>
          </a:xfrm>
        </p:spPr>
        <p:txBody>
          <a:bodyPr>
            <a:normAutofit/>
          </a:bodyPr>
          <a:lstStyle/>
          <a:p>
            <a:pPr marL="0" indent="0" algn="just">
              <a:buNone/>
            </a:pPr>
            <a:r>
              <a:rPr lang="en-US" sz="1700" b="0" i="0" dirty="0">
                <a:effectLst/>
                <a:latin typeface="+mj-lt"/>
              </a:rPr>
              <a:t>MCP is an open protocol that standardizes how applications provide context to large language models (LLMs). Think of MCP like a USB-C port for AI applications. Just as </a:t>
            </a:r>
            <a:r>
              <a:rPr lang="en-US" sz="1700" b="0" i="0" dirty="0">
                <a:solidFill>
                  <a:schemeClr val="accent2">
                    <a:lumMod val="60000"/>
                    <a:lumOff val="40000"/>
                  </a:schemeClr>
                </a:solidFill>
                <a:effectLst/>
                <a:latin typeface="+mj-lt"/>
              </a:rPr>
              <a:t>USB-C</a:t>
            </a:r>
            <a:r>
              <a:rPr lang="en-US" sz="1700" b="0" i="0" dirty="0">
                <a:effectLst/>
                <a:latin typeface="+mj-lt"/>
              </a:rPr>
              <a:t> provides a standardized way to connect your devices to various peripherals and accessories, MCP provides a standardized way to connect AI models to different data sources and tools. MCP enables you build agents and complex workflows on top of LLMs and connects your models with the world.</a:t>
            </a:r>
          </a:p>
          <a:p>
            <a:pPr marL="0" indent="0" algn="just">
              <a:buNone/>
            </a:pPr>
            <a:endParaRPr lang="en-US" sz="1700" b="1" dirty="0">
              <a:latin typeface="+mj-lt"/>
            </a:endParaRPr>
          </a:p>
          <a:p>
            <a:pPr>
              <a:buFont typeface="Arial" panose="020B0604020202020204" pitchFamily="34" charset="0"/>
              <a:buChar char="•"/>
            </a:pPr>
            <a:r>
              <a:rPr lang="en-US" sz="1700" b="1" i="0" dirty="0">
                <a:effectLst/>
                <a:latin typeface="+mj-lt"/>
              </a:rPr>
              <a:t>MCP Host</a:t>
            </a:r>
            <a:r>
              <a:rPr lang="en-US" sz="1700" b="0" i="0" dirty="0">
                <a:effectLst/>
                <a:latin typeface="+mj-lt"/>
              </a:rPr>
              <a:t>: The AI application that coordinates and manages one or multiple MCP clients.   </a:t>
            </a:r>
          </a:p>
          <a:p>
            <a:pPr marL="0" indent="0">
              <a:buNone/>
            </a:pPr>
            <a:r>
              <a:rPr lang="en-US" sz="1700" dirty="0">
                <a:latin typeface="+mj-lt"/>
              </a:rPr>
              <a:t>(Claude Code, Claude Desktop, VS code Chat, … )</a:t>
            </a:r>
          </a:p>
          <a:p>
            <a:pPr marL="0" indent="0">
              <a:buNone/>
            </a:pPr>
            <a:endParaRPr lang="en-US" sz="1700" b="0" i="0" dirty="0">
              <a:effectLst/>
              <a:latin typeface="+mj-lt"/>
            </a:endParaRPr>
          </a:p>
          <a:p>
            <a:pPr>
              <a:buFont typeface="Arial" panose="020B0604020202020204" pitchFamily="34" charset="0"/>
              <a:buChar char="•"/>
            </a:pPr>
            <a:r>
              <a:rPr lang="en-US" sz="1700" b="1" i="0" dirty="0">
                <a:effectLst/>
                <a:latin typeface="+mj-lt"/>
              </a:rPr>
              <a:t>MCP Client</a:t>
            </a:r>
            <a:r>
              <a:rPr lang="en-US" sz="1700" b="0" i="0" dirty="0">
                <a:effectLst/>
                <a:latin typeface="+mj-lt"/>
              </a:rPr>
              <a:t>: A component that maintains a connection to an MCP server and obtains context from an MCP server for the MCP host to use</a:t>
            </a:r>
          </a:p>
          <a:p>
            <a:pPr>
              <a:buFont typeface="Arial" panose="020B0604020202020204" pitchFamily="34" charset="0"/>
              <a:buChar char="•"/>
            </a:pPr>
            <a:endParaRPr lang="en-US" sz="1700" b="1" i="0" dirty="0">
              <a:effectLst/>
              <a:latin typeface="+mj-lt"/>
            </a:endParaRPr>
          </a:p>
          <a:p>
            <a:pPr>
              <a:buFont typeface="Arial" panose="020B0604020202020204" pitchFamily="34" charset="0"/>
              <a:buChar char="•"/>
            </a:pPr>
            <a:r>
              <a:rPr lang="en-US" sz="1700" b="1" i="0" dirty="0">
                <a:effectLst/>
                <a:latin typeface="+mj-lt"/>
              </a:rPr>
              <a:t>MCP Server</a:t>
            </a:r>
            <a:r>
              <a:rPr lang="en-US" sz="1700" b="0" i="0" dirty="0">
                <a:effectLst/>
                <a:latin typeface="+mj-lt"/>
              </a:rPr>
              <a:t>: A program that provides context to MCP clients</a:t>
            </a:r>
          </a:p>
          <a:p>
            <a:pPr marL="0" indent="0">
              <a:buNone/>
            </a:pPr>
            <a:endParaRPr lang="en-US" sz="1700" dirty="0"/>
          </a:p>
        </p:txBody>
      </p:sp>
      <p:sp>
        <p:nvSpPr>
          <p:cNvPr id="5" name="Slide Number Placeholder 4">
            <a:extLst>
              <a:ext uri="{FF2B5EF4-FFF2-40B4-BE49-F238E27FC236}">
                <a16:creationId xmlns:a16="http://schemas.microsoft.com/office/drawing/2014/main" id="{A5E284E0-75EC-2CD7-C6FD-EBC3AA2A93AB}"/>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5</a:t>
            </a:fld>
            <a:endParaRPr lang="en-US"/>
          </a:p>
        </p:txBody>
      </p:sp>
    </p:spTree>
    <p:extLst>
      <p:ext uri="{BB962C8B-B14F-4D97-AF65-F5344CB8AC3E}">
        <p14:creationId xmlns:p14="http://schemas.microsoft.com/office/powerpoint/2010/main" val="263465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7961F-4B4B-7909-5243-546E5DF13D1B}"/>
              </a:ext>
            </a:extLst>
          </p:cNvPr>
          <p:cNvSpPr>
            <a:spLocks noGrp="1"/>
          </p:cNvSpPr>
          <p:nvPr>
            <p:ph type="title"/>
          </p:nvPr>
        </p:nvSpPr>
        <p:spPr>
          <a:xfrm>
            <a:off x="838200" y="365125"/>
            <a:ext cx="10515600" cy="1325563"/>
          </a:xfrm>
        </p:spPr>
        <p:txBody>
          <a:bodyPr>
            <a:normAutofit/>
          </a:bodyPr>
          <a:lstStyle/>
          <a:p>
            <a:r>
              <a:rPr lang="en-US" sz="5400" dirty="0"/>
              <a:t>Why do we need MCP?</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0D51A-AF23-CB7B-6D12-4B99ED60BD4E}"/>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1" i="0" dirty="0">
                <a:effectLst/>
                <a:latin typeface="Inter"/>
              </a:rPr>
              <a:t>A growing list of pre-built integrations</a:t>
            </a:r>
            <a:r>
              <a:rPr lang="en-US" sz="2200" b="0" i="0" dirty="0">
                <a:effectLst/>
                <a:latin typeface="Inter"/>
              </a:rPr>
              <a:t> that your LLM can directly plug into</a:t>
            </a:r>
          </a:p>
          <a:p>
            <a:pPr>
              <a:buFont typeface="Arial" panose="020B0604020202020204" pitchFamily="34" charset="0"/>
              <a:buChar char="•"/>
            </a:pPr>
            <a:endParaRPr lang="en-US" sz="2200" b="0" i="0" dirty="0">
              <a:effectLst/>
              <a:latin typeface="Inter"/>
            </a:endParaRPr>
          </a:p>
          <a:p>
            <a:pPr>
              <a:buFont typeface="Arial" panose="020B0604020202020204" pitchFamily="34" charset="0"/>
              <a:buChar char="•"/>
            </a:pPr>
            <a:r>
              <a:rPr lang="en-US" sz="2200" b="1" i="0" dirty="0">
                <a:effectLst/>
                <a:latin typeface="Inter"/>
              </a:rPr>
              <a:t>A standardized way</a:t>
            </a:r>
            <a:r>
              <a:rPr lang="en-US" sz="2200" b="0" i="0" dirty="0">
                <a:effectLst/>
                <a:latin typeface="Inter"/>
              </a:rPr>
              <a:t> to build custom integrations for AI applications</a:t>
            </a:r>
          </a:p>
          <a:p>
            <a:pPr>
              <a:buFont typeface="Arial" panose="020B0604020202020204" pitchFamily="34" charset="0"/>
              <a:buChar char="•"/>
            </a:pPr>
            <a:endParaRPr lang="en-US" sz="2200" b="0" i="0" dirty="0">
              <a:effectLst/>
              <a:latin typeface="Inter"/>
            </a:endParaRPr>
          </a:p>
          <a:p>
            <a:pPr>
              <a:buFont typeface="Arial" panose="020B0604020202020204" pitchFamily="34" charset="0"/>
              <a:buChar char="•"/>
            </a:pPr>
            <a:r>
              <a:rPr lang="en-US" sz="2200" b="1" i="0" dirty="0">
                <a:effectLst/>
                <a:latin typeface="Inter"/>
              </a:rPr>
              <a:t>An open protocol</a:t>
            </a:r>
            <a:r>
              <a:rPr lang="en-US" sz="2200" b="0" i="0" dirty="0">
                <a:effectLst/>
                <a:latin typeface="Inter"/>
              </a:rPr>
              <a:t> that everyone is free to implement and use</a:t>
            </a:r>
          </a:p>
          <a:p>
            <a:pPr>
              <a:buFont typeface="Arial" panose="020B0604020202020204" pitchFamily="34" charset="0"/>
              <a:buChar char="•"/>
            </a:pPr>
            <a:endParaRPr lang="en-US" sz="2200" b="0" i="0" dirty="0">
              <a:effectLst/>
              <a:latin typeface="Inter"/>
            </a:endParaRPr>
          </a:p>
          <a:p>
            <a:pPr>
              <a:buFont typeface="Arial" panose="020B0604020202020204" pitchFamily="34" charset="0"/>
              <a:buChar char="•"/>
            </a:pPr>
            <a:r>
              <a:rPr lang="en-US" sz="2200" b="1" i="0" dirty="0">
                <a:effectLst/>
                <a:latin typeface="Inter"/>
              </a:rPr>
              <a:t>The flexibility to change</a:t>
            </a:r>
            <a:r>
              <a:rPr lang="en-US" sz="2200" b="0" i="0" dirty="0">
                <a:effectLst/>
                <a:latin typeface="Inter"/>
              </a:rPr>
              <a:t> between different apps and take your context with you</a:t>
            </a:r>
          </a:p>
          <a:p>
            <a:pPr marL="0" indent="0">
              <a:buNone/>
            </a:pPr>
            <a:br>
              <a:rPr lang="en-US" sz="2200" b="1" i="0" dirty="0">
                <a:effectLst/>
                <a:latin typeface="Inter"/>
              </a:rPr>
            </a:br>
            <a:endParaRPr lang="en-US" sz="2200" b="1" i="0" dirty="0">
              <a:effectLst/>
              <a:latin typeface="Inter"/>
            </a:endParaRPr>
          </a:p>
          <a:p>
            <a:pPr>
              <a:buFont typeface="Arial" panose="020B0604020202020204" pitchFamily="34" charset="0"/>
              <a:buChar char="•"/>
            </a:pPr>
            <a:endParaRPr lang="en-US" sz="2200" b="0" i="0" dirty="0">
              <a:effectLst/>
              <a:latin typeface="+mj-lt"/>
            </a:endParaRPr>
          </a:p>
        </p:txBody>
      </p:sp>
      <p:sp>
        <p:nvSpPr>
          <p:cNvPr id="5" name="Slide Number Placeholder 4">
            <a:extLst>
              <a:ext uri="{FF2B5EF4-FFF2-40B4-BE49-F238E27FC236}">
                <a16:creationId xmlns:a16="http://schemas.microsoft.com/office/drawing/2014/main" id="{22447856-33F1-F5D2-BB6C-282BE7E10D8B}"/>
              </a:ext>
            </a:extLst>
          </p:cNvPr>
          <p:cNvSpPr>
            <a:spLocks noGrp="1"/>
          </p:cNvSpPr>
          <p:nvPr>
            <p:ph type="sldNum" sz="quarter" idx="12"/>
          </p:nvPr>
        </p:nvSpPr>
        <p:spPr>
          <a:xfrm>
            <a:off x="8610600" y="6356350"/>
            <a:ext cx="2743200" cy="365125"/>
          </a:xfrm>
        </p:spPr>
        <p:txBody>
          <a:bodyPr>
            <a:normAutofit/>
          </a:bodyPr>
          <a:lstStyle/>
          <a:p>
            <a:pPr>
              <a:spcAft>
                <a:spcPts val="600"/>
              </a:spcAft>
            </a:pPr>
            <a:fld id="{258767BC-73E5-4744-A13B-0B77ED12CA5C}" type="slidenum">
              <a:rPr lang="en-US" smtClean="0"/>
              <a:pPr>
                <a:spcAft>
                  <a:spcPts val="600"/>
                </a:spcAft>
              </a:pPr>
              <a:t>6</a:t>
            </a:fld>
            <a:endParaRPr lang="en-US"/>
          </a:p>
        </p:txBody>
      </p:sp>
    </p:spTree>
    <p:extLst>
      <p:ext uri="{BB962C8B-B14F-4D97-AF65-F5344CB8AC3E}">
        <p14:creationId xmlns:p14="http://schemas.microsoft.com/office/powerpoint/2010/main" val="68603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E1F492E8-E167-92F5-1E94-FD58D36D3815}"/>
              </a:ext>
            </a:extLst>
          </p:cNvPr>
          <p:cNvPicPr>
            <a:picLocks noChangeAspect="1"/>
          </p:cNvPicPr>
          <p:nvPr/>
        </p:nvPicPr>
        <p:blipFill>
          <a:blip r:embed="rId2">
            <a:extLst>
              <a:ext uri="{28A0092B-C50C-407E-A947-70E740481C1C}">
                <a14:useLocalDpi xmlns:a14="http://schemas.microsoft.com/office/drawing/2010/main" val="0"/>
              </a:ext>
            </a:extLst>
          </a:blip>
          <a:srcRect l="5960" t="5752" r="42633" b="49667"/>
          <a:stretch/>
        </p:blipFill>
        <p:spPr>
          <a:xfrm>
            <a:off x="613156" y="436563"/>
            <a:ext cx="10542384" cy="5919787"/>
          </a:xfrm>
          <a:prstGeom prst="rect">
            <a:avLst/>
          </a:prstGeom>
        </p:spPr>
      </p:pic>
      <p:sp>
        <p:nvSpPr>
          <p:cNvPr id="13" name="TextBox 12">
            <a:extLst>
              <a:ext uri="{FF2B5EF4-FFF2-40B4-BE49-F238E27FC236}">
                <a16:creationId xmlns:a16="http://schemas.microsoft.com/office/drawing/2014/main" id="{FC772D01-1576-6B90-EB4C-1C0715C1B50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Architecture</a:t>
            </a:r>
          </a:p>
        </p:txBody>
      </p:sp>
      <p:sp>
        <p:nvSpPr>
          <p:cNvPr id="4" name="Slide Number Placeholder 3">
            <a:extLst>
              <a:ext uri="{FF2B5EF4-FFF2-40B4-BE49-F238E27FC236}">
                <a16:creationId xmlns:a16="http://schemas.microsoft.com/office/drawing/2014/main" id="{1ADE0CA9-DB72-2D5D-D6DE-905D4B30B84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a:solidFill>
                  <a:schemeClr val="tx1">
                    <a:tint val="75000"/>
                  </a:schemeClr>
                </a:solidFill>
              </a:rPr>
              <a:pPr>
                <a:spcAft>
                  <a:spcPts val="600"/>
                </a:spcAft>
              </a:pPr>
              <a:t>7</a:t>
            </a:fld>
            <a:endParaRPr lang="en-US">
              <a:solidFill>
                <a:schemeClr val="tx1">
                  <a:tint val="75000"/>
                </a:schemeClr>
              </a:solidFill>
            </a:endParaRPr>
          </a:p>
        </p:txBody>
      </p:sp>
    </p:spTree>
    <p:extLst>
      <p:ext uri="{BB962C8B-B14F-4D97-AF65-F5344CB8AC3E}">
        <p14:creationId xmlns:p14="http://schemas.microsoft.com/office/powerpoint/2010/main" val="297015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48E98-865B-EB3B-CEE9-BBA82D8B93D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Tools</a:t>
            </a:r>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16BC8BF-20BC-62FB-2C6E-DB30F680D411}"/>
              </a:ext>
            </a:extLst>
          </p:cNvPr>
          <p:cNvSpPr txBox="1">
            <a:spLocks/>
          </p:cNvSpPr>
          <p:nvPr/>
        </p:nvSpPr>
        <p:spPr>
          <a:xfrm>
            <a:off x="630936" y="2807208"/>
            <a:ext cx="3429000" cy="27032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Each tool does a certain task. </a:t>
            </a:r>
          </a:p>
          <a:p>
            <a:pPr lvl="1"/>
            <a:r>
              <a:rPr lang="en-US" sz="2000" dirty="0"/>
              <a:t>For instance, calculate the sum of two numbers (</a:t>
            </a:r>
            <a:r>
              <a:rPr lang="en-US" sz="2000" dirty="0" err="1"/>
              <a:t>a+b</a:t>
            </a:r>
            <a:r>
              <a:rPr lang="en-US" sz="2000" dirty="0"/>
              <a:t>)</a:t>
            </a:r>
          </a:p>
          <a:p>
            <a:pPr lvl="1"/>
            <a:endParaRPr lang="en-US" sz="2000" dirty="0"/>
          </a:p>
          <a:p>
            <a:r>
              <a:rPr lang="en-US" sz="2000" b="1" dirty="0"/>
              <a:t>Model-Controlled</a:t>
            </a:r>
            <a:r>
              <a:rPr lang="en-US" sz="2000" dirty="0"/>
              <a:t>: LLMs use these tools</a:t>
            </a:r>
          </a:p>
        </p:txBody>
      </p:sp>
      <p:sp>
        <p:nvSpPr>
          <p:cNvPr id="5" name="Slide Number Placeholder 4">
            <a:extLst>
              <a:ext uri="{FF2B5EF4-FFF2-40B4-BE49-F238E27FC236}">
                <a16:creationId xmlns:a16="http://schemas.microsoft.com/office/drawing/2014/main" id="{B2440E5E-C168-C94A-3025-776DEB8048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smtClean="0">
                <a:solidFill>
                  <a:schemeClr val="tx1">
                    <a:tint val="75000"/>
                  </a:schemeClr>
                </a:solidFill>
              </a:rPr>
              <a:pPr>
                <a:spcAft>
                  <a:spcPts val="600"/>
                </a:spcAft>
              </a:pPr>
              <a:t>8</a:t>
            </a:fld>
            <a:endParaRPr lang="en-US">
              <a:solidFill>
                <a:schemeClr val="tx1">
                  <a:tint val="75000"/>
                </a:schemeClr>
              </a:solidFill>
            </a:endParaRPr>
          </a:p>
        </p:txBody>
      </p:sp>
      <p:pic>
        <p:nvPicPr>
          <p:cNvPr id="7" name="Content Placeholder 6" descr="A toolbox with tools in it&#10;&#10;Description automatically generated">
            <a:extLst>
              <a:ext uri="{FF2B5EF4-FFF2-40B4-BE49-F238E27FC236}">
                <a16:creationId xmlns:a16="http://schemas.microsoft.com/office/drawing/2014/main" id="{94A334A5-7D9C-CC0A-A2AF-813D21AE5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537" y="385200"/>
            <a:ext cx="608400" cy="608400"/>
          </a:xfrm>
        </p:spPr>
      </p:pic>
      <p:graphicFrame>
        <p:nvGraphicFramePr>
          <p:cNvPr id="10" name="Table 9">
            <a:extLst>
              <a:ext uri="{FF2B5EF4-FFF2-40B4-BE49-F238E27FC236}">
                <a16:creationId xmlns:a16="http://schemas.microsoft.com/office/drawing/2014/main" id="{58F8E5E8-B9B1-5F32-A20F-C3679546AC16}"/>
              </a:ext>
            </a:extLst>
          </p:cNvPr>
          <p:cNvGraphicFramePr>
            <a:graphicFrameLocks noGrp="1"/>
          </p:cNvGraphicFramePr>
          <p:nvPr>
            <p:extLst>
              <p:ext uri="{D42A27DB-BD31-4B8C-83A1-F6EECF244321}">
                <p14:modId xmlns:p14="http://schemas.microsoft.com/office/powerpoint/2010/main" val="3081579227"/>
              </p:ext>
            </p:extLst>
          </p:nvPr>
        </p:nvGraphicFramePr>
        <p:xfrm>
          <a:off x="4654296" y="673255"/>
          <a:ext cx="6292800" cy="5511602"/>
        </p:xfrm>
        <a:graphic>
          <a:graphicData uri="http://schemas.openxmlformats.org/drawingml/2006/table">
            <a:tbl>
              <a:tblPr>
                <a:tableStyleId>{5C22544A-7EE6-4342-B048-85BDC9FD1C3A}</a:tableStyleId>
              </a:tblPr>
              <a:tblGrid>
                <a:gridCol w="1361824">
                  <a:extLst>
                    <a:ext uri="{9D8B030D-6E8A-4147-A177-3AD203B41FA5}">
                      <a16:colId xmlns:a16="http://schemas.microsoft.com/office/drawing/2014/main" val="2435380916"/>
                    </a:ext>
                  </a:extLst>
                </a:gridCol>
                <a:gridCol w="4930976">
                  <a:extLst>
                    <a:ext uri="{9D8B030D-6E8A-4147-A177-3AD203B41FA5}">
                      <a16:colId xmlns:a16="http://schemas.microsoft.com/office/drawing/2014/main" val="4013991041"/>
                    </a:ext>
                  </a:extLst>
                </a:gridCol>
              </a:tblGrid>
              <a:tr h="525460">
                <a:tc>
                  <a:txBody>
                    <a:bodyPr/>
                    <a:lstStyle/>
                    <a:p>
                      <a:r>
                        <a:rPr lang="en-US" sz="1500" b="1" dirty="0">
                          <a:solidFill>
                            <a:schemeClr val="tx1">
                              <a:lumMod val="75000"/>
                              <a:lumOff val="25000"/>
                            </a:schemeClr>
                          </a:solidFill>
                        </a:rPr>
                        <a:t>Property</a:t>
                      </a:r>
                      <a:endParaRPr lang="en-US" sz="1500" dirty="0">
                        <a:solidFill>
                          <a:schemeClr val="tx1">
                            <a:lumMod val="75000"/>
                            <a:lumOff val="25000"/>
                          </a:schemeClr>
                        </a:solidFill>
                      </a:endParaRP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b="1" dirty="0">
                          <a:solidFill>
                            <a:schemeClr val="tx1">
                              <a:lumMod val="75000"/>
                              <a:lumOff val="25000"/>
                            </a:schemeClr>
                          </a:solidFill>
                        </a:rPr>
                        <a:t>Description</a:t>
                      </a:r>
                      <a:endParaRPr lang="en-US" sz="1500" dirty="0">
                        <a:solidFill>
                          <a:schemeClr val="tx1">
                            <a:lumMod val="75000"/>
                            <a:lumOff val="25000"/>
                          </a:schemeClr>
                        </a:solidFill>
                      </a:endParaRP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1322563752"/>
                  </a:ext>
                </a:extLst>
              </a:tr>
              <a:tr h="754633">
                <a:tc>
                  <a:txBody>
                    <a:bodyPr/>
                    <a:lstStyle/>
                    <a:p>
                      <a:r>
                        <a:rPr lang="en-US" sz="1500" dirty="0">
                          <a:solidFill>
                            <a:schemeClr val="tx1">
                              <a:lumMod val="75000"/>
                              <a:lumOff val="25000"/>
                            </a:schemeClr>
                          </a:solidFill>
                        </a:rPr>
                        <a:t>name</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A unique identifier (string) for the tool. The model uses this name to call it.</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059162247"/>
                  </a:ext>
                </a:extLst>
              </a:tr>
              <a:tr h="983805">
                <a:tc>
                  <a:txBody>
                    <a:bodyPr/>
                    <a:lstStyle/>
                    <a:p>
                      <a:r>
                        <a:rPr lang="en-US" sz="1500" dirty="0">
                          <a:solidFill>
                            <a:schemeClr val="tx1">
                              <a:lumMod val="75000"/>
                              <a:lumOff val="25000"/>
                            </a:schemeClr>
                          </a:solidFill>
                        </a:rPr>
                        <a:t>description</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A short, natural language explanation of what the tool does. This helps the model understand when and how to use it.</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2147160558"/>
                  </a:ext>
                </a:extLst>
              </a:tr>
              <a:tr h="983805">
                <a:tc>
                  <a:txBody>
                    <a:bodyPr/>
                    <a:lstStyle/>
                    <a:p>
                      <a:r>
                        <a:rPr lang="en-US" sz="1500" dirty="0">
                          <a:solidFill>
                            <a:schemeClr val="tx1">
                              <a:lumMod val="75000"/>
                              <a:lumOff val="25000"/>
                            </a:schemeClr>
                          </a:solidFill>
                        </a:rPr>
                        <a:t>parameters</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A JSON Schema object that defines the expected inputs (arguments) for the tool. This includes types, required fields, descriptions, etc.</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3472844195"/>
                  </a:ext>
                </a:extLst>
              </a:tr>
              <a:tr h="754633">
                <a:tc>
                  <a:txBody>
                    <a:bodyPr/>
                    <a:lstStyle/>
                    <a:p>
                      <a:r>
                        <a:rPr lang="en-US" sz="1500" dirty="0">
                          <a:solidFill>
                            <a:schemeClr val="tx1">
                              <a:lumMod val="75000"/>
                              <a:lumOff val="25000"/>
                            </a:schemeClr>
                          </a:solidFill>
                        </a:rPr>
                        <a:t>function</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(Optional) The actual callable function (used in implementation, not model-exposed).</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3217697190"/>
                  </a:ext>
                </a:extLst>
              </a:tr>
              <a:tr h="754633">
                <a:tc>
                  <a:txBody>
                    <a:bodyPr/>
                    <a:lstStyle/>
                    <a:p>
                      <a:r>
                        <a:rPr lang="en-US" sz="1500" dirty="0">
                          <a:solidFill>
                            <a:schemeClr val="tx1">
                              <a:lumMod val="75000"/>
                              <a:lumOff val="25000"/>
                            </a:schemeClr>
                          </a:solidFill>
                        </a:rPr>
                        <a:t>type</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Usually set to "function" to match OpenAI’s </a:t>
                      </a:r>
                      <a:r>
                        <a:rPr lang="en-US" sz="1500" dirty="0" err="1">
                          <a:solidFill>
                            <a:schemeClr val="tx1">
                              <a:lumMod val="75000"/>
                              <a:lumOff val="25000"/>
                            </a:schemeClr>
                          </a:solidFill>
                        </a:rPr>
                        <a:t>function_calling</a:t>
                      </a:r>
                      <a:r>
                        <a:rPr lang="en-US" sz="1500" dirty="0">
                          <a:solidFill>
                            <a:schemeClr val="tx1">
                              <a:lumMod val="75000"/>
                              <a:lumOff val="25000"/>
                            </a:schemeClr>
                          </a:solidFill>
                        </a:rPr>
                        <a:t> mechanism.</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3779383982"/>
                  </a:ext>
                </a:extLst>
              </a:tr>
              <a:tr h="754633">
                <a:tc>
                  <a:txBody>
                    <a:bodyPr/>
                    <a:lstStyle/>
                    <a:p>
                      <a:r>
                        <a:rPr lang="en-US" sz="1500" dirty="0">
                          <a:solidFill>
                            <a:schemeClr val="tx1">
                              <a:lumMod val="75000"/>
                              <a:lumOff val="25000"/>
                            </a:schemeClr>
                          </a:solidFill>
                        </a:rPr>
                        <a:t>examples</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tc>
                  <a:txBody>
                    <a:bodyPr/>
                    <a:lstStyle/>
                    <a:p>
                      <a:r>
                        <a:rPr lang="en-US" sz="1500" dirty="0">
                          <a:solidFill>
                            <a:schemeClr val="tx1">
                              <a:lumMod val="75000"/>
                              <a:lumOff val="25000"/>
                            </a:schemeClr>
                          </a:solidFill>
                        </a:rPr>
                        <a:t>(Optional, not always used) Example inputs/outputs to guide the model on usage.</a:t>
                      </a:r>
                    </a:p>
                  </a:txBody>
                  <a:tcPr marL="249629" marR="129808" marT="129808" marB="12980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DCDDDC"/>
                    </a:solidFill>
                  </a:tcPr>
                </a:tc>
                <a:extLst>
                  <a:ext uri="{0D108BD9-81ED-4DB2-BD59-A6C34878D82A}">
                    <a16:rowId xmlns:a16="http://schemas.microsoft.com/office/drawing/2014/main" val="1350334655"/>
                  </a:ext>
                </a:extLst>
              </a:tr>
            </a:tbl>
          </a:graphicData>
        </a:graphic>
      </p:graphicFrame>
    </p:spTree>
    <p:extLst>
      <p:ext uri="{BB962C8B-B14F-4D97-AF65-F5344CB8AC3E}">
        <p14:creationId xmlns:p14="http://schemas.microsoft.com/office/powerpoint/2010/main" val="275178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B63FF-A80B-0E1A-EC31-0638BB88DC0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Resources</a:t>
            </a:r>
          </a:p>
        </p:txBody>
      </p:sp>
      <p:sp>
        <p:nvSpPr>
          <p:cNvPr id="3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EE4A17B-C00D-394A-03EE-D576BABFCA48}"/>
              </a:ext>
            </a:extLst>
          </p:cNvPr>
          <p:cNvSpPr txBox="1">
            <a:spLocks/>
          </p:cNvSpPr>
          <p:nvPr/>
        </p:nvSpPr>
        <p:spPr>
          <a:xfrm>
            <a:off x="630936" y="2807208"/>
            <a:ext cx="3429000" cy="341071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b="1" dirty="0"/>
              <a:t>Resources</a:t>
            </a:r>
            <a:r>
              <a:rPr lang="en-US" sz="2300" dirty="0"/>
              <a:t> are structured pieces of information—like documents, datasets, or memory—that provide context or knowledge for the model to reference during reasoning or task execution.</a:t>
            </a:r>
          </a:p>
          <a:p>
            <a:r>
              <a:rPr lang="en-US" sz="2300" b="1" dirty="0"/>
              <a:t>Application-Controlled</a:t>
            </a:r>
            <a:r>
              <a:rPr lang="en-US" sz="2300" dirty="0"/>
              <a:t>: Application manages resources</a:t>
            </a:r>
          </a:p>
          <a:p>
            <a:endParaRPr lang="en-US" sz="1900" dirty="0"/>
          </a:p>
          <a:p>
            <a:pPr marL="0"/>
            <a:endParaRPr lang="en-US" sz="1900" dirty="0"/>
          </a:p>
          <a:p>
            <a:endParaRPr lang="en-US" sz="1900" dirty="0"/>
          </a:p>
        </p:txBody>
      </p:sp>
      <p:sp>
        <p:nvSpPr>
          <p:cNvPr id="5" name="Slide Number Placeholder 4">
            <a:extLst>
              <a:ext uri="{FF2B5EF4-FFF2-40B4-BE49-F238E27FC236}">
                <a16:creationId xmlns:a16="http://schemas.microsoft.com/office/drawing/2014/main" id="{281D540F-2740-1179-AC3F-49C109E320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58767BC-73E5-4744-A13B-0B77ED12CA5C}" type="slidenum">
              <a:rPr lang="en-US" smtClean="0">
                <a:solidFill>
                  <a:schemeClr val="tx1">
                    <a:tint val="75000"/>
                  </a:schemeClr>
                </a:solidFill>
              </a:rPr>
              <a:pPr>
                <a:spcAft>
                  <a:spcPts val="600"/>
                </a:spcAft>
              </a:pPr>
              <a:t>9</a:t>
            </a:fld>
            <a:endParaRPr lang="en-US">
              <a:solidFill>
                <a:schemeClr val="tx1">
                  <a:tint val="75000"/>
                </a:schemeClr>
              </a:solidFill>
            </a:endParaRPr>
          </a:p>
        </p:txBody>
      </p:sp>
      <p:pic>
        <p:nvPicPr>
          <p:cNvPr id="7" name="Content Placeholder 6" descr="A yellow folder with papers in it&#10;&#10;Description automatically generated">
            <a:extLst>
              <a:ext uri="{FF2B5EF4-FFF2-40B4-BE49-F238E27FC236}">
                <a16:creationId xmlns:a16="http://schemas.microsoft.com/office/drawing/2014/main" id="{91819A68-F4F6-F89D-3412-DC6FDD2A3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00" y="385200"/>
            <a:ext cx="612000" cy="612000"/>
          </a:xfrm>
        </p:spPr>
      </p:pic>
      <p:graphicFrame>
        <p:nvGraphicFramePr>
          <p:cNvPr id="8" name="Table 7">
            <a:extLst>
              <a:ext uri="{FF2B5EF4-FFF2-40B4-BE49-F238E27FC236}">
                <a16:creationId xmlns:a16="http://schemas.microsoft.com/office/drawing/2014/main" id="{D0E20191-6731-1CBE-C271-BD8BF8B11769}"/>
              </a:ext>
            </a:extLst>
          </p:cNvPr>
          <p:cNvGraphicFramePr>
            <a:graphicFrameLocks noGrp="1"/>
          </p:cNvGraphicFramePr>
          <p:nvPr>
            <p:extLst>
              <p:ext uri="{D42A27DB-BD31-4B8C-83A1-F6EECF244321}">
                <p14:modId xmlns:p14="http://schemas.microsoft.com/office/powerpoint/2010/main" val="1567708123"/>
              </p:ext>
            </p:extLst>
          </p:nvPr>
        </p:nvGraphicFramePr>
        <p:xfrm>
          <a:off x="4654296" y="1128328"/>
          <a:ext cx="6903722" cy="4601344"/>
        </p:xfrm>
        <a:graphic>
          <a:graphicData uri="http://schemas.openxmlformats.org/drawingml/2006/table">
            <a:tbl>
              <a:tblPr firstRow="1">
                <a:noFill/>
              </a:tblPr>
              <a:tblGrid>
                <a:gridCol w="1063968">
                  <a:extLst>
                    <a:ext uri="{9D8B030D-6E8A-4147-A177-3AD203B41FA5}">
                      <a16:colId xmlns:a16="http://schemas.microsoft.com/office/drawing/2014/main" val="1563767677"/>
                    </a:ext>
                  </a:extLst>
                </a:gridCol>
                <a:gridCol w="1171563">
                  <a:extLst>
                    <a:ext uri="{9D8B030D-6E8A-4147-A177-3AD203B41FA5}">
                      <a16:colId xmlns:a16="http://schemas.microsoft.com/office/drawing/2014/main" val="2751159026"/>
                    </a:ext>
                  </a:extLst>
                </a:gridCol>
                <a:gridCol w="4668191">
                  <a:extLst>
                    <a:ext uri="{9D8B030D-6E8A-4147-A177-3AD203B41FA5}">
                      <a16:colId xmlns:a16="http://schemas.microsoft.com/office/drawing/2014/main" val="1645342412"/>
                    </a:ext>
                  </a:extLst>
                </a:gridCol>
              </a:tblGrid>
              <a:tr h="354601">
                <a:tc>
                  <a:txBody>
                    <a:bodyPr/>
                    <a:lstStyle/>
                    <a:p>
                      <a:pPr algn="l" fontAlgn="ctr">
                        <a:buNone/>
                      </a:pPr>
                      <a:r>
                        <a:rPr lang="en-US" sz="1000" b="1" i="0" u="none" strike="noStrike" dirty="0">
                          <a:solidFill>
                            <a:schemeClr val="tx1">
                              <a:lumMod val="85000"/>
                              <a:lumOff val="15000"/>
                            </a:schemeClr>
                          </a:solidFill>
                          <a:effectLst/>
                          <a:latin typeface="Arial" panose="020B0604020202020204" pitchFamily="34" charset="0"/>
                        </a:rPr>
                        <a:t>Property</a:t>
                      </a:r>
                      <a:endParaRPr lang="en-US" sz="1000" b="0" i="0" u="none" strike="noStrike" dirty="0">
                        <a:solidFill>
                          <a:schemeClr val="tx1">
                            <a:lumMod val="85000"/>
                            <a:lumOff val="15000"/>
                          </a:schemeClr>
                        </a:solidFill>
                        <a:effectLst/>
                        <a:latin typeface="Arial" panose="020B0604020202020204" pitchFamily="34" charset="0"/>
                      </a:endParaRP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12700" cmpd="sng">
                      <a:noFill/>
                      <a:prstDash val="soli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1" i="0" u="none" strike="noStrike" dirty="0">
                          <a:solidFill>
                            <a:schemeClr val="tx1">
                              <a:lumMod val="85000"/>
                              <a:lumOff val="15000"/>
                            </a:schemeClr>
                          </a:solidFill>
                          <a:effectLst/>
                          <a:latin typeface="Arial" panose="020B0604020202020204" pitchFamily="34" charset="0"/>
                        </a:rPr>
                        <a:t>Type</a:t>
                      </a:r>
                      <a:endParaRPr lang="en-US" sz="1000" b="0" i="0" u="none" strike="noStrike" dirty="0">
                        <a:solidFill>
                          <a:schemeClr val="tx1">
                            <a:lumMod val="85000"/>
                            <a:lumOff val="15000"/>
                          </a:schemeClr>
                        </a:solidFill>
                        <a:effectLst/>
                        <a:latin typeface="Arial" panose="020B0604020202020204" pitchFamily="34" charset="0"/>
                      </a:endParaRP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prstDash val="soli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1" i="0" u="none" strike="noStrike" dirty="0">
                          <a:solidFill>
                            <a:schemeClr val="tx1">
                              <a:lumMod val="85000"/>
                              <a:lumOff val="15000"/>
                            </a:schemeClr>
                          </a:solidFill>
                          <a:effectLst/>
                          <a:latin typeface="Arial" panose="020B0604020202020204" pitchFamily="34" charset="0"/>
                        </a:rPr>
                        <a:t>Description</a:t>
                      </a:r>
                      <a:endParaRPr lang="en-US" sz="1000" b="0" i="0" u="none" strike="noStrike" dirty="0">
                        <a:solidFill>
                          <a:schemeClr val="tx1">
                            <a:lumMod val="85000"/>
                            <a:lumOff val="15000"/>
                          </a:schemeClr>
                        </a:solidFill>
                        <a:effectLst/>
                        <a:latin typeface="Arial" panose="020B0604020202020204" pitchFamily="34" charset="0"/>
                      </a:endParaRP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12700" cmpd="sng">
                      <a:noFill/>
                      <a:prstDash val="soli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2339492049"/>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name</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A unique identifier for the resource. Used to reference the resource in the context.</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1937312480"/>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type</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Describes what kind of resource it is (e.g., "file", "document", "dataset", "memory", "</a:t>
                      </a:r>
                      <a:r>
                        <a:rPr lang="en-US" sz="1000" b="0" i="0" u="none" strike="noStrike" dirty="0" err="1">
                          <a:solidFill>
                            <a:schemeClr val="tx1">
                              <a:lumMod val="85000"/>
                              <a:lumOff val="15000"/>
                            </a:schemeClr>
                          </a:solidFill>
                          <a:effectLst/>
                          <a:latin typeface="Arial" panose="020B0604020202020204" pitchFamily="34" charset="0"/>
                        </a:rPr>
                        <a:t>calendar_event</a:t>
                      </a:r>
                      <a:r>
                        <a:rPr lang="en-US" sz="1000" b="0" i="0" u="none" strike="noStrike" dirty="0">
                          <a:solidFill>
                            <a:schemeClr val="tx1">
                              <a:lumMod val="85000"/>
                              <a:lumOff val="15000"/>
                            </a:schemeClr>
                          </a:solidFill>
                          <a:effectLst/>
                          <a:latin typeface="Arial" panose="020B0604020202020204" pitchFamily="34" charset="0"/>
                        </a:rPr>
                        <a:t>", etc.).</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2002294823"/>
                  </a:ext>
                </a:extLst>
              </a:tr>
              <a:tr h="505363">
                <a:tc>
                  <a:txBody>
                    <a:bodyPr/>
                    <a:lstStyle/>
                    <a:p>
                      <a:pPr algn="l" fontAlgn="ctr">
                        <a:buNone/>
                      </a:pPr>
                      <a:r>
                        <a:rPr lang="en-US" sz="1000" b="0" i="0" u="none" strike="noStrike" dirty="0" err="1">
                          <a:solidFill>
                            <a:schemeClr val="tx1">
                              <a:lumMod val="85000"/>
                              <a:lumOff val="15000"/>
                            </a:schemeClr>
                          </a:solidFill>
                          <a:effectLst/>
                          <a:latin typeface="Arial" panose="020B0604020202020204" pitchFamily="34" charset="0"/>
                        </a:rPr>
                        <a:t>content_type</a:t>
                      </a:r>
                      <a:endParaRPr lang="en-US" sz="1000" b="0" i="0" u="none" strike="noStrike" dirty="0">
                        <a:solidFill>
                          <a:schemeClr val="tx1">
                            <a:lumMod val="85000"/>
                            <a:lumOff val="15000"/>
                          </a:schemeClr>
                        </a:solidFill>
                        <a:effectLst/>
                        <a:latin typeface="Arial" panose="020B0604020202020204" pitchFamily="34" charset="0"/>
                      </a:endParaRP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The MIME type or format of the content (e.g., text/markdown, application/</a:t>
                      </a:r>
                      <a:r>
                        <a:rPr lang="en-US" sz="1000" b="0" i="0" u="none" strike="noStrike" dirty="0" err="1">
                          <a:solidFill>
                            <a:schemeClr val="tx1">
                              <a:lumMod val="85000"/>
                              <a:lumOff val="15000"/>
                            </a:schemeClr>
                          </a:solidFill>
                          <a:effectLst/>
                          <a:latin typeface="Arial" panose="020B0604020202020204" pitchFamily="34" charset="0"/>
                        </a:rPr>
                        <a:t>json</a:t>
                      </a:r>
                      <a:r>
                        <a:rPr lang="en-US" sz="1000" b="0" i="0" u="none" strike="noStrike" dirty="0">
                          <a:solidFill>
                            <a:schemeClr val="tx1">
                              <a:lumMod val="85000"/>
                              <a:lumOff val="15000"/>
                            </a:schemeClr>
                          </a:solidFill>
                          <a:effectLst/>
                          <a:latin typeface="Arial" panose="020B0604020202020204" pitchFamily="34" charset="0"/>
                        </a:rPr>
                        <a:t>, application/pdf).</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237915396"/>
                  </a:ext>
                </a:extLst>
              </a:tr>
              <a:tr h="354601">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content</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 or object</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The actual resource content (raw text, structured data, etc.).</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666358847"/>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description</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A human-readable description of the resource to help the model understand its relevance.</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4261381875"/>
                  </a:ext>
                </a:extLst>
              </a:tr>
              <a:tr h="354601">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metadata</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object</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Optional additional metadata (e.g., creation date, source, author, etc.).</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1357160150"/>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visibility</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Indicates whether the resource is public, private, or restricted. Useful for access control in multi-agent settings.</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3546139478"/>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embedding</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array</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(Optional) A vector embedding of the resource, if used for semantic search or retrieval.</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878E8B">
                        <a:alpha val="30196"/>
                      </a:srgbClr>
                    </a:solidFill>
                  </a:tcPr>
                </a:tc>
                <a:extLst>
                  <a:ext uri="{0D108BD9-81ED-4DB2-BD59-A6C34878D82A}">
                    <a16:rowId xmlns:a16="http://schemas.microsoft.com/office/drawing/2014/main" val="3170236531"/>
                  </a:ext>
                </a:extLst>
              </a:tr>
              <a:tr h="505363">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scope</a:t>
                      </a:r>
                    </a:p>
                  </a:txBody>
                  <a:tcPr marL="139714" marR="83828" marT="83828" marB="83828" anchor="ctr">
                    <a:lnL w="12700" cmpd="sng">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2700" cmpd="sng">
                      <a:noFill/>
                      <a:prstDash val="soli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string</a:t>
                      </a:r>
                    </a:p>
                  </a:txBody>
                  <a:tcPr marL="139714" marR="83828" marT="83828" marB="8382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2700" cmpd="sng">
                      <a:noFill/>
                      <a:prstDash val="solid"/>
                    </a:lnB>
                    <a:solidFill>
                      <a:srgbClr val="878E8B">
                        <a:alpha val="30196"/>
                      </a:srgbClr>
                    </a:solidFill>
                  </a:tcPr>
                </a:tc>
                <a:tc>
                  <a:txBody>
                    <a:bodyPr/>
                    <a:lstStyle/>
                    <a:p>
                      <a:pPr algn="l" fontAlgn="ctr">
                        <a:buNone/>
                      </a:pPr>
                      <a:r>
                        <a:rPr lang="en-US" sz="1000" b="0" i="0" u="none" strike="noStrike" dirty="0">
                          <a:solidFill>
                            <a:schemeClr val="tx1">
                              <a:lumMod val="85000"/>
                              <a:lumOff val="15000"/>
                            </a:schemeClr>
                          </a:solidFill>
                          <a:effectLst/>
                          <a:latin typeface="Arial" panose="020B0604020202020204" pitchFamily="34" charset="0"/>
                        </a:rPr>
                        <a:t>Specifies the scope of the resource (e.g., session, global, user, or project). Determines availability duration or user mapping.</a:t>
                      </a:r>
                    </a:p>
                  </a:txBody>
                  <a:tcPr marL="139714" marR="83828" marT="83828" marB="83828" anchor="ctr">
                    <a:lnL w="57150" cap="flat" cmpd="sng" algn="ctr">
                      <a:solidFill>
                        <a:schemeClr val="bg1"/>
                      </a:solidFill>
                      <a:prstDash val="solid"/>
                      <a:round/>
                      <a:headEnd type="none" w="med" len="med"/>
                      <a:tailEnd type="none" w="med" len="med"/>
                    </a:lnL>
                    <a:lnR w="12700" cmpd="sng">
                      <a:noFill/>
                      <a:prstDash val="solid"/>
                    </a:lnR>
                    <a:lnT w="57150" cap="flat" cmpd="sng" algn="ctr">
                      <a:solidFill>
                        <a:schemeClr val="bg1"/>
                      </a:solidFill>
                      <a:prstDash val="solid"/>
                      <a:round/>
                      <a:headEnd type="none" w="med" len="med"/>
                      <a:tailEnd type="none" w="med" len="med"/>
                    </a:lnT>
                    <a:lnB w="12700" cmpd="sng">
                      <a:noFill/>
                      <a:prstDash val="solid"/>
                    </a:lnB>
                    <a:solidFill>
                      <a:srgbClr val="878E8B">
                        <a:alpha val="30196"/>
                      </a:srgbClr>
                    </a:solidFill>
                  </a:tcPr>
                </a:tc>
                <a:extLst>
                  <a:ext uri="{0D108BD9-81ED-4DB2-BD59-A6C34878D82A}">
                    <a16:rowId xmlns:a16="http://schemas.microsoft.com/office/drawing/2014/main" val="3957800037"/>
                  </a:ext>
                </a:extLst>
              </a:tr>
            </a:tbl>
          </a:graphicData>
        </a:graphic>
      </p:graphicFrame>
    </p:spTree>
    <p:extLst>
      <p:ext uri="{BB962C8B-B14F-4D97-AF65-F5344CB8AC3E}">
        <p14:creationId xmlns:p14="http://schemas.microsoft.com/office/powerpoint/2010/main" val="2926402964"/>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1116</TotalTime>
  <Words>1188</Words>
  <Application>Microsoft Macintosh PowerPoint</Application>
  <PresentationFormat>Widescreen</PresentationFormat>
  <Paragraphs>137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Barlow</vt:lpstr>
      <vt:lpstr>Calibri</vt:lpstr>
      <vt:lpstr>Google Sans</vt:lpstr>
      <vt:lpstr>Inter</vt:lpstr>
      <vt:lpstr>Office Theme</vt:lpstr>
      <vt:lpstr>Model Context Protocol (MCP)</vt:lpstr>
      <vt:lpstr>Agents</vt:lpstr>
      <vt:lpstr>How do AI agents work?</vt:lpstr>
      <vt:lpstr>PowerPoint Presentation</vt:lpstr>
      <vt:lpstr>What is MCP?</vt:lpstr>
      <vt:lpstr>Why do we need MCP?</vt:lpstr>
      <vt:lpstr>PowerPoint Presentation</vt:lpstr>
      <vt:lpstr>Tools</vt:lpstr>
      <vt:lpstr>Resources</vt:lpstr>
      <vt:lpstr>Prompts</vt:lpstr>
      <vt:lpstr>Transport Layer</vt:lpstr>
      <vt:lpstr>PowerPoint Presentation</vt:lpstr>
      <vt:lpstr>Claude Desktop</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 Augmented Generation (RAG)</dc:title>
  <dc:creator>Zouzou,Yasser</dc:creator>
  <cp:lastModifiedBy>Ali Najafi (Student)</cp:lastModifiedBy>
  <cp:revision>38</cp:revision>
  <dcterms:created xsi:type="dcterms:W3CDTF">2024-01-20T14:02:37Z</dcterms:created>
  <dcterms:modified xsi:type="dcterms:W3CDTF">2025-08-05T10:05:09Z</dcterms:modified>
</cp:coreProperties>
</file>