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74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93" r:id="rId11"/>
    <p:sldId id="276" r:id="rId12"/>
    <p:sldId id="286" r:id="rId13"/>
    <p:sldId id="277" r:id="rId14"/>
    <p:sldId id="278" r:id="rId15"/>
    <p:sldId id="279" r:id="rId16"/>
    <p:sldId id="280" r:id="rId17"/>
    <p:sldId id="281" r:id="rId18"/>
    <p:sldId id="287" r:id="rId19"/>
    <p:sldId id="282" r:id="rId20"/>
    <p:sldId id="290" r:id="rId21"/>
    <p:sldId id="283" r:id="rId22"/>
    <p:sldId id="284" r:id="rId23"/>
    <p:sldId id="285" r:id="rId24"/>
    <p:sldId id="291" r:id="rId25"/>
    <p:sldId id="292" r:id="rId26"/>
    <p:sldId id="275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09" autoAdjust="0"/>
  </p:normalViewPr>
  <p:slideViewPr>
    <p:cSldViewPr>
      <p:cViewPr varScale="1">
        <p:scale>
          <a:sx n="91" d="100"/>
          <a:sy n="91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53068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02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56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624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20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74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045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551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853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675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9877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37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559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360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238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754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038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526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099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48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33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5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54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63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25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169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67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hape 3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/>
              <a:t>Data Wrangling</a:t>
            </a:r>
            <a:endParaRPr lang="en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71"/>
    </mc:Choice>
    <mc:Fallback xmlns="">
      <p:transition spd="slow" advTm="1817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Standard Data Formats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278433"/>
            <a:ext cx="5135793" cy="3669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5881" y="1949967"/>
            <a:ext cx="2133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ame, salary, age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bc</a:t>
            </a:r>
            <a:r>
              <a:rPr lang="en-US" dirty="0" smtClean="0"/>
              <a:t>, 100000, 28</a:t>
            </a:r>
          </a:p>
          <a:p>
            <a:r>
              <a:rPr lang="en-US" dirty="0" smtClean="0"/>
              <a:t>Xyz, 150000, 30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5921" y="1517919"/>
            <a:ext cx="69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11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Data Sources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Files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Relational Databases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APIs (to access data from some website)</a:t>
            </a:r>
          </a:p>
          <a:p>
            <a:pPr lvl="0">
              <a:spcBef>
                <a:spcPts val="0"/>
              </a:spcBef>
            </a:pPr>
            <a:r>
              <a:rPr lang="en" dirty="0" smtClean="0"/>
              <a:t>    </a:t>
            </a:r>
            <a:r>
              <a:rPr lang="en" sz="1600" dirty="0" smtClean="0"/>
              <a:t>For example APIs, look at:</a:t>
            </a:r>
          </a:p>
          <a:p>
            <a:pPr lvl="0"/>
            <a:r>
              <a:rPr lang="en-US" sz="1100" dirty="0" smtClean="0"/>
              <a:t>            https</a:t>
            </a:r>
            <a:r>
              <a:rPr lang="en-US" sz="1100" dirty="0"/>
              <a:t>://developer.twitter.com/en/docs/tweets/search/api-reference/get-search-tweets.html</a:t>
            </a:r>
            <a:endParaRPr lang="en" sz="1100" dirty="0" smtClean="0"/>
          </a:p>
          <a:p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         https</a:t>
            </a:r>
            <a:r>
              <a:rPr lang="en-US" sz="1100" dirty="0"/>
              <a:t>://www.last.fm/api</a:t>
            </a:r>
            <a:endParaRPr lang="en" sz="1100" dirty="0"/>
          </a:p>
        </p:txBody>
      </p:sp>
    </p:spTree>
    <p:extLst>
      <p:ext uri="{BB962C8B-B14F-4D97-AF65-F5344CB8AC3E}">
        <p14:creationId xmlns:p14="http://schemas.microsoft.com/office/powerpoint/2010/main" val="32496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Search/Scraping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Scraping</a:t>
            </a:r>
            <a:r>
              <a:rPr lang="en"/>
              <a:t> is the fine art of stripping text/data from a webpage.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Libraries exist in Python to help parse/scrape the web, but first search: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Are APIs available from the source?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Did someone previously write a scraper?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Terms of service limit what you can legally do.</a:t>
            </a:r>
          </a:p>
        </p:txBody>
      </p:sp>
    </p:spTree>
    <p:extLst>
      <p:ext uri="{BB962C8B-B14F-4D97-AF65-F5344CB8AC3E}">
        <p14:creationId xmlns:p14="http://schemas.microsoft.com/office/powerpoint/2010/main" val="14718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Sanity Data Checking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Now that we have acquired our data, whether the informal flat file sequel like relational database, or an API</a:t>
            </a:r>
            <a:r>
              <a:rPr lang="en-US" dirty="0" smtClean="0"/>
              <a:t>, you might think that you are ready for analysis.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Not yet: There can be some problem with the data.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Incorrect format or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Missing values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151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Sanity Data Checking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does it mean to Sanity Checking our Data?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Determining does the data make sense?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Is there a problem</a:t>
            </a:r>
            <a:r>
              <a:rPr lang="en-US" dirty="0" smtClean="0"/>
              <a:t>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Does the data look </a:t>
            </a:r>
            <a:r>
              <a:rPr lang="en-US" dirty="0" smtClean="0"/>
              <a:t>like I expect it to?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3839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Pandas Describe Function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describe returns a data frame in it of </a:t>
            </a:r>
            <a:r>
              <a:rPr lang="en-US" dirty="0" smtClean="0"/>
              <a:t>itself.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For every numerical column, we see the count, mean, standard deviation, mean, 25%, 50%, 75% and </a:t>
            </a:r>
            <a:r>
              <a:rPr lang="en-US" dirty="0" smtClean="0"/>
              <a:t>maximum values.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We can do some quick checking to make sure there are data generally make </a:t>
            </a:r>
            <a:r>
              <a:rPr lang="en-US" dirty="0" smtClean="0"/>
              <a:t>sense.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916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Pandas Describe Function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75606"/>
            <a:ext cx="664562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Why values are missing?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Occasional system failures/ errors, prevent data from being recorded.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Some subset of subjects or event type are systematically missing certain data attributes, or missing entirely.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686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Type of Missing Data (Missing Data Mechanisms)</a:t>
            </a:r>
            <a:endParaRPr lang="en" sz="2400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Missing </a:t>
            </a:r>
            <a:r>
              <a:rPr lang="en-US" sz="2000" dirty="0"/>
              <a:t>completely at random (</a:t>
            </a:r>
            <a:r>
              <a:rPr lang="en-US" sz="2000" dirty="0" smtClean="0"/>
              <a:t>MCAR)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lvl="0"/>
            <a:endParaRPr lang="en-US" sz="2000" dirty="0" smtClean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Missing </a:t>
            </a:r>
            <a:r>
              <a:rPr lang="en-US" sz="2000" dirty="0"/>
              <a:t>at random (</a:t>
            </a:r>
            <a:r>
              <a:rPr lang="en-US" sz="2000" dirty="0" smtClean="0"/>
              <a:t>MAR)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Missing </a:t>
            </a:r>
            <a:r>
              <a:rPr lang="en-US" sz="2000" dirty="0"/>
              <a:t>not at random </a:t>
            </a:r>
            <a:r>
              <a:rPr lang="en-US" sz="2000" dirty="0" smtClean="0"/>
              <a:t>(MNAR)</a:t>
            </a:r>
            <a:endParaRPr lang="e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4876006"/>
            <a:ext cx="734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https://towardsdatascience.com/all-about-missing-data-handling-b94b8b5d2184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635646"/>
            <a:ext cx="826964" cy="751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877516"/>
            <a:ext cx="3088953" cy="846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4083918"/>
            <a:ext cx="3215519" cy="8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Dealing with Missing Data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11560" y="1203598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Partial Deletion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Impution</a:t>
            </a:r>
            <a:endParaRPr lang="en-US" dirty="0" smtClean="0"/>
          </a:p>
          <a:p>
            <a:pPr lvl="0"/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0"/>
            <a:r>
              <a:rPr lang="en-US" b="1" dirty="0" smtClean="0"/>
              <a:t>Partial Deletion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dirty="0" err="1"/>
              <a:t>Listwise</a:t>
            </a:r>
            <a:r>
              <a:rPr lang="en-US" dirty="0"/>
              <a:t> Deletion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dirty="0"/>
              <a:t>Pairwise Deletion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376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Notebook Environments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0774" y="1200150"/>
            <a:ext cx="8077649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Mixing code, data, computational results, and text are essential for projects to be: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reproducible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tweakable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documented.</a:t>
            </a:r>
          </a:p>
        </p:txBody>
      </p:sp>
    </p:spTree>
    <p:extLst>
      <p:ext uri="{BB962C8B-B14F-4D97-AF65-F5344CB8AC3E}">
        <p14:creationId xmlns:p14="http://schemas.microsoft.com/office/powerpoint/2010/main" val="11198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Deletion: Listwise and Pairwise 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48706"/>
            <a:ext cx="7724795" cy="29993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1347614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Analysis 1: What is the average life span of a baseball player?</a:t>
            </a:r>
          </a:p>
          <a:p>
            <a:r>
              <a:rPr lang="en-US" b="1" dirty="0" smtClean="0"/>
              <a:t>Analysis 2: What is the average height of a baseball player?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02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 smtClean="0"/>
              <a:t>W</a:t>
            </a:r>
            <a:r>
              <a:rPr lang="en" dirty="0" smtClean="0"/>
              <a:t>hy Imputation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In Scenarios where we don’t have very much data </a:t>
            </a:r>
            <a:r>
              <a:rPr lang="en-US" dirty="0" smtClean="0">
                <a:solidFill>
                  <a:srgbClr val="0070C0"/>
                </a:solidFill>
              </a:rPr>
              <a:t>OR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where removing our missing values would compromise the representativeness </a:t>
            </a:r>
            <a:r>
              <a:rPr lang="en-US" dirty="0" smtClean="0"/>
              <a:t>of our sample.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it might not make sense to throw away a bunch of our entries just because they're missing values.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091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 smtClean="0"/>
              <a:t>W</a:t>
            </a:r>
            <a:r>
              <a:rPr lang="en" dirty="0" smtClean="0"/>
              <a:t>hy Imputation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dirty="0" smtClean="0"/>
              <a:t>can severely </a:t>
            </a:r>
            <a:r>
              <a:rPr lang="en-US" dirty="0"/>
              <a:t>impact the statistical power of whatever </a:t>
            </a:r>
            <a:r>
              <a:rPr lang="en-US" dirty="0" smtClean="0"/>
              <a:t>analysis we are performing.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In this case, it likely makes sense to make an intelligent guess at the </a:t>
            </a:r>
            <a:r>
              <a:rPr lang="en-US" dirty="0" smtClean="0"/>
              <a:t>missing values in </a:t>
            </a:r>
            <a:r>
              <a:rPr lang="en-US" dirty="0"/>
              <a:t>o</a:t>
            </a:r>
            <a:r>
              <a:rPr lang="en-US" dirty="0" smtClean="0"/>
              <a:t>ur data.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The process of approximating these missing values is referred to as </a:t>
            </a:r>
            <a:r>
              <a:rPr lang="en-US" b="1" dirty="0">
                <a:solidFill>
                  <a:srgbClr val="002060"/>
                </a:solidFill>
              </a:rPr>
              <a:t>imputation</a:t>
            </a:r>
            <a:r>
              <a:rPr lang="en-US" dirty="0"/>
              <a:t>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996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Imputation Methods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Several Methods and Techniques available</a:t>
            </a:r>
          </a:p>
          <a:p>
            <a:pPr lvl="0"/>
            <a:endParaRPr lang="en-US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Two of the Methods are:</a:t>
            </a:r>
          </a:p>
          <a:p>
            <a:pPr lvl="0"/>
            <a:endParaRPr lang="en-US" dirty="0" smtClean="0"/>
          </a:p>
          <a:p>
            <a:pPr marL="457200" lvl="1" indent="-4572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Impute using Mean value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marL="457200" lvl="1" indent="-457200"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2060"/>
                </a:solidFill>
              </a:rPr>
              <a:t>Impute using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61002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Imputation using Mean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6" y="1203598"/>
            <a:ext cx="7524328" cy="29865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17969" y="4299942"/>
            <a:ext cx="6022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Good: </a:t>
            </a:r>
            <a:r>
              <a:rPr lang="en-US" dirty="0" smtClean="0"/>
              <a:t>does not change mean across sample</a:t>
            </a:r>
          </a:p>
          <a:p>
            <a:r>
              <a:rPr lang="en-US" b="1" dirty="0" smtClean="0"/>
              <a:t>Bad: </a:t>
            </a:r>
            <a:r>
              <a:rPr lang="en-US" dirty="0" smtClean="0"/>
              <a:t>lessen correlations between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Imputation using Linear Regression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002060"/>
                </a:solidFill>
              </a:rPr>
              <a:t>Suppose we have a dataset with features (f1, f2, f3, f4, f5) and an output varibale y.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002060"/>
                </a:solidFill>
              </a:rPr>
              <a:t>Suppose some values of f1 are missing and we want to impute using Linear Regression.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" sz="2000" b="1" dirty="0" smtClean="0">
                <a:solidFill>
                  <a:srgbClr val="002060"/>
                </a:solidFill>
              </a:rPr>
              <a:t>Approach: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rgbClr val="002060"/>
                </a:solidFill>
              </a:rPr>
              <a:t>The data examples which have missing f1, is considered as test data.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rgbClr val="002060"/>
                </a:solidFill>
              </a:rPr>
              <a:t>All other data is taken as training data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rgbClr val="002060"/>
                </a:solidFill>
              </a:rPr>
              <a:t>Consider f1 as output varible and others (f2, f3, f4, f5) as features and train the model using training data.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rgbClr val="002060"/>
                </a:solidFill>
              </a:rPr>
              <a:t>Then predict f1 of missing data using the trained model.</a:t>
            </a:r>
            <a:endParaRPr lang="e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Languages for Data Science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i="1">
                <a:solidFill>
                  <a:srgbClr val="FF0000"/>
                </a:solidFill>
              </a:rPr>
              <a:t>Python</a:t>
            </a:r>
            <a:r>
              <a:rPr lang="en"/>
              <a:t>: contains libraries and features (e.g regular expressions) for easier munging.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: programming language of statisticians.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i="1">
                <a:solidFill>
                  <a:srgbClr val="FF0000"/>
                </a:solidFill>
              </a:rPr>
              <a:t>Matlab</a:t>
            </a:r>
            <a:r>
              <a:rPr lang="en"/>
              <a:t>: fast and efficient matrix operations.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i="1">
                <a:solidFill>
                  <a:srgbClr val="FF0000"/>
                </a:solidFill>
              </a:rPr>
              <a:t>Java/C</a:t>
            </a:r>
            <a:r>
              <a:rPr lang="en"/>
              <a:t>: language for Big Data systems.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i="1">
                <a:solidFill>
                  <a:srgbClr val="FF0000"/>
                </a:solidFill>
              </a:rPr>
              <a:t>Mathematica/Wolfram Alpha</a:t>
            </a:r>
            <a:r>
              <a:rPr lang="en"/>
              <a:t>: symbolic math.</a:t>
            </a:r>
          </a:p>
          <a:p>
            <a:pPr marL="457200" lvl="0" indent="-228600">
              <a:spcBef>
                <a:spcPts val="0"/>
              </a:spcBef>
            </a:pPr>
            <a:r>
              <a:rPr lang="en" i="1">
                <a:solidFill>
                  <a:srgbClr val="FF0000"/>
                </a:solidFill>
              </a:rPr>
              <a:t>Excel</a:t>
            </a:r>
            <a:r>
              <a:rPr lang="en"/>
              <a:t>: bread and butter tool for exploration.</a:t>
            </a:r>
          </a:p>
        </p:txBody>
      </p:sp>
    </p:spTree>
    <p:extLst>
      <p:ext uri="{BB962C8B-B14F-4D97-AF65-F5344CB8AC3E}">
        <p14:creationId xmlns:p14="http://schemas.microsoft.com/office/powerpoint/2010/main" val="974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/>
              <a:t>Data </a:t>
            </a:r>
            <a:r>
              <a:rPr lang="en" sz="3200" dirty="0" smtClean="0"/>
              <a:t>Wrangling/ Data Munging/ Data Munching</a:t>
            </a:r>
            <a:endParaRPr lang="en" sz="3200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Good data scientists spend most of their time cleaning and formatting data.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 rest spend most of their time complaining there is no data available.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i="1" dirty="0">
                <a:solidFill>
                  <a:srgbClr val="FF0000"/>
                </a:solidFill>
              </a:rPr>
              <a:t>Data munging</a:t>
            </a:r>
            <a:r>
              <a:rPr lang="en" dirty="0"/>
              <a:t> or </a:t>
            </a:r>
            <a:r>
              <a:rPr lang="en" i="1" dirty="0">
                <a:solidFill>
                  <a:srgbClr val="FF0000"/>
                </a:solidFill>
              </a:rPr>
              <a:t>data wrangling</a:t>
            </a:r>
            <a:r>
              <a:rPr lang="en" dirty="0"/>
              <a:t> </a:t>
            </a:r>
            <a:r>
              <a:rPr lang="en" dirty="0" smtClean="0"/>
              <a:t>or </a:t>
            </a:r>
            <a:r>
              <a:rPr lang="en" i="1" dirty="0">
                <a:solidFill>
                  <a:srgbClr val="FF0000"/>
                </a:solidFill>
              </a:rPr>
              <a:t>data </a:t>
            </a:r>
            <a:r>
              <a:rPr lang="en" i="1" dirty="0" smtClean="0">
                <a:solidFill>
                  <a:srgbClr val="FF0000"/>
                </a:solidFill>
              </a:rPr>
              <a:t>munching</a:t>
            </a:r>
            <a:r>
              <a:rPr lang="en" dirty="0" smtClean="0"/>
              <a:t> is </a:t>
            </a:r>
            <a:r>
              <a:rPr lang="en" dirty="0"/>
              <a:t>the art of acquiring data and preparing it for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What is Data Wrangling/ Data Munching?</a:t>
            </a:r>
            <a:endParaRPr lang="en" sz="3200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Baseball: </a:t>
            </a:r>
            <a:r>
              <a:rPr lang="en-US" sz="2400" dirty="0" smtClean="0"/>
              <a:t>An </a:t>
            </a:r>
            <a:r>
              <a:rPr lang="en-US" sz="2400" dirty="0"/>
              <a:t>example </a:t>
            </a:r>
            <a:r>
              <a:rPr lang="en-US" sz="2400" dirty="0" smtClean="0"/>
              <a:t>to demonstrate </a:t>
            </a:r>
            <a:r>
              <a:rPr lang="en-US" sz="2400" dirty="0"/>
              <a:t>the </a:t>
            </a:r>
            <a:r>
              <a:rPr lang="en-US" sz="2400" dirty="0" smtClean="0"/>
              <a:t>concept</a:t>
            </a:r>
          </a:p>
          <a:p>
            <a:pPr lvl="0"/>
            <a:endParaRPr lang="e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59012"/>
              </p:ext>
            </p:extLst>
          </p:nvPr>
        </p:nvGraphicFramePr>
        <p:xfrm>
          <a:off x="1403648" y="213970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Player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Position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L or R?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Average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outfield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0.295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B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shortstop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.315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C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outfield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0.349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outfield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0.319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outfield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1.110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1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What is Data Wrangling/ Data Munching?</a:t>
            </a:r>
            <a:endParaRPr lang="en" sz="3200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Data </a:t>
            </a:r>
            <a:r>
              <a:rPr lang="en-US" dirty="0"/>
              <a:t>wrangling is the art of dealing with and or converting </a:t>
            </a:r>
            <a:r>
              <a:rPr lang="en-US" dirty="0">
                <a:solidFill>
                  <a:srgbClr val="0070C0"/>
                </a:solidFill>
              </a:rPr>
              <a:t>missing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ill-formatted data </a:t>
            </a:r>
            <a:r>
              <a:rPr lang="en-US" dirty="0"/>
              <a:t>into a format that more easily lends itself to analysis</a:t>
            </a:r>
            <a:r>
              <a:rPr lang="en-US" dirty="0" smtClean="0"/>
              <a:t>.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Before analysis</a:t>
            </a:r>
            <a:r>
              <a:rPr lang="en-US" dirty="0"/>
              <a:t>, we </a:t>
            </a:r>
            <a:r>
              <a:rPr lang="en-US" dirty="0" smtClean="0"/>
              <a:t>first have to </a:t>
            </a:r>
            <a:r>
              <a:rPr lang="en" dirty="0" smtClean="0"/>
              <a:t>get Data.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sv-SE" dirty="0" smtClean="0"/>
              <a:t>Most </a:t>
            </a:r>
            <a:r>
              <a:rPr lang="sv-SE" dirty="0"/>
              <a:t>common </a:t>
            </a:r>
            <a:r>
              <a:rPr lang="sv-SE" dirty="0" smtClean="0"/>
              <a:t>Data sources:</a:t>
            </a:r>
          </a:p>
          <a:p>
            <a:pPr marL="285750" lvl="6" indent="-285750">
              <a:buFont typeface="Courier New" panose="02070309020205020404" pitchFamily="49" charset="0"/>
              <a:buChar char="o"/>
            </a:pPr>
            <a:r>
              <a:rPr lang="en" dirty="0" smtClean="0">
                <a:solidFill>
                  <a:srgbClr val="002060"/>
                </a:solidFill>
              </a:rPr>
              <a:t>    </a:t>
            </a:r>
            <a:r>
              <a:rPr lang="sv-SE" sz="2400" dirty="0" smtClean="0">
                <a:solidFill>
                  <a:srgbClr val="002060"/>
                </a:solidFill>
              </a:rPr>
              <a:t>files, databases, and websites </a:t>
            </a:r>
            <a:r>
              <a:rPr lang="en" sz="2400" dirty="0" smtClean="0">
                <a:solidFill>
                  <a:srgbClr val="002060"/>
                </a:solidFill>
              </a:rPr>
              <a:t>   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What is Data Wrangling/ Data Munching?</a:t>
            </a:r>
            <a:endParaRPr lang="en" sz="3200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Data </a:t>
            </a:r>
            <a:r>
              <a:rPr lang="en-US" dirty="0"/>
              <a:t>wrangling is the art of dealing with and or converting </a:t>
            </a:r>
            <a:r>
              <a:rPr lang="en-US" dirty="0">
                <a:solidFill>
                  <a:srgbClr val="0070C0"/>
                </a:solidFill>
              </a:rPr>
              <a:t>missing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ill-formatted data </a:t>
            </a:r>
            <a:r>
              <a:rPr lang="en-US" dirty="0"/>
              <a:t>into a format that more easily lends itself to analysis</a:t>
            </a:r>
            <a:r>
              <a:rPr lang="en-US" dirty="0" smtClean="0"/>
              <a:t>.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Before analysis</a:t>
            </a:r>
            <a:r>
              <a:rPr lang="en-US" dirty="0"/>
              <a:t>, we </a:t>
            </a:r>
            <a:r>
              <a:rPr lang="en-US" dirty="0" smtClean="0"/>
              <a:t>first have to </a:t>
            </a:r>
            <a:r>
              <a:rPr lang="en" dirty="0" smtClean="0"/>
              <a:t>get Data.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sv-SE" dirty="0" smtClean="0"/>
              <a:t>Most </a:t>
            </a:r>
            <a:r>
              <a:rPr lang="sv-SE" dirty="0"/>
              <a:t>common </a:t>
            </a:r>
            <a:r>
              <a:rPr lang="sv-SE" dirty="0" smtClean="0"/>
              <a:t>Data sources:</a:t>
            </a:r>
          </a:p>
          <a:p>
            <a:pPr marL="285750" lvl="6" indent="-285750">
              <a:buFont typeface="Courier New" panose="02070309020205020404" pitchFamily="49" charset="0"/>
              <a:buChar char="o"/>
            </a:pPr>
            <a:r>
              <a:rPr lang="en" dirty="0" smtClean="0">
                <a:solidFill>
                  <a:srgbClr val="002060"/>
                </a:solidFill>
              </a:rPr>
              <a:t>    </a:t>
            </a:r>
            <a:r>
              <a:rPr lang="sv-SE" sz="2400" dirty="0" smtClean="0">
                <a:solidFill>
                  <a:srgbClr val="002060"/>
                </a:solidFill>
              </a:rPr>
              <a:t>files, databases, and websites </a:t>
            </a:r>
            <a:r>
              <a:rPr lang="en" sz="2400" dirty="0" smtClean="0">
                <a:solidFill>
                  <a:srgbClr val="002060"/>
                </a:solidFill>
              </a:rPr>
              <a:t>   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Analysing Messy Data</a:t>
            </a:r>
            <a:endParaRPr lang="en" sz="3200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Have you ever </a:t>
            </a:r>
            <a:r>
              <a:rPr lang="en-US" dirty="0"/>
              <a:t>had to analyze really </a:t>
            </a:r>
            <a:r>
              <a:rPr lang="en-US" dirty="0" smtClean="0"/>
              <a:t>messy or </a:t>
            </a:r>
            <a:r>
              <a:rPr lang="en-US" dirty="0"/>
              <a:t>unorganized data</a:t>
            </a:r>
            <a:r>
              <a:rPr lang="en-US" dirty="0" smtClean="0"/>
              <a:t>?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What methods or tools did you use to make your life easier?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Data is often messy and unorganized: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r>
              <a:rPr lang="en-US" dirty="0"/>
              <a:t>a large amount of a data scientist's time is spent extracting and cleaning the data that they will use to perform analyses or </a:t>
            </a:r>
            <a:r>
              <a:rPr lang="en-US" dirty="0" smtClean="0"/>
              <a:t>make visualizations.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Aquiring Data and Data Formats</a:t>
            </a:r>
            <a:endParaRPr lang="en" sz="3200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Often doesn’t require any fancy </a:t>
            </a:r>
            <a:r>
              <a:rPr lang="en-US" dirty="0" err="1" smtClean="0"/>
              <a:t>methodolgy</a:t>
            </a:r>
            <a:endParaRPr lang="en-US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Data is available in a variety of formats: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Standard Data Formats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Historically, computer scientists would rather share a toothbrush than a data format.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But accepted standards are now available: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i="1" dirty="0">
                <a:solidFill>
                  <a:srgbClr val="FF0000"/>
                </a:solidFill>
              </a:rPr>
              <a:t>CSV files</a:t>
            </a:r>
            <a:r>
              <a:rPr lang="en" dirty="0"/>
              <a:t>: for tables like spreadsheets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i="1" dirty="0">
                <a:solidFill>
                  <a:srgbClr val="FF0000"/>
                </a:solidFill>
              </a:rPr>
              <a:t>XML</a:t>
            </a:r>
            <a:r>
              <a:rPr lang="en" dirty="0"/>
              <a:t>: for structured but non-tabular data.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i="1" dirty="0">
                <a:solidFill>
                  <a:srgbClr val="FF0000"/>
                </a:solidFill>
              </a:rPr>
              <a:t>JSON</a:t>
            </a:r>
            <a:r>
              <a:rPr lang="en" dirty="0"/>
              <a:t>: Javascript Object Notation for APIs</a:t>
            </a:r>
            <a:r>
              <a:rPr lang="en" dirty="0" smtClean="0"/>
              <a:t>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933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1019</Words>
  <Application>Microsoft Office PowerPoint</Application>
  <PresentationFormat>On-screen Show (16:9)</PresentationFormat>
  <Paragraphs>152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 New</vt:lpstr>
      <vt:lpstr>Wingdings</vt:lpstr>
      <vt:lpstr>swiss</vt:lpstr>
      <vt:lpstr>Data Wrangling</vt:lpstr>
      <vt:lpstr>Notebook Environments</vt:lpstr>
      <vt:lpstr>Data Wrangling/ Data Munging/ Data Munching</vt:lpstr>
      <vt:lpstr>What is Data Wrangling/ Data Munching?</vt:lpstr>
      <vt:lpstr>What is Data Wrangling/ Data Munching?</vt:lpstr>
      <vt:lpstr>What is Data Wrangling/ Data Munching?</vt:lpstr>
      <vt:lpstr>Analysing Messy Data</vt:lpstr>
      <vt:lpstr>Aquiring Data and Data Formats</vt:lpstr>
      <vt:lpstr>Standard Data Formats</vt:lpstr>
      <vt:lpstr>Standard Data Formats</vt:lpstr>
      <vt:lpstr>Data Sources</vt:lpstr>
      <vt:lpstr>Web Search/Scraping</vt:lpstr>
      <vt:lpstr>Sanity Data Checking</vt:lpstr>
      <vt:lpstr>Sanity Data Checking</vt:lpstr>
      <vt:lpstr>Pandas Describe Function</vt:lpstr>
      <vt:lpstr>Pandas Describe Function</vt:lpstr>
      <vt:lpstr>Why values are missing?</vt:lpstr>
      <vt:lpstr>Type of Missing Data (Missing Data Mechanisms)</vt:lpstr>
      <vt:lpstr>Dealing with Missing Data</vt:lpstr>
      <vt:lpstr>Deletion: Listwise and Pairwise </vt:lpstr>
      <vt:lpstr>Why Imputation</vt:lpstr>
      <vt:lpstr>Why Imputation</vt:lpstr>
      <vt:lpstr>Imputation Methods</vt:lpstr>
      <vt:lpstr>Imputation using Mean</vt:lpstr>
      <vt:lpstr>Imputation using Linear Regression</vt:lpstr>
      <vt:lpstr>Languages for Data Science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>iuser</dc:creator>
  <cp:lastModifiedBy>irfan younas</cp:lastModifiedBy>
  <cp:revision>63</cp:revision>
  <dcterms:modified xsi:type="dcterms:W3CDTF">2020-04-05T09:26:04Z</dcterms:modified>
</cp:coreProperties>
</file>