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41"/>
  </p:notesMasterIdLst>
  <p:sldIdLst>
    <p:sldId id="292" r:id="rId2"/>
    <p:sldId id="256" r:id="rId3"/>
    <p:sldId id="412" r:id="rId4"/>
    <p:sldId id="413" r:id="rId5"/>
    <p:sldId id="414" r:id="rId6"/>
    <p:sldId id="415" r:id="rId7"/>
    <p:sldId id="416" r:id="rId8"/>
    <p:sldId id="417" r:id="rId9"/>
    <p:sldId id="418" r:id="rId10"/>
    <p:sldId id="419" r:id="rId11"/>
    <p:sldId id="420" r:id="rId12"/>
    <p:sldId id="421" r:id="rId13"/>
    <p:sldId id="422" r:id="rId14"/>
    <p:sldId id="423" r:id="rId15"/>
    <p:sldId id="425" r:id="rId16"/>
    <p:sldId id="426" r:id="rId17"/>
    <p:sldId id="428" r:id="rId18"/>
    <p:sldId id="429" r:id="rId19"/>
    <p:sldId id="430" r:id="rId20"/>
    <p:sldId id="432" r:id="rId21"/>
    <p:sldId id="433" r:id="rId22"/>
    <p:sldId id="435" r:id="rId23"/>
    <p:sldId id="436" r:id="rId24"/>
    <p:sldId id="437" r:id="rId25"/>
    <p:sldId id="438" r:id="rId26"/>
    <p:sldId id="439" r:id="rId27"/>
    <p:sldId id="440" r:id="rId28"/>
    <p:sldId id="441" r:id="rId29"/>
    <p:sldId id="442" r:id="rId30"/>
    <p:sldId id="443" r:id="rId31"/>
    <p:sldId id="444" r:id="rId32"/>
    <p:sldId id="445" r:id="rId33"/>
    <p:sldId id="449" r:id="rId34"/>
    <p:sldId id="450" r:id="rId35"/>
    <p:sldId id="451" r:id="rId36"/>
    <p:sldId id="453" r:id="rId37"/>
    <p:sldId id="446" r:id="rId38"/>
    <p:sldId id="447" r:id="rId39"/>
    <p:sldId id="448" r:id="rId40"/>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3696">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6600FF"/>
    <a:srgbClr val="6633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38" autoAdjust="0"/>
    <p:restoredTop sz="68289" autoAdjust="0"/>
  </p:normalViewPr>
  <p:slideViewPr>
    <p:cSldViewPr>
      <p:cViewPr varScale="1">
        <p:scale>
          <a:sx n="54" d="100"/>
          <a:sy n="54" d="100"/>
        </p:scale>
        <p:origin x="1896" y="72"/>
      </p:cViewPr>
      <p:guideLst>
        <p:guide orient="horz" pos="3696"/>
        <p:guide pos="2880"/>
      </p:guideLst>
    </p:cSldViewPr>
  </p:slideViewPr>
  <p:outlineViewPr>
    <p:cViewPr>
      <p:scale>
        <a:sx n="33" d="100"/>
        <a:sy n="33" d="100"/>
      </p:scale>
      <p:origin x="0" y="-1918"/>
    </p:cViewPr>
  </p:outlineViewPr>
  <p:notesTextViewPr>
    <p:cViewPr>
      <p:scale>
        <a:sx n="100" d="100"/>
        <a:sy n="100" d="100"/>
      </p:scale>
      <p:origin x="0" y="0"/>
    </p:cViewPr>
  </p:notesTextViewPr>
  <p:sorterViewPr>
    <p:cViewPr>
      <p:scale>
        <a:sx n="66" d="100"/>
        <a:sy n="66" d="100"/>
      </p:scale>
      <p:origin x="0" y="0"/>
    </p:cViewPr>
  </p:sorterViewPr>
  <p:notesViewPr>
    <p:cSldViewPr showGuides="1">
      <p:cViewPr varScale="1">
        <p:scale>
          <a:sx n="76" d="100"/>
          <a:sy n="76" d="100"/>
        </p:scale>
        <p:origin x="3461" y="8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6246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624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6246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247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6247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AE89E378-48CC-4E8B-B838-1A51CA68FB3B}" type="slidenum">
              <a:rPr lang="en-US"/>
              <a:pPr/>
              <a:t>‹#›</a:t>
            </a:fld>
            <a:endParaRPr lang="en-US"/>
          </a:p>
        </p:txBody>
      </p:sp>
    </p:spTree>
    <p:extLst>
      <p:ext uri="{BB962C8B-B14F-4D97-AF65-F5344CB8AC3E}">
        <p14:creationId xmlns:p14="http://schemas.microsoft.com/office/powerpoint/2010/main" val="38923165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Normalization_(statistics)"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s://en.wikipedia.org/wiki/Data_transformation_(statistics)" TargetMode="External"/><Relationship Id="rId5" Type="http://schemas.openxmlformats.org/officeDocument/2006/relationships/hyperlink" Target="https://www.quora.com/In-data-mining-and-statistical-data-analysis-when-do-I-need-to-normalize-data-statistical-normalization-and-why-is-it-important-to-do-so" TargetMode="External"/><Relationship Id="rId4" Type="http://schemas.openxmlformats.org/officeDocument/2006/relationships/hyperlink" Target="https://en.wikipedia.org/wiki/Standard_deviation"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AE89E378-48CC-4E8B-B838-1A51CA68FB3B}" type="slidenum">
              <a:rPr lang="en-US" smtClean="0"/>
              <a:pPr/>
              <a:t>13</a:t>
            </a:fld>
            <a:endParaRPr lang="en-US"/>
          </a:p>
        </p:txBody>
      </p:sp>
    </p:spTree>
    <p:extLst>
      <p:ext uri="{BB962C8B-B14F-4D97-AF65-F5344CB8AC3E}">
        <p14:creationId xmlns:p14="http://schemas.microsoft.com/office/powerpoint/2010/main" val="3556313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Times New Roman" pitchFamily="18" charset="0"/>
                <a:ea typeface="+mn-ea"/>
                <a:cs typeface="+mn-cs"/>
              </a:rPr>
              <a:t>Data Transformation and Feature Extraction as a Concept</a:t>
            </a:r>
          </a:p>
          <a:p>
            <a:r>
              <a:rPr lang="en-US" sz="1200" b="0" i="0" kern="1200" dirty="0" smtClean="0">
                <a:solidFill>
                  <a:schemeClr val="tx1"/>
                </a:solidFill>
                <a:effectLst/>
                <a:latin typeface="Times New Roman" pitchFamily="18" charset="0"/>
                <a:ea typeface="+mn-ea"/>
                <a:cs typeface="+mn-cs"/>
              </a:rPr>
              <a:t> </a:t>
            </a:r>
            <a:br>
              <a:rPr lang="en-US" sz="1200" b="0" i="0" kern="1200" dirty="0" smtClean="0">
                <a:solidFill>
                  <a:schemeClr val="tx1"/>
                </a:solidFill>
                <a:effectLst/>
                <a:latin typeface="Times New Roman" pitchFamily="18" charset="0"/>
                <a:ea typeface="+mn-ea"/>
                <a:cs typeface="+mn-cs"/>
              </a:rPr>
            </a:br>
            <a:r>
              <a:rPr lang="en-US" sz="1200" b="0" i="0" kern="1200" dirty="0" smtClean="0">
                <a:solidFill>
                  <a:schemeClr val="tx1"/>
                </a:solidFill>
                <a:effectLst/>
                <a:latin typeface="Times New Roman" pitchFamily="18" charset="0"/>
                <a:ea typeface="+mn-ea"/>
                <a:cs typeface="+mn-cs"/>
              </a:rPr>
              <a:t>The main purpose of data transformation and feature extraction is to enhance the data in such a way that it increases the likelihood that the classification algorithm will be able to make meaningful predictions. Unlike the steps taken during cleaning, which are designed to address problems with the raw data (missing and erroneous values, formatting issues etc.), these steps change the values and/or structure of the data (data transformation) and add additional features (feature extraction).</a:t>
            </a:r>
          </a:p>
          <a:p>
            <a:r>
              <a:rPr lang="en-US" sz="1200" b="0" i="0" kern="1200" dirty="0" smtClean="0">
                <a:solidFill>
                  <a:schemeClr val="tx1"/>
                </a:solidFill>
                <a:effectLst/>
                <a:latin typeface="Times New Roman" pitchFamily="18" charset="0"/>
                <a:ea typeface="+mn-ea"/>
                <a:cs typeface="+mn-cs"/>
              </a:rPr>
              <a:t>As you might imagine, this is quite an open-ended process, and hence a lot of the value that data scientists provide comes in these steps. There is no textbook or walkthrough that can tell you exactly what steps you should take for a given dataset, that knowledge can come only from experience, curiosity and trial and error. However, we can take a look at some common methods to provide a sense of what is possible. Please keep in mind this is not an exhaustive list of options.</a:t>
            </a:r>
          </a:p>
          <a:p>
            <a:r>
              <a:rPr lang="en-US" sz="1200" b="1" i="0" kern="1200" dirty="0" smtClean="0">
                <a:solidFill>
                  <a:schemeClr val="tx1"/>
                </a:solidFill>
                <a:effectLst/>
                <a:latin typeface="Times New Roman" pitchFamily="18" charset="0"/>
                <a:ea typeface="+mn-ea"/>
                <a:cs typeface="+mn-cs"/>
              </a:rPr>
              <a:t>Data Transformation</a:t>
            </a:r>
          </a:p>
          <a:p>
            <a:r>
              <a:rPr lang="en-US" sz="1200" b="0" i="0" kern="1200" dirty="0" smtClean="0">
                <a:solidFill>
                  <a:schemeClr val="tx1"/>
                </a:solidFill>
                <a:effectLst/>
                <a:latin typeface="Times New Roman" pitchFamily="18" charset="0"/>
                <a:ea typeface="+mn-ea"/>
                <a:cs typeface="+mn-cs"/>
              </a:rPr>
              <a:t> </a:t>
            </a:r>
            <a:br>
              <a:rPr lang="en-US" sz="1200" b="0" i="0" kern="1200" dirty="0" smtClean="0">
                <a:solidFill>
                  <a:schemeClr val="tx1"/>
                </a:solidFill>
                <a:effectLst/>
                <a:latin typeface="Times New Roman" pitchFamily="18" charset="0"/>
                <a:ea typeface="+mn-ea"/>
                <a:cs typeface="+mn-cs"/>
              </a:rPr>
            </a:br>
            <a:r>
              <a:rPr lang="en-US" sz="1200" b="0" i="0" kern="1200" dirty="0" smtClean="0">
                <a:solidFill>
                  <a:schemeClr val="tx1"/>
                </a:solidFill>
                <a:effectLst/>
                <a:latin typeface="Times New Roman" pitchFamily="18" charset="0"/>
                <a:ea typeface="+mn-ea"/>
                <a:cs typeface="+mn-cs"/>
              </a:rPr>
              <a:t>Covering steps taken to modify the data, data transformation is undertaken with the intention to enhance the ability of the classification algorithm to extract information from the data. Below are a few common data transformation methods used.</a:t>
            </a:r>
          </a:p>
          <a:p>
            <a:r>
              <a:rPr lang="en-US" sz="1200" b="1" i="0" kern="1200" dirty="0" smtClean="0">
                <a:solidFill>
                  <a:schemeClr val="tx1"/>
                </a:solidFill>
                <a:effectLst/>
                <a:latin typeface="Times New Roman" pitchFamily="18" charset="0"/>
                <a:ea typeface="+mn-ea"/>
                <a:cs typeface="+mn-cs"/>
              </a:rPr>
              <a:t>Bucketing/Binning</a:t>
            </a:r>
            <a:endParaRPr lang="en-US" sz="1200" b="0" i="0" kern="1200" dirty="0" smtClean="0">
              <a:solidFill>
                <a:schemeClr val="tx1"/>
              </a:solidFill>
              <a:effectLst/>
              <a:latin typeface="Times New Roman" pitchFamily="18" charset="0"/>
              <a:ea typeface="+mn-ea"/>
              <a:cs typeface="+mn-cs"/>
            </a:endParaRPr>
          </a:p>
          <a:p>
            <a:r>
              <a:rPr lang="en-US" sz="1200" b="0" i="0" kern="1200" dirty="0" smtClean="0">
                <a:solidFill>
                  <a:schemeClr val="tx1"/>
                </a:solidFill>
                <a:effectLst/>
                <a:latin typeface="Times New Roman" pitchFamily="18" charset="0"/>
                <a:ea typeface="+mn-ea"/>
                <a:cs typeface="+mn-cs"/>
              </a:rPr>
              <a:t>A common method for manipulating numeric data, binning or bucketing is when the numerical values in a particular column are converted from a continuous series into fixed ranges. For example, instead of using the age value of all our users, we could place them into buckets such as 15-20 years old, 21-25 years old and so on.</a:t>
            </a:r>
          </a:p>
          <a:p>
            <a:r>
              <a:rPr lang="en-US" sz="1200" b="0" i="0" kern="1200" dirty="0" smtClean="0">
                <a:solidFill>
                  <a:schemeClr val="tx1"/>
                </a:solidFill>
                <a:effectLst/>
                <a:latin typeface="Times New Roman" pitchFamily="18" charset="0"/>
                <a:ea typeface="+mn-ea"/>
                <a:cs typeface="+mn-cs"/>
              </a:rPr>
              <a:t>Typically this technique is used to manage ‘noisy data’. To understand what this means, think of the movements of the stock market over time: it goes up and down on an almost daily basis. However, if you are trying to predict the overall direction of the stock market over the next 6 months, these daily movements become kind of irrelevant – what you really want your model to focus on are the movements over longer periods of time. What is more, the essentially random daily movements in stock prices may actually confuse your prediction model – causing less accurate predictions. In this example, the daily movements are the noise and what you want to extract (the longer term direction of the market) is ‘the signal’.</a:t>
            </a:r>
          </a:p>
          <a:p>
            <a:r>
              <a:rPr lang="en-US" sz="1200" b="0" i="0" kern="1200" dirty="0" smtClean="0">
                <a:solidFill>
                  <a:schemeClr val="tx1"/>
                </a:solidFill>
                <a:effectLst/>
                <a:latin typeface="Times New Roman" pitchFamily="18" charset="0"/>
                <a:ea typeface="+mn-ea"/>
                <a:cs typeface="+mn-cs"/>
              </a:rPr>
              <a:t>The same logic can be applied to any numerical field in your dataset. If you are concerned that small changes in a given value may simply be representing random ‘noise’, you may want to consider bucketing/binning to remove that noise.</a:t>
            </a:r>
          </a:p>
          <a:p>
            <a:r>
              <a:rPr lang="en-US" sz="1200" b="1" i="0" kern="1200" dirty="0" smtClean="0">
                <a:solidFill>
                  <a:schemeClr val="tx1"/>
                </a:solidFill>
                <a:effectLst/>
                <a:latin typeface="Times New Roman" pitchFamily="18" charset="0"/>
                <a:ea typeface="+mn-ea"/>
                <a:cs typeface="+mn-cs"/>
              </a:rPr>
              <a:t>Normalization</a:t>
            </a:r>
            <a:endParaRPr lang="en-US" sz="1200" b="0" i="0" kern="1200" dirty="0" smtClean="0">
              <a:solidFill>
                <a:schemeClr val="tx1"/>
              </a:solidFill>
              <a:effectLst/>
              <a:latin typeface="Times New Roman" pitchFamily="18" charset="0"/>
              <a:ea typeface="+mn-ea"/>
              <a:cs typeface="+mn-cs"/>
            </a:endParaRPr>
          </a:p>
          <a:p>
            <a:r>
              <a:rPr lang="en-US" sz="1200" b="0" i="0" kern="1200" dirty="0" smtClean="0">
                <a:solidFill>
                  <a:schemeClr val="tx1"/>
                </a:solidFill>
                <a:effectLst/>
                <a:latin typeface="Times New Roman" pitchFamily="18" charset="0"/>
                <a:ea typeface="+mn-ea"/>
                <a:cs typeface="+mn-cs"/>
              </a:rPr>
              <a:t>Although normalization can take on a large number of meanings depending on the context, the type of normalization being referred to here is the </a:t>
            </a:r>
            <a:r>
              <a:rPr lang="en-US" sz="1200" b="0" i="0" u="none" strike="noStrike" kern="1200" dirty="0" smtClean="0">
                <a:solidFill>
                  <a:schemeClr val="tx1"/>
                </a:solidFill>
                <a:effectLst/>
                <a:latin typeface="Times New Roman" pitchFamily="18" charset="0"/>
                <a:ea typeface="+mn-ea"/>
                <a:cs typeface="+mn-cs"/>
                <a:hlinkClick r:id="rId3"/>
              </a:rPr>
              <a:t>statistical type</a:t>
            </a:r>
            <a:r>
              <a:rPr lang="en-US" sz="1200" b="0" i="0" kern="1200" dirty="0" smtClean="0">
                <a:solidFill>
                  <a:schemeClr val="tx1"/>
                </a:solidFill>
                <a:effectLst/>
                <a:latin typeface="Times New Roman" pitchFamily="18" charset="0"/>
                <a:ea typeface="+mn-ea"/>
                <a:cs typeface="+mn-cs"/>
              </a:rPr>
              <a:t> – converting the values of a column into a ‘normalized’ range. This could be translating heights from centimeter values anywhere from 100cm to 220cm to a scale where 0 represents the average (mean) height for your dataset and -1/+1 represent one </a:t>
            </a:r>
            <a:r>
              <a:rPr lang="en-US" sz="1200" b="0" i="0" u="none" strike="noStrike" kern="1200" dirty="0" smtClean="0">
                <a:solidFill>
                  <a:schemeClr val="tx1"/>
                </a:solidFill>
                <a:effectLst/>
                <a:latin typeface="Times New Roman" pitchFamily="18" charset="0"/>
                <a:ea typeface="+mn-ea"/>
                <a:cs typeface="+mn-cs"/>
                <a:hlinkClick r:id="rId4"/>
              </a:rPr>
              <a:t>standard deviation</a:t>
            </a:r>
            <a:r>
              <a:rPr lang="en-US" sz="1200" b="0" i="0" kern="1200" dirty="0" smtClean="0">
                <a:solidFill>
                  <a:schemeClr val="tx1"/>
                </a:solidFill>
                <a:effectLst/>
                <a:latin typeface="Times New Roman" pitchFamily="18" charset="0"/>
                <a:ea typeface="+mn-ea"/>
                <a:cs typeface="+mn-cs"/>
              </a:rPr>
              <a:t> from that average. It could be translating those heights into a range of values from 0 to 1, where 0 is the lowest value in your dataset and 1 is the maximum value. There is a number of other methods that can be used here as well.</a:t>
            </a:r>
          </a:p>
          <a:p>
            <a:r>
              <a:rPr lang="en-US" sz="1200" b="0" i="0" kern="1200" dirty="0" smtClean="0">
                <a:solidFill>
                  <a:schemeClr val="tx1"/>
                </a:solidFill>
                <a:effectLst/>
                <a:latin typeface="Times New Roman" pitchFamily="18" charset="0"/>
                <a:ea typeface="+mn-ea"/>
                <a:cs typeface="+mn-cs"/>
              </a:rPr>
              <a:t>This type of transformation is more important for certain types of algorithms than others. For some algorithms – like the one we will be using – this type of transformation is not typically necessary. But for other algorithms, the magnitude of the values in each column will impact the calculations. In these cases, it is optimal to convert (‘normalize’) the values in each column onto the same scale to ensure each column is treated the equally. For a more detailed explanation on this subject, </a:t>
            </a:r>
            <a:r>
              <a:rPr lang="en-US" sz="1200" b="0" i="0" u="none" strike="noStrike" kern="1200" dirty="0" smtClean="0">
                <a:solidFill>
                  <a:schemeClr val="tx1"/>
                </a:solidFill>
                <a:effectLst/>
                <a:latin typeface="Times New Roman" pitchFamily="18" charset="0"/>
                <a:ea typeface="+mn-ea"/>
                <a:cs typeface="+mn-cs"/>
                <a:hlinkClick r:id="rId5"/>
              </a:rPr>
              <a:t>this answer</a:t>
            </a:r>
            <a:r>
              <a:rPr lang="en-US" sz="1200" b="0" i="0" kern="1200" dirty="0" smtClean="0">
                <a:solidFill>
                  <a:schemeClr val="tx1"/>
                </a:solidFill>
                <a:effectLst/>
                <a:latin typeface="Times New Roman" pitchFamily="18" charset="0"/>
                <a:ea typeface="+mn-ea"/>
                <a:cs typeface="+mn-cs"/>
              </a:rPr>
              <a:t> from </a:t>
            </a:r>
            <a:r>
              <a:rPr lang="en-US" sz="1200" b="0" i="0" kern="1200" dirty="0" err="1" smtClean="0">
                <a:solidFill>
                  <a:schemeClr val="tx1"/>
                </a:solidFill>
                <a:effectLst/>
                <a:latin typeface="Times New Roman" pitchFamily="18" charset="0"/>
                <a:ea typeface="+mn-ea"/>
                <a:cs typeface="+mn-cs"/>
              </a:rPr>
              <a:t>Quora</a:t>
            </a:r>
            <a:r>
              <a:rPr lang="en-US" sz="1200" b="0" i="0" kern="1200" dirty="0" smtClean="0">
                <a:solidFill>
                  <a:schemeClr val="tx1"/>
                </a:solidFill>
                <a:effectLst/>
                <a:latin typeface="Times New Roman" pitchFamily="18" charset="0"/>
                <a:ea typeface="+mn-ea"/>
                <a:cs typeface="+mn-cs"/>
              </a:rPr>
              <a:t> is a good place to start.</a:t>
            </a:r>
          </a:p>
          <a:p>
            <a:r>
              <a:rPr lang="en-US" sz="1200" b="1" i="0" kern="1200" dirty="0" smtClean="0">
                <a:solidFill>
                  <a:schemeClr val="tx1"/>
                </a:solidFill>
                <a:effectLst/>
                <a:latin typeface="Times New Roman" pitchFamily="18" charset="0"/>
                <a:ea typeface="+mn-ea"/>
                <a:cs typeface="+mn-cs"/>
              </a:rPr>
              <a:t>Other Mathematical Transformations</a:t>
            </a:r>
            <a:endParaRPr lang="en-US" sz="1200" b="0" i="0" kern="1200" dirty="0" smtClean="0">
              <a:solidFill>
                <a:schemeClr val="tx1"/>
              </a:solidFill>
              <a:effectLst/>
              <a:latin typeface="Times New Roman" pitchFamily="18" charset="0"/>
              <a:ea typeface="+mn-ea"/>
              <a:cs typeface="+mn-cs"/>
            </a:endParaRPr>
          </a:p>
          <a:p>
            <a:r>
              <a:rPr lang="en-US" sz="1200" b="0" i="0" kern="1200" dirty="0" smtClean="0">
                <a:solidFill>
                  <a:schemeClr val="tx1"/>
                </a:solidFill>
                <a:effectLst/>
                <a:latin typeface="Times New Roman" pitchFamily="18" charset="0"/>
                <a:ea typeface="+mn-ea"/>
                <a:cs typeface="+mn-cs"/>
              </a:rPr>
              <a:t>In a similar manner to normalization, there is an almost unlimited number of ways that the numerical values of a given column can be transformed such that they are more suitable for the algorithm being used.</a:t>
            </a:r>
          </a:p>
          <a:p>
            <a:r>
              <a:rPr lang="en-US" sz="1200" b="0" i="0" kern="1200" dirty="0" smtClean="0">
                <a:solidFill>
                  <a:schemeClr val="tx1"/>
                </a:solidFill>
                <a:effectLst/>
                <a:latin typeface="Times New Roman" pitchFamily="18" charset="0"/>
                <a:ea typeface="+mn-ea"/>
                <a:cs typeface="+mn-cs"/>
              </a:rPr>
              <a:t>To provide one example, arguably the most common transformation (other than normalization) is to use a logarithm function. This transformation is a commonly used method of dealing with exponential data series (i.e. a column where there a lot of low values and relatively few high values). For those wanting to understand this transformation better, the </a:t>
            </a:r>
            <a:r>
              <a:rPr lang="en-US" sz="1200" b="0" i="0" u="none" strike="noStrike" kern="1200" dirty="0" smtClean="0">
                <a:solidFill>
                  <a:schemeClr val="tx1"/>
                </a:solidFill>
                <a:effectLst/>
                <a:latin typeface="Times New Roman" pitchFamily="18" charset="0"/>
                <a:ea typeface="+mn-ea"/>
                <a:cs typeface="+mn-cs"/>
                <a:hlinkClick r:id="rId6"/>
              </a:rPr>
              <a:t>Wikipedia page on this topic</a:t>
            </a:r>
            <a:r>
              <a:rPr lang="en-US" sz="1200" b="0" i="0" kern="1200" dirty="0" smtClean="0">
                <a:solidFill>
                  <a:schemeClr val="tx1"/>
                </a:solidFill>
                <a:effectLst/>
                <a:latin typeface="Times New Roman" pitchFamily="18" charset="0"/>
                <a:ea typeface="+mn-ea"/>
                <a:cs typeface="+mn-cs"/>
              </a:rPr>
              <a:t> has a great illustrated example.</a:t>
            </a:r>
          </a:p>
          <a:p>
            <a:r>
              <a:rPr lang="en-US" sz="1200" b="0" i="0" kern="1200" dirty="0" smtClean="0">
                <a:solidFill>
                  <a:schemeClr val="tx1"/>
                </a:solidFill>
                <a:effectLst/>
                <a:latin typeface="Times New Roman" pitchFamily="18" charset="0"/>
                <a:ea typeface="+mn-ea"/>
                <a:cs typeface="+mn-cs"/>
              </a:rPr>
              <a:t>As I am hemorrhaging readers at this point, I won’t go into detail on the various other transformations possible – the key point is to be aware that there is a large range of possibilities here depending on your needs.</a:t>
            </a:r>
          </a:p>
          <a:p>
            <a:endParaRPr lang="sv-SE" dirty="0"/>
          </a:p>
        </p:txBody>
      </p:sp>
      <p:sp>
        <p:nvSpPr>
          <p:cNvPr id="4" name="Slide Number Placeholder 3"/>
          <p:cNvSpPr>
            <a:spLocks noGrp="1"/>
          </p:cNvSpPr>
          <p:nvPr>
            <p:ph type="sldNum" sz="quarter" idx="10"/>
          </p:nvPr>
        </p:nvSpPr>
        <p:spPr/>
        <p:txBody>
          <a:bodyPr/>
          <a:lstStyle/>
          <a:p>
            <a:fld id="{AE89E378-48CC-4E8B-B838-1A51CA68FB3B}" type="slidenum">
              <a:rPr lang="en-US" smtClean="0"/>
              <a:pPr/>
              <a:t>15</a:t>
            </a:fld>
            <a:endParaRPr lang="en-US"/>
          </a:p>
        </p:txBody>
      </p:sp>
    </p:spTree>
    <p:extLst>
      <p:ext uri="{BB962C8B-B14F-4D97-AF65-F5344CB8AC3E}">
        <p14:creationId xmlns:p14="http://schemas.microsoft.com/office/powerpoint/2010/main" val="9061774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Times New Roman" pitchFamily="18" charset="0"/>
                <a:ea typeface="+mn-ea"/>
                <a:cs typeface="+mn-cs"/>
              </a:rPr>
              <a:t>The image above is a boxplot</a:t>
            </a:r>
            <a:r>
              <a:rPr lang="en-US" sz="1200" b="1" i="0" kern="1200" dirty="0" smtClean="0">
                <a:solidFill>
                  <a:schemeClr val="tx1"/>
                </a:solidFill>
                <a:effectLst/>
                <a:latin typeface="Times New Roman" pitchFamily="18" charset="0"/>
                <a:ea typeface="+mn-ea"/>
                <a:cs typeface="+mn-cs"/>
              </a:rPr>
              <a:t>. </a:t>
            </a:r>
            <a:r>
              <a:rPr lang="en-US" sz="1200" b="0" i="0" kern="1200" dirty="0" smtClean="0">
                <a:solidFill>
                  <a:schemeClr val="tx1"/>
                </a:solidFill>
                <a:effectLst/>
                <a:latin typeface="Times New Roman" pitchFamily="18" charset="0"/>
                <a:ea typeface="+mn-ea"/>
                <a:cs typeface="+mn-cs"/>
              </a:rPr>
              <a:t>A boxplot is a standardized way of displaying the distribution of data based on a five number summary (“minimum”, first quartile (Q1), median, third quartile (Q3), and “maximum”). It can tell you about your outliers and what their values are. It can also tell you if your data is symmetrical, how tightly your data is grouped, and if and how your data is skewed.</a:t>
            </a:r>
            <a:endParaRPr lang="en-US" dirty="0"/>
          </a:p>
        </p:txBody>
      </p:sp>
      <p:sp>
        <p:nvSpPr>
          <p:cNvPr id="4" name="Slide Number Placeholder 3"/>
          <p:cNvSpPr>
            <a:spLocks noGrp="1"/>
          </p:cNvSpPr>
          <p:nvPr>
            <p:ph type="sldNum" sz="quarter" idx="10"/>
          </p:nvPr>
        </p:nvSpPr>
        <p:spPr/>
        <p:txBody>
          <a:bodyPr/>
          <a:lstStyle/>
          <a:p>
            <a:fld id="{AE89E378-48CC-4E8B-B838-1A51CA68FB3B}" type="slidenum">
              <a:rPr lang="en-US" smtClean="0"/>
              <a:pPr/>
              <a:t>32</a:t>
            </a:fld>
            <a:endParaRPr lang="en-US"/>
          </a:p>
        </p:txBody>
      </p:sp>
    </p:spTree>
    <p:extLst>
      <p:ext uri="{BB962C8B-B14F-4D97-AF65-F5344CB8AC3E}">
        <p14:creationId xmlns:p14="http://schemas.microsoft.com/office/powerpoint/2010/main" val="14402345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Times New Roman" pitchFamily="18" charset="0"/>
                <a:ea typeface="+mn-ea"/>
                <a:cs typeface="+mn-cs"/>
              </a:rPr>
              <a:t>Boxplots are a standardized way of displaying the distribution of data based on a five number summary (“minimum”, first quartile (Q1), median, third quartile (Q3), and “maximum”).</a:t>
            </a:r>
          </a:p>
          <a:p>
            <a:endParaRPr lang="en-US" sz="1200" b="0" i="0" kern="1200" dirty="0" smtClean="0">
              <a:solidFill>
                <a:schemeClr val="tx1"/>
              </a:solidFill>
              <a:effectLst/>
              <a:latin typeface="Times New Roman" pitchFamily="18" charset="0"/>
              <a:ea typeface="+mn-ea"/>
              <a:cs typeface="+mn-cs"/>
            </a:endParaRPr>
          </a:p>
          <a:p>
            <a:r>
              <a:rPr lang="en-US" dirty="0" smtClean="0"/>
              <a:t>https://towardsdatascience.com/understanding-boxplots-5e2df7bcbd51</a:t>
            </a:r>
            <a:endParaRPr lang="en-US" dirty="0"/>
          </a:p>
        </p:txBody>
      </p:sp>
      <p:sp>
        <p:nvSpPr>
          <p:cNvPr id="4" name="Slide Number Placeholder 3"/>
          <p:cNvSpPr>
            <a:spLocks noGrp="1"/>
          </p:cNvSpPr>
          <p:nvPr>
            <p:ph type="sldNum" sz="quarter" idx="10"/>
          </p:nvPr>
        </p:nvSpPr>
        <p:spPr/>
        <p:txBody>
          <a:bodyPr/>
          <a:lstStyle/>
          <a:p>
            <a:fld id="{AE89E378-48CC-4E8B-B838-1A51CA68FB3B}" type="slidenum">
              <a:rPr lang="en-US" smtClean="0"/>
              <a:pPr/>
              <a:t>33</a:t>
            </a:fld>
            <a:endParaRPr lang="en-US"/>
          </a:p>
        </p:txBody>
      </p:sp>
    </p:spTree>
    <p:extLst>
      <p:ext uri="{BB962C8B-B14F-4D97-AF65-F5344CB8AC3E}">
        <p14:creationId xmlns:p14="http://schemas.microsoft.com/office/powerpoint/2010/main" val="2035103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Quantitative Univariate EDA</a:t>
            </a:r>
          </a:p>
        </p:txBody>
      </p:sp>
      <p:sp>
        <p:nvSpPr>
          <p:cNvPr id="6" name="Slide Number Placeholder 5"/>
          <p:cNvSpPr>
            <a:spLocks noGrp="1"/>
          </p:cNvSpPr>
          <p:nvPr>
            <p:ph type="sldNum" sz="quarter" idx="12"/>
          </p:nvPr>
        </p:nvSpPr>
        <p:spPr/>
        <p:txBody>
          <a:bodyPr/>
          <a:lstStyle>
            <a:lvl1pPr>
              <a:defRPr/>
            </a:lvl1pPr>
          </a:lstStyle>
          <a:p>
            <a:r>
              <a:rPr lang="en-US"/>
              <a:t>Slide #</a:t>
            </a:r>
            <a:fld id="{53E136A3-7208-4A5C-9720-1D105D9A7876}"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Quantitative Univariate EDA</a:t>
            </a:r>
          </a:p>
        </p:txBody>
      </p:sp>
      <p:sp>
        <p:nvSpPr>
          <p:cNvPr id="6" name="Slide Number Placeholder 5"/>
          <p:cNvSpPr>
            <a:spLocks noGrp="1"/>
          </p:cNvSpPr>
          <p:nvPr>
            <p:ph type="sldNum" sz="quarter" idx="12"/>
          </p:nvPr>
        </p:nvSpPr>
        <p:spPr/>
        <p:txBody>
          <a:bodyPr/>
          <a:lstStyle>
            <a:lvl1pPr>
              <a:defRPr/>
            </a:lvl1pPr>
          </a:lstStyle>
          <a:p>
            <a:r>
              <a:rPr lang="en-US"/>
              <a:t>Slide #</a:t>
            </a:r>
            <a:fld id="{C274E21E-5968-4A69-84E6-E655E823F1FE}"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Quantitative Univariate EDA</a:t>
            </a:r>
          </a:p>
        </p:txBody>
      </p:sp>
      <p:sp>
        <p:nvSpPr>
          <p:cNvPr id="6" name="Slide Number Placeholder 5"/>
          <p:cNvSpPr>
            <a:spLocks noGrp="1"/>
          </p:cNvSpPr>
          <p:nvPr>
            <p:ph type="sldNum" sz="quarter" idx="12"/>
          </p:nvPr>
        </p:nvSpPr>
        <p:spPr/>
        <p:txBody>
          <a:bodyPr/>
          <a:lstStyle>
            <a:lvl1pPr>
              <a:defRPr/>
            </a:lvl1pPr>
          </a:lstStyle>
          <a:p>
            <a:r>
              <a:rPr lang="en-US"/>
              <a:t>Slide #</a:t>
            </a:r>
            <a:fld id="{E2C894B7-156C-4F14-8218-91A03941CE3B}"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Quantitative Univariate EDA</a:t>
            </a:r>
          </a:p>
        </p:txBody>
      </p:sp>
      <p:sp>
        <p:nvSpPr>
          <p:cNvPr id="6" name="Slide Number Placeholder 5"/>
          <p:cNvSpPr>
            <a:spLocks noGrp="1"/>
          </p:cNvSpPr>
          <p:nvPr>
            <p:ph type="sldNum" sz="quarter" idx="12"/>
          </p:nvPr>
        </p:nvSpPr>
        <p:spPr/>
        <p:txBody>
          <a:bodyPr/>
          <a:lstStyle>
            <a:lvl1pPr>
              <a:defRPr/>
            </a:lvl1pPr>
          </a:lstStyle>
          <a:p>
            <a:r>
              <a:rPr lang="en-US"/>
              <a:t>Slide #</a:t>
            </a:r>
            <a:fld id="{AC6A9C52-A50E-4CF6-99E1-59775D9CCAA3}"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Quantitative Univariate EDA</a:t>
            </a:r>
          </a:p>
        </p:txBody>
      </p:sp>
      <p:sp>
        <p:nvSpPr>
          <p:cNvPr id="6" name="Slide Number Placeholder 5"/>
          <p:cNvSpPr>
            <a:spLocks noGrp="1"/>
          </p:cNvSpPr>
          <p:nvPr>
            <p:ph type="sldNum" sz="quarter" idx="12"/>
          </p:nvPr>
        </p:nvSpPr>
        <p:spPr/>
        <p:txBody>
          <a:bodyPr/>
          <a:lstStyle>
            <a:lvl1pPr>
              <a:defRPr/>
            </a:lvl1pPr>
          </a:lstStyle>
          <a:p>
            <a:r>
              <a:rPr lang="en-US"/>
              <a:t>Slide #</a:t>
            </a:r>
            <a:fld id="{8FCF8159-3551-4A87-9DE6-24A0F0B0F25D}"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a:t>Quantitative Univariate EDA</a:t>
            </a:r>
          </a:p>
        </p:txBody>
      </p:sp>
      <p:sp>
        <p:nvSpPr>
          <p:cNvPr id="7" name="Slide Number Placeholder 6"/>
          <p:cNvSpPr>
            <a:spLocks noGrp="1"/>
          </p:cNvSpPr>
          <p:nvPr>
            <p:ph type="sldNum" sz="quarter" idx="12"/>
          </p:nvPr>
        </p:nvSpPr>
        <p:spPr/>
        <p:txBody>
          <a:bodyPr/>
          <a:lstStyle>
            <a:lvl1pPr>
              <a:defRPr/>
            </a:lvl1pPr>
          </a:lstStyle>
          <a:p>
            <a:r>
              <a:rPr lang="en-US"/>
              <a:t>Slide #</a:t>
            </a:r>
            <a:fld id="{587651D6-E44A-4EA7-816E-1874CF6B86D3}"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r>
              <a:rPr lang="en-US"/>
              <a:t>Quantitative Univariate EDA</a:t>
            </a:r>
          </a:p>
        </p:txBody>
      </p:sp>
      <p:sp>
        <p:nvSpPr>
          <p:cNvPr id="9" name="Slide Number Placeholder 8"/>
          <p:cNvSpPr>
            <a:spLocks noGrp="1"/>
          </p:cNvSpPr>
          <p:nvPr>
            <p:ph type="sldNum" sz="quarter" idx="12"/>
          </p:nvPr>
        </p:nvSpPr>
        <p:spPr/>
        <p:txBody>
          <a:bodyPr/>
          <a:lstStyle>
            <a:lvl1pPr>
              <a:defRPr/>
            </a:lvl1pPr>
          </a:lstStyle>
          <a:p>
            <a:r>
              <a:rPr lang="en-US"/>
              <a:t>Slide #</a:t>
            </a:r>
            <a:fld id="{3EDBDFCC-14C9-49C4-A2DA-F5012CAC88C4}"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r>
              <a:rPr lang="en-US"/>
              <a:t>Quantitative Univariate EDA</a:t>
            </a:r>
          </a:p>
        </p:txBody>
      </p:sp>
      <p:sp>
        <p:nvSpPr>
          <p:cNvPr id="5" name="Slide Number Placeholder 4"/>
          <p:cNvSpPr>
            <a:spLocks noGrp="1"/>
          </p:cNvSpPr>
          <p:nvPr>
            <p:ph type="sldNum" sz="quarter" idx="12"/>
          </p:nvPr>
        </p:nvSpPr>
        <p:spPr/>
        <p:txBody>
          <a:bodyPr/>
          <a:lstStyle>
            <a:lvl1pPr>
              <a:defRPr/>
            </a:lvl1pPr>
          </a:lstStyle>
          <a:p>
            <a:r>
              <a:rPr lang="en-US"/>
              <a:t>Slide #</a:t>
            </a:r>
            <a:fld id="{E471456C-690E-4E1E-9689-E9ECB89CFF91}"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r>
              <a:rPr lang="en-US"/>
              <a:t>Quantitative Univariate EDA</a:t>
            </a:r>
          </a:p>
        </p:txBody>
      </p:sp>
      <p:sp>
        <p:nvSpPr>
          <p:cNvPr id="4" name="Slide Number Placeholder 3"/>
          <p:cNvSpPr>
            <a:spLocks noGrp="1"/>
          </p:cNvSpPr>
          <p:nvPr>
            <p:ph type="sldNum" sz="quarter" idx="12"/>
          </p:nvPr>
        </p:nvSpPr>
        <p:spPr/>
        <p:txBody>
          <a:bodyPr/>
          <a:lstStyle>
            <a:lvl1pPr>
              <a:defRPr/>
            </a:lvl1pPr>
          </a:lstStyle>
          <a:p>
            <a:r>
              <a:rPr lang="en-US"/>
              <a:t>Slide #</a:t>
            </a:r>
            <a:fld id="{786196EC-B8C6-47DD-B280-B9077A273C6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a:t>Quantitative Univariate EDA</a:t>
            </a:r>
          </a:p>
        </p:txBody>
      </p:sp>
      <p:sp>
        <p:nvSpPr>
          <p:cNvPr id="7" name="Slide Number Placeholder 6"/>
          <p:cNvSpPr>
            <a:spLocks noGrp="1"/>
          </p:cNvSpPr>
          <p:nvPr>
            <p:ph type="sldNum" sz="quarter" idx="12"/>
          </p:nvPr>
        </p:nvSpPr>
        <p:spPr/>
        <p:txBody>
          <a:bodyPr/>
          <a:lstStyle>
            <a:lvl1pPr>
              <a:defRPr/>
            </a:lvl1pPr>
          </a:lstStyle>
          <a:p>
            <a:r>
              <a:rPr lang="en-US"/>
              <a:t>Slide #</a:t>
            </a:r>
            <a:fld id="{D8C23B6F-B2F5-4818-8EEC-E5CD7FCAF374}"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a:t>Quantitative Univariate EDA</a:t>
            </a:r>
          </a:p>
        </p:txBody>
      </p:sp>
      <p:sp>
        <p:nvSpPr>
          <p:cNvPr id="7" name="Slide Number Placeholder 6"/>
          <p:cNvSpPr>
            <a:spLocks noGrp="1"/>
          </p:cNvSpPr>
          <p:nvPr>
            <p:ph type="sldNum" sz="quarter" idx="12"/>
          </p:nvPr>
        </p:nvSpPr>
        <p:spPr/>
        <p:txBody>
          <a:bodyPr/>
          <a:lstStyle>
            <a:lvl1pPr>
              <a:defRPr/>
            </a:lvl1pPr>
          </a:lstStyle>
          <a:p>
            <a:r>
              <a:rPr lang="en-US"/>
              <a:t>Slide #</a:t>
            </a:r>
            <a:fld id="{C6E0A48A-29B3-4E4C-AD7F-235492DD7EB1}"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5257800" y="6553200"/>
            <a:ext cx="28956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r>
              <a:rPr lang="en-US"/>
              <a:t>Quantitative Univariate EDA</a:t>
            </a:r>
          </a:p>
        </p:txBody>
      </p:sp>
      <p:sp>
        <p:nvSpPr>
          <p:cNvPr id="1030" name="Rectangle 6"/>
          <p:cNvSpPr>
            <a:spLocks noGrp="1" noChangeArrowheads="1"/>
          </p:cNvSpPr>
          <p:nvPr>
            <p:ph type="sldNum" sz="quarter" idx="4"/>
          </p:nvPr>
        </p:nvSpPr>
        <p:spPr bwMode="auto">
          <a:xfrm>
            <a:off x="8153400" y="6553200"/>
            <a:ext cx="9906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1"/>
            </a:lvl1pPr>
          </a:lstStyle>
          <a:p>
            <a:r>
              <a:rPr lang="en-US"/>
              <a:t>Slide #</a:t>
            </a:r>
            <a:fld id="{80DE106E-6F2A-4A05-93D3-37E940C7BA85}"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Arial" charset="0"/>
        </a:defRPr>
      </a:lvl2pPr>
      <a:lvl3pPr algn="ctr" rtl="0" eaLnBrk="0" fontAlgn="base" hangingPunct="0">
        <a:spcBef>
          <a:spcPct val="0"/>
        </a:spcBef>
        <a:spcAft>
          <a:spcPct val="0"/>
        </a:spcAft>
        <a:defRPr sz="4400" b="1">
          <a:solidFill>
            <a:schemeClr val="tx2"/>
          </a:solidFill>
          <a:latin typeface="Arial" charset="0"/>
        </a:defRPr>
      </a:lvl3pPr>
      <a:lvl4pPr algn="ctr" rtl="0" eaLnBrk="0" fontAlgn="base" hangingPunct="0">
        <a:spcBef>
          <a:spcPct val="0"/>
        </a:spcBef>
        <a:spcAft>
          <a:spcPct val="0"/>
        </a:spcAft>
        <a:defRPr sz="4400" b="1">
          <a:solidFill>
            <a:schemeClr val="tx2"/>
          </a:solidFill>
          <a:latin typeface="Arial" charset="0"/>
        </a:defRPr>
      </a:lvl4pPr>
      <a:lvl5pPr algn="ctr" rtl="0" eaLnBrk="0" fontAlgn="base" hangingPunct="0">
        <a:spcBef>
          <a:spcPct val="0"/>
        </a:spcBef>
        <a:spcAft>
          <a:spcPct val="0"/>
        </a:spcAft>
        <a:defRPr sz="4400" b="1">
          <a:solidFill>
            <a:schemeClr val="tx2"/>
          </a:solidFill>
          <a:latin typeface="Arial" charset="0"/>
        </a:defRPr>
      </a:lvl5pPr>
      <a:lvl6pPr marL="457200" algn="ctr" rtl="0" eaLnBrk="0" fontAlgn="base" hangingPunct="0">
        <a:spcBef>
          <a:spcPct val="0"/>
        </a:spcBef>
        <a:spcAft>
          <a:spcPct val="0"/>
        </a:spcAft>
        <a:defRPr sz="4400" b="1">
          <a:solidFill>
            <a:schemeClr val="tx2"/>
          </a:solidFill>
          <a:latin typeface="Arial" charset="0"/>
        </a:defRPr>
      </a:lvl6pPr>
      <a:lvl7pPr marL="914400" algn="ctr" rtl="0" eaLnBrk="0" fontAlgn="base" hangingPunct="0">
        <a:spcBef>
          <a:spcPct val="0"/>
        </a:spcBef>
        <a:spcAft>
          <a:spcPct val="0"/>
        </a:spcAft>
        <a:defRPr sz="4400" b="1">
          <a:solidFill>
            <a:schemeClr val="tx2"/>
          </a:solidFill>
          <a:latin typeface="Arial" charset="0"/>
        </a:defRPr>
      </a:lvl7pPr>
      <a:lvl8pPr marL="1371600" algn="ctr" rtl="0" eaLnBrk="0" fontAlgn="base" hangingPunct="0">
        <a:spcBef>
          <a:spcPct val="0"/>
        </a:spcBef>
        <a:spcAft>
          <a:spcPct val="0"/>
        </a:spcAft>
        <a:defRPr sz="4400" b="1">
          <a:solidFill>
            <a:schemeClr val="tx2"/>
          </a:solidFill>
          <a:latin typeface="Arial" charset="0"/>
        </a:defRPr>
      </a:lvl8pPr>
      <a:lvl9pPr marL="1828800" algn="ctr" rtl="0" eaLnBrk="0" fontAlgn="base" hangingPunct="0">
        <a:spcBef>
          <a:spcPct val="0"/>
        </a:spcBef>
        <a:spcAft>
          <a:spcPct val="0"/>
        </a:spcAft>
        <a:defRPr sz="4400" b="1">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ctrTitle"/>
          </p:nvPr>
        </p:nvSpPr>
        <p:spPr>
          <a:xfrm>
            <a:off x="685800" y="2286000"/>
            <a:ext cx="7772400" cy="1143000"/>
          </a:xfrm>
        </p:spPr>
        <p:txBody>
          <a:bodyPr/>
          <a:lstStyle/>
          <a:p>
            <a:r>
              <a:rPr lang="en-US" dirty="0" smtClean="0"/>
              <a:t>Exploratory Data Analysis (EDA)</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10</a:t>
            </a:fld>
            <a:endParaRPr lang="en-US"/>
          </a:p>
        </p:txBody>
      </p:sp>
      <p:sp>
        <p:nvSpPr>
          <p:cNvPr id="21506" name="Rectangle 2"/>
          <p:cNvSpPr>
            <a:spLocks noGrp="1" noChangeArrowheads="1"/>
          </p:cNvSpPr>
          <p:nvPr>
            <p:ph type="title"/>
          </p:nvPr>
        </p:nvSpPr>
        <p:spPr/>
        <p:txBody>
          <a:bodyPr/>
          <a:lstStyle/>
          <a:p>
            <a:r>
              <a:rPr lang="en-US" sz="3600" dirty="0" smtClean="0">
                <a:solidFill>
                  <a:srgbClr val="0000FF"/>
                </a:solidFill>
              </a:rPr>
              <a:t>Understanding the Data</a:t>
            </a:r>
            <a:endParaRPr lang="en-US" sz="3600" dirty="0">
              <a:solidFill>
                <a:srgbClr val="0000FF"/>
              </a:solidFill>
            </a:endParaRPr>
          </a:p>
        </p:txBody>
      </p:sp>
      <p:sp>
        <p:nvSpPr>
          <p:cNvPr id="21507" name="Rectangle 3"/>
          <p:cNvSpPr>
            <a:spLocks noGrp="1" noChangeArrowheads="1"/>
          </p:cNvSpPr>
          <p:nvPr>
            <p:ph type="body" idx="1"/>
          </p:nvPr>
        </p:nvSpPr>
        <p:spPr/>
        <p:txBody>
          <a:bodyPr/>
          <a:lstStyle/>
          <a:p>
            <a:pPr marL="0" indent="0">
              <a:buNone/>
            </a:pPr>
            <a:endParaRPr lang="en-US" sz="2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905000"/>
            <a:ext cx="7343775" cy="433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58494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11</a:t>
            </a:fld>
            <a:endParaRPr lang="en-US"/>
          </a:p>
        </p:txBody>
      </p:sp>
      <p:sp>
        <p:nvSpPr>
          <p:cNvPr id="21506" name="Rectangle 2"/>
          <p:cNvSpPr>
            <a:spLocks noGrp="1" noChangeArrowheads="1"/>
          </p:cNvSpPr>
          <p:nvPr>
            <p:ph type="title"/>
          </p:nvPr>
        </p:nvSpPr>
        <p:spPr/>
        <p:txBody>
          <a:bodyPr/>
          <a:lstStyle/>
          <a:p>
            <a:r>
              <a:rPr lang="en-US" sz="3600" dirty="0" smtClean="0">
                <a:solidFill>
                  <a:srgbClr val="0000FF"/>
                </a:solidFill>
              </a:rPr>
              <a:t>Data </a:t>
            </a:r>
            <a:r>
              <a:rPr lang="en-US" sz="3600" dirty="0" err="1" smtClean="0">
                <a:solidFill>
                  <a:srgbClr val="0000FF"/>
                </a:solidFill>
              </a:rPr>
              <a:t>Munging</a:t>
            </a:r>
            <a:r>
              <a:rPr lang="en-US" sz="3600" dirty="0" smtClean="0">
                <a:solidFill>
                  <a:srgbClr val="0000FF"/>
                </a:solidFill>
              </a:rPr>
              <a:t> Tasks</a:t>
            </a:r>
            <a:endParaRPr lang="en-US" sz="3600" dirty="0">
              <a:solidFill>
                <a:srgbClr val="0000FF"/>
              </a:solidFill>
            </a:endParaRPr>
          </a:p>
        </p:txBody>
      </p:sp>
      <p:sp>
        <p:nvSpPr>
          <p:cNvPr id="21507" name="Rectangle 3"/>
          <p:cNvSpPr>
            <a:spLocks noGrp="1" noChangeArrowheads="1"/>
          </p:cNvSpPr>
          <p:nvPr>
            <p:ph type="body" idx="1"/>
          </p:nvPr>
        </p:nvSpPr>
        <p:spPr/>
        <p:txBody>
          <a:bodyPr/>
          <a:lstStyle/>
          <a:p>
            <a:pPr marL="0" indent="0">
              <a:buNone/>
            </a:pPr>
            <a:r>
              <a:rPr lang="en-US" sz="2400" b="1" dirty="0"/>
              <a:t>Renaming </a:t>
            </a:r>
            <a:r>
              <a:rPr lang="en-US" sz="2400" b="1" dirty="0" smtClean="0"/>
              <a:t>Variables</a:t>
            </a:r>
          </a:p>
          <a:p>
            <a:r>
              <a:rPr lang="en-US" sz="2400" dirty="0"/>
              <a:t>The names of variables should make intuitive sense to non-practitioners and does not have to conform to IT protocols and standards. </a:t>
            </a:r>
            <a:endParaRPr lang="en-US" sz="2400" dirty="0" smtClean="0"/>
          </a:p>
          <a:p>
            <a:pPr marL="0" indent="0">
              <a:buNone/>
            </a:pPr>
            <a:endParaRPr lang="en-US" sz="2400" dirty="0" smtClean="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8011" y="3962400"/>
            <a:ext cx="3505200"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28945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12</a:t>
            </a:fld>
            <a:endParaRPr lang="en-US"/>
          </a:p>
        </p:txBody>
      </p:sp>
      <p:sp>
        <p:nvSpPr>
          <p:cNvPr id="21506" name="Rectangle 2"/>
          <p:cNvSpPr>
            <a:spLocks noGrp="1" noChangeArrowheads="1"/>
          </p:cNvSpPr>
          <p:nvPr>
            <p:ph type="title"/>
          </p:nvPr>
        </p:nvSpPr>
        <p:spPr/>
        <p:txBody>
          <a:bodyPr/>
          <a:lstStyle/>
          <a:p>
            <a:r>
              <a:rPr lang="en-US" sz="3600" dirty="0" smtClean="0">
                <a:solidFill>
                  <a:srgbClr val="0000FF"/>
                </a:solidFill>
              </a:rPr>
              <a:t>Data </a:t>
            </a:r>
            <a:r>
              <a:rPr lang="en-US" sz="3600" dirty="0" err="1" smtClean="0">
                <a:solidFill>
                  <a:srgbClr val="0000FF"/>
                </a:solidFill>
              </a:rPr>
              <a:t>Munging</a:t>
            </a:r>
            <a:r>
              <a:rPr lang="en-US" sz="3600" dirty="0" smtClean="0">
                <a:solidFill>
                  <a:srgbClr val="0000FF"/>
                </a:solidFill>
              </a:rPr>
              <a:t> Tasks</a:t>
            </a:r>
            <a:endParaRPr lang="en-US" sz="3600" dirty="0">
              <a:solidFill>
                <a:srgbClr val="0000FF"/>
              </a:solidFill>
            </a:endParaRPr>
          </a:p>
        </p:txBody>
      </p:sp>
      <p:sp>
        <p:nvSpPr>
          <p:cNvPr id="21507" name="Rectangle 3"/>
          <p:cNvSpPr>
            <a:spLocks noGrp="1" noChangeArrowheads="1"/>
          </p:cNvSpPr>
          <p:nvPr>
            <p:ph type="body" idx="1"/>
          </p:nvPr>
        </p:nvSpPr>
        <p:spPr/>
        <p:txBody>
          <a:bodyPr/>
          <a:lstStyle/>
          <a:p>
            <a:pPr marL="0" indent="0">
              <a:buNone/>
            </a:pPr>
            <a:r>
              <a:rPr lang="en-US" sz="2400" b="1" dirty="0" smtClean="0"/>
              <a:t>Data </a:t>
            </a:r>
            <a:r>
              <a:rPr lang="en-US" sz="2400" b="1" dirty="0"/>
              <a:t>Type Conversion </a:t>
            </a:r>
          </a:p>
          <a:p>
            <a:r>
              <a:rPr lang="en-US" sz="2400" dirty="0" smtClean="0"/>
              <a:t>Depending </a:t>
            </a:r>
            <a:r>
              <a:rPr lang="en-US" sz="2400" dirty="0"/>
              <a:t>upon the modeling task at </a:t>
            </a:r>
            <a:r>
              <a:rPr lang="en-US" sz="2400" dirty="0" smtClean="0"/>
              <a:t>hand </a:t>
            </a:r>
            <a:r>
              <a:rPr lang="en-US" sz="2400" dirty="0"/>
              <a:t>and the software, the data may </a:t>
            </a:r>
            <a:r>
              <a:rPr lang="en-US" sz="2400" dirty="0" smtClean="0"/>
              <a:t>need </a:t>
            </a:r>
            <a:r>
              <a:rPr lang="en-US" sz="2400" dirty="0"/>
              <a:t>to be expressed in a specific </a:t>
            </a:r>
            <a:endParaRPr lang="en-US" sz="2400" dirty="0" smtClean="0"/>
          </a:p>
          <a:p>
            <a:pPr marL="0" indent="0">
              <a:buNone/>
            </a:pPr>
            <a:r>
              <a:rPr lang="en-US" sz="2400" dirty="0"/>
              <a:t> </a:t>
            </a:r>
            <a:r>
              <a:rPr lang="en-US" sz="2400" dirty="0" smtClean="0"/>
              <a:t>    format </a:t>
            </a:r>
            <a:r>
              <a:rPr lang="en-US" sz="2400" dirty="0"/>
              <a:t>in order to process correctly. </a:t>
            </a: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4038600"/>
            <a:ext cx="4143375" cy="130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0437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13</a:t>
            </a:fld>
            <a:endParaRPr lang="en-US"/>
          </a:p>
        </p:txBody>
      </p:sp>
      <p:sp>
        <p:nvSpPr>
          <p:cNvPr id="21506" name="Rectangle 2"/>
          <p:cNvSpPr>
            <a:spLocks noGrp="1" noChangeArrowheads="1"/>
          </p:cNvSpPr>
          <p:nvPr>
            <p:ph type="title"/>
          </p:nvPr>
        </p:nvSpPr>
        <p:spPr/>
        <p:txBody>
          <a:bodyPr/>
          <a:lstStyle/>
          <a:p>
            <a:r>
              <a:rPr lang="en-US" sz="3600" dirty="0" smtClean="0">
                <a:solidFill>
                  <a:srgbClr val="0000FF"/>
                </a:solidFill>
              </a:rPr>
              <a:t>Data </a:t>
            </a:r>
            <a:r>
              <a:rPr lang="en-US" sz="3600" dirty="0" err="1" smtClean="0">
                <a:solidFill>
                  <a:srgbClr val="0000FF"/>
                </a:solidFill>
              </a:rPr>
              <a:t>Munging</a:t>
            </a:r>
            <a:r>
              <a:rPr lang="en-US" sz="3600" dirty="0" smtClean="0">
                <a:solidFill>
                  <a:srgbClr val="0000FF"/>
                </a:solidFill>
              </a:rPr>
              <a:t> Tasks</a:t>
            </a:r>
            <a:endParaRPr lang="en-US" sz="3600" dirty="0">
              <a:solidFill>
                <a:srgbClr val="0000FF"/>
              </a:solidFill>
            </a:endParaRPr>
          </a:p>
        </p:txBody>
      </p:sp>
      <p:sp>
        <p:nvSpPr>
          <p:cNvPr id="21507" name="Rectangle 3"/>
          <p:cNvSpPr>
            <a:spLocks noGrp="1" noChangeArrowheads="1"/>
          </p:cNvSpPr>
          <p:nvPr>
            <p:ph type="body" idx="1"/>
          </p:nvPr>
        </p:nvSpPr>
        <p:spPr/>
        <p:txBody>
          <a:bodyPr/>
          <a:lstStyle/>
          <a:p>
            <a:pPr marL="0" indent="0">
              <a:buNone/>
            </a:pPr>
            <a:endParaRPr lang="en-US" sz="2400"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600200"/>
            <a:ext cx="8296275" cy="173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3362325"/>
            <a:ext cx="6934200" cy="296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4063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14</a:t>
            </a:fld>
            <a:endParaRPr lang="en-US"/>
          </a:p>
        </p:txBody>
      </p:sp>
      <p:sp>
        <p:nvSpPr>
          <p:cNvPr id="21506" name="Rectangle 2"/>
          <p:cNvSpPr>
            <a:spLocks noGrp="1" noChangeArrowheads="1"/>
          </p:cNvSpPr>
          <p:nvPr>
            <p:ph type="title"/>
          </p:nvPr>
        </p:nvSpPr>
        <p:spPr/>
        <p:txBody>
          <a:bodyPr/>
          <a:lstStyle/>
          <a:p>
            <a:r>
              <a:rPr lang="en-US" sz="3600" dirty="0" smtClean="0">
                <a:solidFill>
                  <a:srgbClr val="0000FF"/>
                </a:solidFill>
              </a:rPr>
              <a:t>Data </a:t>
            </a:r>
            <a:r>
              <a:rPr lang="en-US" sz="3600" dirty="0" err="1" smtClean="0">
                <a:solidFill>
                  <a:srgbClr val="0000FF"/>
                </a:solidFill>
              </a:rPr>
              <a:t>Munging</a:t>
            </a:r>
            <a:r>
              <a:rPr lang="en-US" sz="3600" dirty="0" smtClean="0">
                <a:solidFill>
                  <a:srgbClr val="0000FF"/>
                </a:solidFill>
              </a:rPr>
              <a:t> Tasks</a:t>
            </a:r>
            <a:endParaRPr lang="en-US" sz="3600" dirty="0">
              <a:solidFill>
                <a:srgbClr val="0000FF"/>
              </a:solidFill>
            </a:endParaRPr>
          </a:p>
        </p:txBody>
      </p:sp>
      <p:sp>
        <p:nvSpPr>
          <p:cNvPr id="21507" name="Rectangle 3"/>
          <p:cNvSpPr>
            <a:spLocks noGrp="1" noChangeArrowheads="1"/>
          </p:cNvSpPr>
          <p:nvPr>
            <p:ph type="body" idx="1"/>
          </p:nvPr>
        </p:nvSpPr>
        <p:spPr/>
        <p:txBody>
          <a:bodyPr/>
          <a:lstStyle/>
          <a:p>
            <a:pPr marL="0" indent="0">
              <a:buNone/>
            </a:pPr>
            <a:endParaRPr lang="en-US" sz="24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981199"/>
            <a:ext cx="7620000" cy="1178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581400"/>
            <a:ext cx="4638675" cy="203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59680" y="3581400"/>
            <a:ext cx="393192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98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15</a:t>
            </a:fld>
            <a:endParaRPr lang="en-US"/>
          </a:p>
        </p:txBody>
      </p:sp>
      <p:sp>
        <p:nvSpPr>
          <p:cNvPr id="21506" name="Rectangle 2"/>
          <p:cNvSpPr>
            <a:spLocks noGrp="1" noChangeArrowheads="1"/>
          </p:cNvSpPr>
          <p:nvPr>
            <p:ph type="title"/>
          </p:nvPr>
        </p:nvSpPr>
        <p:spPr/>
        <p:txBody>
          <a:bodyPr/>
          <a:lstStyle/>
          <a:p>
            <a:r>
              <a:rPr lang="en-US" sz="3600" dirty="0" smtClean="0">
                <a:solidFill>
                  <a:srgbClr val="0000FF"/>
                </a:solidFill>
              </a:rPr>
              <a:t>Data </a:t>
            </a:r>
            <a:r>
              <a:rPr lang="en-US" sz="3600" dirty="0" err="1" smtClean="0">
                <a:solidFill>
                  <a:srgbClr val="0000FF"/>
                </a:solidFill>
              </a:rPr>
              <a:t>Munging</a:t>
            </a:r>
            <a:r>
              <a:rPr lang="en-US" sz="3600" dirty="0" smtClean="0">
                <a:solidFill>
                  <a:srgbClr val="0000FF"/>
                </a:solidFill>
              </a:rPr>
              <a:t> Tasks</a:t>
            </a:r>
            <a:endParaRPr lang="en-US" sz="3600" dirty="0">
              <a:solidFill>
                <a:srgbClr val="0000FF"/>
              </a:solidFill>
            </a:endParaRPr>
          </a:p>
        </p:txBody>
      </p:sp>
      <p:sp>
        <p:nvSpPr>
          <p:cNvPr id="21507" name="Rectangle 3"/>
          <p:cNvSpPr>
            <a:spLocks noGrp="1" noChangeArrowheads="1"/>
          </p:cNvSpPr>
          <p:nvPr>
            <p:ph type="body" idx="1"/>
          </p:nvPr>
        </p:nvSpPr>
        <p:spPr/>
        <p:txBody>
          <a:bodyPr/>
          <a:lstStyle/>
          <a:p>
            <a:pPr marL="0" indent="0">
              <a:buNone/>
            </a:pPr>
            <a:r>
              <a:rPr lang="sv-SE" sz="2400" b="1" dirty="0" smtClean="0"/>
              <a:t>Data </a:t>
            </a:r>
            <a:r>
              <a:rPr lang="sv-SE" sz="2400" b="1" dirty="0"/>
              <a:t>Transformation</a:t>
            </a:r>
          </a:p>
          <a:p>
            <a:r>
              <a:rPr lang="sv-SE" sz="2400" dirty="0" smtClean="0">
                <a:solidFill>
                  <a:srgbClr val="0000FF"/>
                </a:solidFill>
              </a:rPr>
              <a:t>Bucketing/Binning</a:t>
            </a:r>
          </a:p>
          <a:p>
            <a:r>
              <a:rPr lang="sv-SE" sz="2400" dirty="0" smtClean="0">
                <a:solidFill>
                  <a:srgbClr val="0000FF"/>
                </a:solidFill>
              </a:rPr>
              <a:t>Normalization</a:t>
            </a:r>
          </a:p>
          <a:p>
            <a:r>
              <a:rPr lang="sv-SE" sz="2400" dirty="0">
                <a:solidFill>
                  <a:srgbClr val="0000FF"/>
                </a:solidFill>
              </a:rPr>
              <a:t>Other Mathematical </a:t>
            </a:r>
            <a:r>
              <a:rPr lang="sv-SE" sz="2400" dirty="0" smtClean="0">
                <a:solidFill>
                  <a:srgbClr val="0000FF"/>
                </a:solidFill>
              </a:rPr>
              <a:t>Transformations</a:t>
            </a:r>
            <a:r>
              <a:rPr lang="en-US" sz="2400" dirty="0" smtClean="0">
                <a:solidFill>
                  <a:srgbClr val="0000FF"/>
                </a:solidFill>
              </a:rPr>
              <a:t>: </a:t>
            </a:r>
            <a:r>
              <a:rPr lang="en-US" sz="2400" dirty="0" smtClean="0"/>
              <a:t>There may be times when a variable need to be transformed in order to achieve linearity.</a:t>
            </a:r>
          </a:p>
          <a:p>
            <a:pPr marL="0" indent="0">
              <a:buNone/>
            </a:pPr>
            <a:endParaRPr lang="en-US" sz="2400" dirty="0"/>
          </a:p>
          <a:p>
            <a:pPr marL="0" indent="0">
              <a:buNone/>
            </a:pPr>
            <a:r>
              <a:rPr lang="en-US" sz="2400" b="1" dirty="0" smtClean="0"/>
              <a:t>Imputation</a:t>
            </a:r>
          </a:p>
          <a:p>
            <a:pPr marL="0" indent="0">
              <a:buNone/>
            </a:pPr>
            <a:r>
              <a:rPr lang="en-US" sz="2400" dirty="0" smtClean="0"/>
              <a:t>See previous lecture on data </a:t>
            </a:r>
            <a:r>
              <a:rPr lang="en-US" sz="2400" dirty="0" err="1" smtClean="0"/>
              <a:t>munging</a:t>
            </a:r>
            <a:r>
              <a:rPr lang="en-US" sz="2400" dirty="0" smtClean="0"/>
              <a:t>.</a:t>
            </a:r>
            <a:endParaRPr lang="en-US" sz="2400" dirty="0"/>
          </a:p>
        </p:txBody>
      </p:sp>
    </p:spTree>
    <p:extLst>
      <p:ext uri="{BB962C8B-B14F-4D97-AF65-F5344CB8AC3E}">
        <p14:creationId xmlns:p14="http://schemas.microsoft.com/office/powerpoint/2010/main" val="30099894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16</a:t>
            </a:fld>
            <a:endParaRPr lang="en-US"/>
          </a:p>
        </p:txBody>
      </p:sp>
      <p:sp>
        <p:nvSpPr>
          <p:cNvPr id="21506" name="Rectangle 2"/>
          <p:cNvSpPr>
            <a:spLocks noGrp="1" noChangeArrowheads="1"/>
          </p:cNvSpPr>
          <p:nvPr>
            <p:ph type="title"/>
          </p:nvPr>
        </p:nvSpPr>
        <p:spPr/>
        <p:txBody>
          <a:bodyPr/>
          <a:lstStyle/>
          <a:p>
            <a:r>
              <a:rPr lang="en-US" sz="3600" dirty="0" smtClean="0">
                <a:solidFill>
                  <a:srgbClr val="0000FF"/>
                </a:solidFill>
              </a:rPr>
              <a:t>Data </a:t>
            </a:r>
            <a:r>
              <a:rPr lang="en-US" sz="3600" dirty="0" err="1" smtClean="0">
                <a:solidFill>
                  <a:srgbClr val="0000FF"/>
                </a:solidFill>
              </a:rPr>
              <a:t>Munging</a:t>
            </a:r>
            <a:r>
              <a:rPr lang="en-US" sz="3600" dirty="0" smtClean="0">
                <a:solidFill>
                  <a:srgbClr val="0000FF"/>
                </a:solidFill>
              </a:rPr>
              <a:t> Tasks</a:t>
            </a:r>
            <a:endParaRPr lang="en-US" sz="3600" dirty="0">
              <a:solidFill>
                <a:srgbClr val="0000FF"/>
              </a:solidFill>
            </a:endParaRPr>
          </a:p>
        </p:txBody>
      </p:sp>
      <p:sp>
        <p:nvSpPr>
          <p:cNvPr id="21507" name="Rectangle 3"/>
          <p:cNvSpPr>
            <a:spLocks noGrp="1" noChangeArrowheads="1"/>
          </p:cNvSpPr>
          <p:nvPr>
            <p:ph type="body" idx="1"/>
          </p:nvPr>
        </p:nvSpPr>
        <p:spPr/>
        <p:txBody>
          <a:bodyPr/>
          <a:lstStyle/>
          <a:p>
            <a:pPr marL="0" indent="0">
              <a:buNone/>
            </a:pPr>
            <a:r>
              <a:rPr lang="en-US" sz="2400" b="1" dirty="0" smtClean="0"/>
              <a:t>Handling Anomalous Values</a:t>
            </a:r>
          </a:p>
          <a:p>
            <a:r>
              <a:rPr lang="en-US" sz="2400" dirty="0"/>
              <a:t>Depending upon the analytic task, we need to assess points which </a:t>
            </a:r>
            <a:r>
              <a:rPr lang="en-US" sz="2400" dirty="0" smtClean="0"/>
              <a:t>exhibit a great </a:t>
            </a:r>
            <a:r>
              <a:rPr lang="en-US" sz="2400" dirty="0"/>
              <a:t>deal of influence on the </a:t>
            </a:r>
            <a:r>
              <a:rPr lang="en-US" sz="2400" dirty="0" smtClean="0"/>
              <a:t>model.</a:t>
            </a:r>
          </a:p>
          <a:p>
            <a:pPr marL="0" indent="0">
              <a:buNone/>
            </a:pPr>
            <a:endParaRPr lang="en-US" sz="2400" dirty="0" smtClean="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8081" y="3429000"/>
            <a:ext cx="4343400" cy="30580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11858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17</a:t>
            </a:fld>
            <a:endParaRPr lang="en-US"/>
          </a:p>
        </p:txBody>
      </p:sp>
      <p:sp>
        <p:nvSpPr>
          <p:cNvPr id="21506" name="Rectangle 2"/>
          <p:cNvSpPr>
            <a:spLocks noGrp="1" noChangeArrowheads="1"/>
          </p:cNvSpPr>
          <p:nvPr>
            <p:ph type="title"/>
          </p:nvPr>
        </p:nvSpPr>
        <p:spPr/>
        <p:txBody>
          <a:bodyPr/>
          <a:lstStyle/>
          <a:p>
            <a:r>
              <a:rPr lang="en-US" sz="3600" dirty="0" smtClean="0">
                <a:solidFill>
                  <a:srgbClr val="0000FF"/>
                </a:solidFill>
              </a:rPr>
              <a:t>Data </a:t>
            </a:r>
            <a:r>
              <a:rPr lang="en-US" sz="3600" dirty="0" err="1" smtClean="0">
                <a:solidFill>
                  <a:srgbClr val="0000FF"/>
                </a:solidFill>
              </a:rPr>
              <a:t>Munging</a:t>
            </a:r>
            <a:r>
              <a:rPr lang="en-US" sz="3600" dirty="0" smtClean="0">
                <a:solidFill>
                  <a:srgbClr val="0000FF"/>
                </a:solidFill>
              </a:rPr>
              <a:t> Tasks</a:t>
            </a:r>
            <a:endParaRPr lang="en-US" sz="3600" dirty="0">
              <a:solidFill>
                <a:srgbClr val="0000FF"/>
              </a:solidFill>
            </a:endParaRPr>
          </a:p>
        </p:txBody>
      </p:sp>
      <p:sp>
        <p:nvSpPr>
          <p:cNvPr id="21507" name="Rectangle 3"/>
          <p:cNvSpPr>
            <a:spLocks noGrp="1" noChangeArrowheads="1"/>
          </p:cNvSpPr>
          <p:nvPr>
            <p:ph type="body" idx="1"/>
          </p:nvPr>
        </p:nvSpPr>
        <p:spPr>
          <a:xfrm>
            <a:off x="685800" y="1981200"/>
            <a:ext cx="7772400" cy="4343400"/>
          </a:xfrm>
        </p:spPr>
        <p:txBody>
          <a:bodyPr/>
          <a:lstStyle/>
          <a:p>
            <a:pPr marL="0" indent="0">
              <a:buNone/>
            </a:pPr>
            <a:r>
              <a:rPr lang="en-US" sz="2400" b="1" dirty="0" smtClean="0"/>
              <a:t>Handling Anomalous Values</a:t>
            </a:r>
          </a:p>
          <a:p>
            <a:r>
              <a:rPr lang="en-US" sz="2400" dirty="0" smtClean="0"/>
              <a:t>Outliers </a:t>
            </a:r>
            <a:r>
              <a:rPr lang="en-US" sz="2400" dirty="0"/>
              <a:t>are data points that deviate significantly from the spread or distribution of other similar data points. These can typically be detected through the use of </a:t>
            </a:r>
            <a:r>
              <a:rPr lang="en-US" sz="2400" dirty="0" smtClean="0"/>
              <a:t>scatterplots.</a:t>
            </a:r>
          </a:p>
          <a:p>
            <a:r>
              <a:rPr lang="en-US" sz="2400" dirty="0" smtClean="0"/>
              <a:t>Many </a:t>
            </a:r>
            <a:r>
              <a:rPr lang="en-US" sz="2400" dirty="0"/>
              <a:t>times we will delete the entry with an outlier to achieve normality in the dataset. In some instances, an outlier can be imputed but this must be approached with caution</a:t>
            </a:r>
            <a:r>
              <a:rPr lang="en-US" sz="2400" dirty="0" smtClean="0"/>
              <a:t>.</a:t>
            </a:r>
          </a:p>
          <a:p>
            <a:r>
              <a:rPr lang="en-US" sz="2400" b="1" dirty="0"/>
              <a:t>Important: </a:t>
            </a:r>
            <a:r>
              <a:rPr lang="en-US" sz="2400" dirty="0"/>
              <a:t>The drivers of outlying data points need to first be understood prior to devising an approach to dealing with them. They can hold the clues to new insights.</a:t>
            </a:r>
            <a:endParaRPr lang="en-US" sz="2400" dirty="0" smtClean="0"/>
          </a:p>
        </p:txBody>
      </p:sp>
    </p:spTree>
    <p:extLst>
      <p:ext uri="{BB962C8B-B14F-4D97-AF65-F5344CB8AC3E}">
        <p14:creationId xmlns:p14="http://schemas.microsoft.com/office/powerpoint/2010/main" val="712752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18</a:t>
            </a:fld>
            <a:endParaRPr lang="en-US"/>
          </a:p>
        </p:txBody>
      </p:sp>
      <p:sp>
        <p:nvSpPr>
          <p:cNvPr id="21506" name="Rectangle 2"/>
          <p:cNvSpPr>
            <a:spLocks noGrp="1" noChangeArrowheads="1"/>
          </p:cNvSpPr>
          <p:nvPr>
            <p:ph type="title"/>
          </p:nvPr>
        </p:nvSpPr>
        <p:spPr/>
        <p:txBody>
          <a:bodyPr/>
          <a:lstStyle/>
          <a:p>
            <a:r>
              <a:rPr lang="en-US" sz="3600" dirty="0" smtClean="0">
                <a:solidFill>
                  <a:srgbClr val="0000FF"/>
                </a:solidFill>
              </a:rPr>
              <a:t>Descriptive Statistics</a:t>
            </a:r>
            <a:endParaRPr lang="en-US" sz="3600" dirty="0">
              <a:solidFill>
                <a:srgbClr val="0000FF"/>
              </a:solidFill>
            </a:endParaRPr>
          </a:p>
        </p:txBody>
      </p:sp>
      <p:sp>
        <p:nvSpPr>
          <p:cNvPr id="21507" name="Rectangle 3"/>
          <p:cNvSpPr>
            <a:spLocks noGrp="1" noChangeArrowheads="1"/>
          </p:cNvSpPr>
          <p:nvPr>
            <p:ph type="body" idx="1"/>
          </p:nvPr>
        </p:nvSpPr>
        <p:spPr>
          <a:xfrm>
            <a:off x="685800" y="1981200"/>
            <a:ext cx="7772400" cy="4343400"/>
          </a:xfrm>
        </p:spPr>
        <p:txBody>
          <a:bodyPr/>
          <a:lstStyle/>
          <a:p>
            <a:r>
              <a:rPr lang="it-IT" sz="2400" dirty="0"/>
              <a:t>Describes </a:t>
            </a:r>
            <a:r>
              <a:rPr lang="it-IT" sz="2400" dirty="0" smtClean="0"/>
              <a:t>the </a:t>
            </a:r>
            <a:r>
              <a:rPr lang="it-IT" sz="2400" dirty="0"/>
              <a:t>data in a qualitative </a:t>
            </a:r>
            <a:endParaRPr lang="it-IT" sz="2400" dirty="0" smtClean="0"/>
          </a:p>
          <a:p>
            <a:pPr marL="0" indent="0">
              <a:buNone/>
            </a:pPr>
            <a:r>
              <a:rPr lang="it-IT" sz="2400" dirty="0" smtClean="0"/>
              <a:t>or </a:t>
            </a:r>
            <a:r>
              <a:rPr lang="it-IT" sz="2400" dirty="0"/>
              <a:t>quantitative manner</a:t>
            </a:r>
            <a:r>
              <a:rPr lang="it-IT" sz="2400" dirty="0" smtClean="0"/>
              <a:t>.</a:t>
            </a:r>
          </a:p>
          <a:p>
            <a:endParaRPr lang="it-IT" sz="2400" dirty="0"/>
          </a:p>
          <a:p>
            <a:endParaRPr lang="it-IT" sz="2400" dirty="0" smtClean="0"/>
          </a:p>
          <a:p>
            <a:endParaRPr lang="it-IT" sz="2400" dirty="0"/>
          </a:p>
          <a:p>
            <a:pPr marL="0" indent="0">
              <a:buNone/>
            </a:pPr>
            <a:endParaRPr lang="it-IT" sz="2400" dirty="0"/>
          </a:p>
          <a:p>
            <a:r>
              <a:rPr lang="en-US" sz="2400" dirty="0"/>
              <a:t>Provides a summary of the shape of the data</a:t>
            </a:r>
            <a:r>
              <a:rPr lang="en-US" sz="2400" dirty="0" smtClean="0"/>
              <a:t>.</a:t>
            </a:r>
          </a:p>
          <a:p>
            <a:r>
              <a:rPr lang="en-US" sz="2400" dirty="0"/>
              <a:t>These statistics help us to understand when transformations, imputations, and removal of outliers are necessary prior to model building.</a:t>
            </a:r>
            <a:endParaRPr lang="en-US" sz="2400" dirty="0" smtClean="0"/>
          </a:p>
          <a:p>
            <a:endParaRPr lang="it-IT" sz="2400" dirty="0" smtClean="0"/>
          </a:p>
          <a:p>
            <a:endParaRPr lang="it-IT" sz="2400" dirty="0" smtClean="0"/>
          </a:p>
          <a:p>
            <a:pPr marL="0" indent="0">
              <a:buNone/>
            </a:pPr>
            <a:endParaRPr lang="en-US" sz="2400" dirty="0" smtClean="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2133600"/>
            <a:ext cx="3162534"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8246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0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19</a:t>
            </a:fld>
            <a:endParaRPr lang="en-US"/>
          </a:p>
        </p:txBody>
      </p:sp>
      <p:sp>
        <p:nvSpPr>
          <p:cNvPr id="21506" name="Rectangle 2"/>
          <p:cNvSpPr>
            <a:spLocks noGrp="1" noChangeArrowheads="1"/>
          </p:cNvSpPr>
          <p:nvPr>
            <p:ph type="title"/>
          </p:nvPr>
        </p:nvSpPr>
        <p:spPr/>
        <p:txBody>
          <a:bodyPr/>
          <a:lstStyle/>
          <a:p>
            <a:r>
              <a:rPr lang="en-US" sz="3600" dirty="0" smtClean="0">
                <a:solidFill>
                  <a:srgbClr val="0000FF"/>
                </a:solidFill>
              </a:rPr>
              <a:t>Descriptive Statistics</a:t>
            </a:r>
            <a:endParaRPr lang="en-US" sz="3600" dirty="0">
              <a:solidFill>
                <a:srgbClr val="0000FF"/>
              </a:solidFill>
            </a:endParaRPr>
          </a:p>
        </p:txBody>
      </p:sp>
      <p:sp>
        <p:nvSpPr>
          <p:cNvPr id="21507" name="Rectangle 3"/>
          <p:cNvSpPr>
            <a:spLocks noGrp="1" noChangeArrowheads="1"/>
          </p:cNvSpPr>
          <p:nvPr>
            <p:ph type="body" idx="1"/>
          </p:nvPr>
        </p:nvSpPr>
        <p:spPr>
          <a:xfrm>
            <a:off x="685800" y="1981200"/>
            <a:ext cx="7772400" cy="4343400"/>
          </a:xfrm>
        </p:spPr>
        <p:txBody>
          <a:bodyPr/>
          <a:lstStyle/>
          <a:p>
            <a:r>
              <a:rPr lang="en-US" sz="2400" dirty="0"/>
              <a:t>Descriptive Statistics are a collection of measurements of two things: Location and variability. </a:t>
            </a:r>
          </a:p>
          <a:p>
            <a:pPr marL="0" indent="0">
              <a:buNone/>
            </a:pPr>
            <a:endParaRPr lang="en-US" sz="2400" dirty="0"/>
          </a:p>
          <a:p>
            <a:r>
              <a:rPr lang="en-US" sz="2400" dirty="0" smtClean="0"/>
              <a:t>Location </a:t>
            </a:r>
            <a:r>
              <a:rPr lang="en-US" sz="2400" dirty="0"/>
              <a:t>tells you of the central value of your </a:t>
            </a:r>
            <a:r>
              <a:rPr lang="en-US" sz="2400" dirty="0" smtClean="0"/>
              <a:t>variable (e.g., mean, median, mode).</a:t>
            </a:r>
          </a:p>
          <a:p>
            <a:endParaRPr lang="en-US" sz="2400" dirty="0"/>
          </a:p>
          <a:p>
            <a:r>
              <a:rPr lang="en-US" sz="2400" dirty="0" smtClean="0"/>
              <a:t>Variability </a:t>
            </a:r>
            <a:r>
              <a:rPr lang="en-US" sz="2400" dirty="0"/>
              <a:t>refers to the spread of the data from the center </a:t>
            </a:r>
            <a:r>
              <a:rPr lang="en-US" sz="2400" dirty="0" smtClean="0"/>
              <a:t>value (e.g., variance, standard deviation, range) </a:t>
            </a:r>
            <a:endParaRPr lang="en-US" sz="2400" dirty="0"/>
          </a:p>
          <a:p>
            <a:r>
              <a:rPr lang="en-US" sz="2400" dirty="0" smtClean="0"/>
              <a:t>Statistics </a:t>
            </a:r>
            <a:r>
              <a:rPr lang="en-US" sz="2400" dirty="0"/>
              <a:t>is essentially the study of what causes variability in the data.</a:t>
            </a:r>
            <a:endParaRPr lang="it-IT" sz="2400" dirty="0" smtClean="0"/>
          </a:p>
          <a:p>
            <a:endParaRPr lang="it-IT" sz="2400" dirty="0" smtClean="0"/>
          </a:p>
          <a:p>
            <a:pPr marL="0" indent="0">
              <a:buNone/>
            </a:pPr>
            <a:endParaRPr lang="en-US" sz="2400" dirty="0" smtClean="0"/>
          </a:p>
        </p:txBody>
      </p:sp>
    </p:spTree>
    <p:extLst>
      <p:ext uri="{BB962C8B-B14F-4D97-AF65-F5344CB8AC3E}">
        <p14:creationId xmlns:p14="http://schemas.microsoft.com/office/powerpoint/2010/main" val="35991486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2</a:t>
            </a:fld>
            <a:endParaRPr lang="en-US"/>
          </a:p>
        </p:txBody>
      </p:sp>
      <p:sp>
        <p:nvSpPr>
          <p:cNvPr id="21506" name="Rectangle 2"/>
          <p:cNvSpPr>
            <a:spLocks noGrp="1" noChangeArrowheads="1"/>
          </p:cNvSpPr>
          <p:nvPr>
            <p:ph type="title"/>
          </p:nvPr>
        </p:nvSpPr>
        <p:spPr/>
        <p:txBody>
          <a:bodyPr/>
          <a:lstStyle/>
          <a:p>
            <a:r>
              <a:rPr lang="en-US" dirty="0" smtClean="0"/>
              <a:t>Overview of the Topics</a:t>
            </a:r>
            <a:endParaRPr lang="en-US" dirty="0"/>
          </a:p>
        </p:txBody>
      </p:sp>
      <p:sp>
        <p:nvSpPr>
          <p:cNvPr id="21507" name="Rectangle 3"/>
          <p:cNvSpPr>
            <a:spLocks noGrp="1" noChangeArrowheads="1"/>
          </p:cNvSpPr>
          <p:nvPr>
            <p:ph type="body" idx="1"/>
          </p:nvPr>
        </p:nvSpPr>
        <p:spPr/>
        <p:txBody>
          <a:bodyPr/>
          <a:lstStyle/>
          <a:p>
            <a:r>
              <a:rPr lang="en-US" dirty="0" smtClean="0"/>
              <a:t>Introduction to EDA</a:t>
            </a:r>
          </a:p>
          <a:p>
            <a:r>
              <a:rPr lang="en-US" dirty="0" smtClean="0"/>
              <a:t>Dataset Features</a:t>
            </a:r>
          </a:p>
          <a:p>
            <a:r>
              <a:rPr lang="en-US" dirty="0" smtClean="0"/>
              <a:t>Data </a:t>
            </a:r>
            <a:r>
              <a:rPr lang="en-US" dirty="0" err="1" smtClean="0"/>
              <a:t>Munging</a:t>
            </a:r>
            <a:endParaRPr lang="en-US" dirty="0" smtClean="0"/>
          </a:p>
          <a:p>
            <a:r>
              <a:rPr lang="en-US" dirty="0" smtClean="0"/>
              <a:t>Descriptive Statistics</a:t>
            </a:r>
          </a:p>
          <a:p>
            <a:r>
              <a:rPr lang="en-US" dirty="0" smtClean="0"/>
              <a:t>Data Transformations</a:t>
            </a:r>
          </a:p>
          <a:p>
            <a:r>
              <a:rPr lang="en-US" dirty="0" smtClean="0"/>
              <a:t>Variable Selection Procedures</a:t>
            </a:r>
          </a:p>
          <a:p>
            <a:pPr marL="0" indent="0">
              <a:buNone/>
            </a:pPr>
            <a:endParaRPr lang="en-US" dirty="0" smtClean="0"/>
          </a:p>
          <a:p>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20</a:t>
            </a:fld>
            <a:endParaRPr lang="en-US"/>
          </a:p>
        </p:txBody>
      </p:sp>
      <p:sp>
        <p:nvSpPr>
          <p:cNvPr id="21506" name="Rectangle 2"/>
          <p:cNvSpPr>
            <a:spLocks noGrp="1" noChangeArrowheads="1"/>
          </p:cNvSpPr>
          <p:nvPr>
            <p:ph type="title"/>
          </p:nvPr>
        </p:nvSpPr>
        <p:spPr/>
        <p:txBody>
          <a:bodyPr/>
          <a:lstStyle/>
          <a:p>
            <a:r>
              <a:rPr lang="en-US" sz="3600" dirty="0" smtClean="0">
                <a:solidFill>
                  <a:srgbClr val="0000FF"/>
                </a:solidFill>
              </a:rPr>
              <a:t>Descriptive Statistics - Location</a:t>
            </a:r>
            <a:endParaRPr lang="en-US" sz="3600" dirty="0">
              <a:solidFill>
                <a:srgbClr val="0000FF"/>
              </a:solidFill>
            </a:endParaRPr>
          </a:p>
        </p:txBody>
      </p:sp>
      <p:sp>
        <p:nvSpPr>
          <p:cNvPr id="21507" name="Rectangle 3"/>
          <p:cNvSpPr>
            <a:spLocks noGrp="1" noChangeArrowheads="1"/>
          </p:cNvSpPr>
          <p:nvPr>
            <p:ph type="body" idx="1"/>
          </p:nvPr>
        </p:nvSpPr>
        <p:spPr>
          <a:xfrm>
            <a:off x="685800" y="1981200"/>
            <a:ext cx="7772400" cy="4343400"/>
          </a:xfrm>
        </p:spPr>
        <p:txBody>
          <a:bodyPr/>
          <a:lstStyle/>
          <a:p>
            <a:pPr marL="0" indent="0">
              <a:buNone/>
            </a:pPr>
            <a:endParaRPr lang="it-IT" sz="2400" dirty="0" smtClean="0"/>
          </a:p>
          <a:p>
            <a:pPr marL="0" indent="0">
              <a:buNone/>
            </a:pPr>
            <a:endParaRPr lang="en-US" sz="2400" dirty="0" smtClean="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3025" y="2057400"/>
            <a:ext cx="645795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5875" y="3524250"/>
            <a:ext cx="6638925" cy="104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2063" y="5029200"/>
            <a:ext cx="6619875"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5322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21</a:t>
            </a:fld>
            <a:endParaRPr lang="en-US"/>
          </a:p>
        </p:txBody>
      </p:sp>
      <p:sp>
        <p:nvSpPr>
          <p:cNvPr id="21506" name="Rectangle 2"/>
          <p:cNvSpPr>
            <a:spLocks noGrp="1" noChangeArrowheads="1"/>
          </p:cNvSpPr>
          <p:nvPr>
            <p:ph type="title"/>
          </p:nvPr>
        </p:nvSpPr>
        <p:spPr/>
        <p:txBody>
          <a:bodyPr/>
          <a:lstStyle/>
          <a:p>
            <a:r>
              <a:rPr lang="en-US" sz="3600" dirty="0" smtClean="0">
                <a:solidFill>
                  <a:srgbClr val="0000FF"/>
                </a:solidFill>
              </a:rPr>
              <a:t>Descriptive Statistics - Variability</a:t>
            </a:r>
            <a:endParaRPr lang="en-US" sz="3600" dirty="0">
              <a:solidFill>
                <a:srgbClr val="0000FF"/>
              </a:solidFill>
            </a:endParaRPr>
          </a:p>
        </p:txBody>
      </p:sp>
      <p:sp>
        <p:nvSpPr>
          <p:cNvPr id="21507" name="Rectangle 3"/>
          <p:cNvSpPr>
            <a:spLocks noGrp="1" noChangeArrowheads="1"/>
          </p:cNvSpPr>
          <p:nvPr>
            <p:ph type="body" idx="1"/>
          </p:nvPr>
        </p:nvSpPr>
        <p:spPr>
          <a:xfrm>
            <a:off x="685800" y="1981200"/>
            <a:ext cx="7772400" cy="4343400"/>
          </a:xfrm>
        </p:spPr>
        <p:txBody>
          <a:bodyPr/>
          <a:lstStyle/>
          <a:p>
            <a:pPr marL="0" indent="0">
              <a:buNone/>
            </a:pPr>
            <a:endParaRPr lang="it-IT" sz="2400" dirty="0" smtClean="0"/>
          </a:p>
          <a:p>
            <a:pPr marL="0" indent="0">
              <a:buNone/>
            </a:pPr>
            <a:endParaRPr lang="en-US" sz="2400" dirty="0" smtClean="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8238" y="2176463"/>
            <a:ext cx="7259681" cy="3614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61848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22</a:t>
            </a:fld>
            <a:endParaRPr lang="en-US"/>
          </a:p>
        </p:txBody>
      </p:sp>
      <p:sp>
        <p:nvSpPr>
          <p:cNvPr id="21506" name="Rectangle 2"/>
          <p:cNvSpPr>
            <a:spLocks noGrp="1" noChangeArrowheads="1"/>
          </p:cNvSpPr>
          <p:nvPr>
            <p:ph type="title"/>
          </p:nvPr>
        </p:nvSpPr>
        <p:spPr/>
        <p:txBody>
          <a:bodyPr/>
          <a:lstStyle/>
          <a:p>
            <a:r>
              <a:rPr lang="en-US" sz="3600" dirty="0">
                <a:solidFill>
                  <a:srgbClr val="0000FF"/>
                </a:solidFill>
              </a:rPr>
              <a:t>Histograms</a:t>
            </a:r>
          </a:p>
        </p:txBody>
      </p:sp>
      <p:sp>
        <p:nvSpPr>
          <p:cNvPr id="21507" name="Rectangle 3"/>
          <p:cNvSpPr>
            <a:spLocks noGrp="1" noChangeArrowheads="1"/>
          </p:cNvSpPr>
          <p:nvPr>
            <p:ph type="body" idx="1"/>
          </p:nvPr>
        </p:nvSpPr>
        <p:spPr>
          <a:xfrm>
            <a:off x="685800" y="1981200"/>
            <a:ext cx="7772400" cy="4343400"/>
          </a:xfrm>
        </p:spPr>
        <p:txBody>
          <a:bodyPr/>
          <a:lstStyle/>
          <a:p>
            <a:r>
              <a:rPr lang="en-US" sz="2400" dirty="0"/>
              <a:t>Histograms are a graphical display of data using bars of different heights. This allows us to evaluate the shape of the underlying distribution. Essentially, a histogram is a bar chart that groups numbers into ranges or bins.</a:t>
            </a:r>
            <a:endParaRPr lang="it-IT" sz="2400" dirty="0" smtClean="0"/>
          </a:p>
          <a:p>
            <a:pPr marL="0" indent="0">
              <a:buNone/>
            </a:pPr>
            <a:endParaRPr lang="en-US" sz="2400" dirty="0" smtClean="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962400"/>
            <a:ext cx="3524250" cy="225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6225" y="3971926"/>
            <a:ext cx="4448175" cy="2527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8262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23</a:t>
            </a:fld>
            <a:endParaRPr lang="en-US"/>
          </a:p>
        </p:txBody>
      </p:sp>
      <p:sp>
        <p:nvSpPr>
          <p:cNvPr id="21506" name="Rectangle 2"/>
          <p:cNvSpPr>
            <a:spLocks noGrp="1" noChangeArrowheads="1"/>
          </p:cNvSpPr>
          <p:nvPr>
            <p:ph type="title"/>
          </p:nvPr>
        </p:nvSpPr>
        <p:spPr/>
        <p:txBody>
          <a:bodyPr/>
          <a:lstStyle/>
          <a:p>
            <a:r>
              <a:rPr lang="en-US" sz="3600" dirty="0">
                <a:solidFill>
                  <a:srgbClr val="0000FF"/>
                </a:solidFill>
              </a:rPr>
              <a:t>Histograms</a:t>
            </a:r>
          </a:p>
        </p:txBody>
      </p:sp>
      <p:sp>
        <p:nvSpPr>
          <p:cNvPr id="21507" name="Rectangle 3"/>
          <p:cNvSpPr>
            <a:spLocks noGrp="1" noChangeArrowheads="1"/>
          </p:cNvSpPr>
          <p:nvPr>
            <p:ph type="body" idx="1"/>
          </p:nvPr>
        </p:nvSpPr>
        <p:spPr>
          <a:xfrm>
            <a:off x="685800" y="1981200"/>
            <a:ext cx="7772400" cy="4343400"/>
          </a:xfrm>
        </p:spPr>
        <p:txBody>
          <a:bodyPr/>
          <a:lstStyle/>
          <a:p>
            <a:r>
              <a:rPr lang="en-US" sz="2400" dirty="0"/>
              <a:t>Data can be distributed (spread out) in many different ways. It can be spread out more on the left Or more on the right Or all jumbled up</a:t>
            </a:r>
            <a:r>
              <a:rPr lang="en-US" sz="2400" dirty="0" smtClean="0"/>
              <a:t>.</a:t>
            </a:r>
          </a:p>
          <a:p>
            <a:pPr marL="0" indent="0">
              <a:buNone/>
            </a:pPr>
            <a:endParaRPr lang="en-US" sz="2400" dirty="0" smtClean="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362325"/>
            <a:ext cx="2505075" cy="265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3352800"/>
            <a:ext cx="2333625" cy="261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9350" y="3381375"/>
            <a:ext cx="2381250" cy="256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2948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3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24</a:t>
            </a:fld>
            <a:endParaRPr lang="en-US"/>
          </a:p>
        </p:txBody>
      </p:sp>
      <p:sp>
        <p:nvSpPr>
          <p:cNvPr id="21506" name="Rectangle 2"/>
          <p:cNvSpPr>
            <a:spLocks noGrp="1" noChangeArrowheads="1"/>
          </p:cNvSpPr>
          <p:nvPr>
            <p:ph type="title"/>
          </p:nvPr>
        </p:nvSpPr>
        <p:spPr/>
        <p:txBody>
          <a:bodyPr/>
          <a:lstStyle/>
          <a:p>
            <a:r>
              <a:rPr lang="en-US" sz="3600" dirty="0" smtClean="0">
                <a:solidFill>
                  <a:srgbClr val="0000FF"/>
                </a:solidFill>
              </a:rPr>
              <a:t>Normal Distribution</a:t>
            </a:r>
            <a:endParaRPr lang="en-US" sz="3600" dirty="0">
              <a:solidFill>
                <a:srgbClr val="0000FF"/>
              </a:solidFill>
            </a:endParaRPr>
          </a:p>
        </p:txBody>
      </p:sp>
      <p:sp>
        <p:nvSpPr>
          <p:cNvPr id="21507" name="Rectangle 3"/>
          <p:cNvSpPr>
            <a:spLocks noGrp="1" noChangeArrowheads="1"/>
          </p:cNvSpPr>
          <p:nvPr>
            <p:ph type="body" idx="1"/>
          </p:nvPr>
        </p:nvSpPr>
        <p:spPr>
          <a:xfrm>
            <a:off x="685800" y="1981200"/>
            <a:ext cx="7772400" cy="4572000"/>
          </a:xfrm>
        </p:spPr>
        <p:txBody>
          <a:bodyPr/>
          <a:lstStyle/>
          <a:p>
            <a:r>
              <a:rPr lang="en-US" sz="2400" dirty="0"/>
              <a:t>But there are many cases where the data tends to be around a central value with no bias left or right, and it gets close to a "Normal Distribution" like this: </a:t>
            </a:r>
            <a:endParaRPr lang="en-US" sz="2400" dirty="0" smtClean="0"/>
          </a:p>
          <a:p>
            <a:endParaRPr lang="en-US" sz="2400" dirty="0"/>
          </a:p>
          <a:p>
            <a:endParaRPr lang="en-US" sz="2400" dirty="0" smtClean="0"/>
          </a:p>
          <a:p>
            <a:endParaRPr lang="en-US" sz="2400" dirty="0"/>
          </a:p>
          <a:p>
            <a:endParaRPr lang="en-US" sz="2400" dirty="0" smtClean="0"/>
          </a:p>
          <a:p>
            <a:pPr marL="0" indent="0">
              <a:buNone/>
            </a:pPr>
            <a:endParaRPr lang="en-US" sz="2400" dirty="0" smtClean="0"/>
          </a:p>
          <a:p>
            <a:r>
              <a:rPr lang="en-US" sz="2400" dirty="0" smtClean="0"/>
              <a:t>The </a:t>
            </a:r>
            <a:r>
              <a:rPr lang="en-US" sz="2400" dirty="0"/>
              <a:t>"Bell Curve" is a Normal Distribution. The yellow histogram shows some data that follows it closely, but not perfectly (which is usual).</a:t>
            </a:r>
            <a:endParaRPr lang="en-US" sz="2400" dirty="0" smtClean="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2031" y="3200400"/>
            <a:ext cx="6074569" cy="2201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5604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25</a:t>
            </a:fld>
            <a:endParaRPr lang="en-US"/>
          </a:p>
        </p:txBody>
      </p:sp>
      <p:sp>
        <p:nvSpPr>
          <p:cNvPr id="21506" name="Rectangle 2"/>
          <p:cNvSpPr>
            <a:spLocks noGrp="1" noChangeArrowheads="1"/>
          </p:cNvSpPr>
          <p:nvPr>
            <p:ph type="title"/>
          </p:nvPr>
        </p:nvSpPr>
        <p:spPr/>
        <p:txBody>
          <a:bodyPr/>
          <a:lstStyle/>
          <a:p>
            <a:r>
              <a:rPr lang="en-US" sz="3600" dirty="0" smtClean="0">
                <a:solidFill>
                  <a:srgbClr val="0000FF"/>
                </a:solidFill>
              </a:rPr>
              <a:t>Normal Distribution</a:t>
            </a:r>
            <a:endParaRPr lang="en-US" sz="3600" dirty="0">
              <a:solidFill>
                <a:srgbClr val="0000FF"/>
              </a:solidFill>
            </a:endParaRPr>
          </a:p>
        </p:txBody>
      </p:sp>
      <p:sp>
        <p:nvSpPr>
          <p:cNvPr id="21507" name="Rectangle 3"/>
          <p:cNvSpPr>
            <a:spLocks noGrp="1" noChangeArrowheads="1"/>
          </p:cNvSpPr>
          <p:nvPr>
            <p:ph type="body" idx="1"/>
          </p:nvPr>
        </p:nvSpPr>
        <p:spPr>
          <a:xfrm>
            <a:off x="685800" y="1981200"/>
            <a:ext cx="7772400" cy="4572000"/>
          </a:xfrm>
        </p:spPr>
        <p:txBody>
          <a:bodyPr/>
          <a:lstStyle/>
          <a:p>
            <a:pPr marL="0" indent="0">
              <a:buNone/>
            </a:pPr>
            <a:r>
              <a:rPr lang="en-US" sz="2400" dirty="0"/>
              <a:t>Many things follow a normal distribution: </a:t>
            </a:r>
          </a:p>
          <a:p>
            <a:pPr marL="0" indent="0">
              <a:buNone/>
            </a:pPr>
            <a:endParaRPr lang="en-US" sz="2400" dirty="0"/>
          </a:p>
          <a:p>
            <a:r>
              <a:rPr lang="en-US" sz="2400" dirty="0" smtClean="0"/>
              <a:t>Height </a:t>
            </a:r>
            <a:r>
              <a:rPr lang="en-US" sz="2400" dirty="0"/>
              <a:t>of People </a:t>
            </a:r>
          </a:p>
          <a:p>
            <a:r>
              <a:rPr lang="en-US" sz="2400" dirty="0" smtClean="0"/>
              <a:t>Size </a:t>
            </a:r>
            <a:r>
              <a:rPr lang="en-US" sz="2400" dirty="0"/>
              <a:t>of things produced by machines </a:t>
            </a:r>
          </a:p>
          <a:p>
            <a:r>
              <a:rPr lang="en-US" sz="2400" dirty="0" smtClean="0"/>
              <a:t>Errors </a:t>
            </a:r>
            <a:r>
              <a:rPr lang="en-US" sz="2400" dirty="0"/>
              <a:t>in measurements </a:t>
            </a:r>
          </a:p>
          <a:p>
            <a:r>
              <a:rPr lang="en-US" sz="2400" dirty="0" smtClean="0"/>
              <a:t>Blood </a:t>
            </a:r>
            <a:r>
              <a:rPr lang="en-US" sz="2400" dirty="0"/>
              <a:t>Pressure </a:t>
            </a:r>
          </a:p>
          <a:p>
            <a:r>
              <a:rPr lang="en-US" sz="2400" dirty="0" smtClean="0"/>
              <a:t>Academic </a:t>
            </a:r>
            <a:r>
              <a:rPr lang="en-US" sz="2400" dirty="0"/>
              <a:t>Test </a:t>
            </a:r>
            <a:r>
              <a:rPr lang="en-US" sz="2400" dirty="0" smtClean="0"/>
              <a:t>Scores</a:t>
            </a:r>
            <a:endParaRPr lang="en-US" sz="2400" dirty="0"/>
          </a:p>
        </p:txBody>
      </p:sp>
    </p:spTree>
    <p:extLst>
      <p:ext uri="{BB962C8B-B14F-4D97-AF65-F5344CB8AC3E}">
        <p14:creationId xmlns:p14="http://schemas.microsoft.com/office/powerpoint/2010/main" val="695571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26</a:t>
            </a:fld>
            <a:endParaRPr lang="en-US"/>
          </a:p>
        </p:txBody>
      </p:sp>
      <p:sp>
        <p:nvSpPr>
          <p:cNvPr id="21506" name="Rectangle 2"/>
          <p:cNvSpPr>
            <a:spLocks noGrp="1" noChangeArrowheads="1"/>
          </p:cNvSpPr>
          <p:nvPr>
            <p:ph type="title"/>
          </p:nvPr>
        </p:nvSpPr>
        <p:spPr/>
        <p:txBody>
          <a:bodyPr/>
          <a:lstStyle/>
          <a:p>
            <a:r>
              <a:rPr lang="en-US" sz="3600" dirty="0" smtClean="0">
                <a:solidFill>
                  <a:srgbClr val="0000FF"/>
                </a:solidFill>
              </a:rPr>
              <a:t>Normal Distribution</a:t>
            </a:r>
            <a:endParaRPr lang="en-US" sz="3600" dirty="0">
              <a:solidFill>
                <a:srgbClr val="0000FF"/>
              </a:solidFill>
            </a:endParaRPr>
          </a:p>
        </p:txBody>
      </p:sp>
      <p:sp>
        <p:nvSpPr>
          <p:cNvPr id="21507" name="Rectangle 3"/>
          <p:cNvSpPr>
            <a:spLocks noGrp="1" noChangeArrowheads="1"/>
          </p:cNvSpPr>
          <p:nvPr>
            <p:ph type="body" idx="1"/>
          </p:nvPr>
        </p:nvSpPr>
        <p:spPr>
          <a:xfrm>
            <a:off x="685800" y="1981200"/>
            <a:ext cx="7772400" cy="4572000"/>
          </a:xfrm>
        </p:spPr>
        <p:txBody>
          <a:bodyPr/>
          <a:lstStyle/>
          <a:p>
            <a:pPr marL="0" indent="0">
              <a:buNone/>
            </a:pPr>
            <a:endParaRPr lang="en-US" sz="2400"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981199"/>
            <a:ext cx="8034337" cy="4202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60687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27</a:t>
            </a:fld>
            <a:endParaRPr lang="en-US"/>
          </a:p>
        </p:txBody>
      </p:sp>
      <p:sp>
        <p:nvSpPr>
          <p:cNvPr id="21506" name="Rectangle 2"/>
          <p:cNvSpPr>
            <a:spLocks noGrp="1" noChangeArrowheads="1"/>
          </p:cNvSpPr>
          <p:nvPr>
            <p:ph type="title"/>
          </p:nvPr>
        </p:nvSpPr>
        <p:spPr/>
        <p:txBody>
          <a:bodyPr/>
          <a:lstStyle/>
          <a:p>
            <a:r>
              <a:rPr lang="en-US" sz="3600" dirty="0" smtClean="0">
                <a:solidFill>
                  <a:srgbClr val="0000FF"/>
                </a:solidFill>
              </a:rPr>
              <a:t>Normal Distribution</a:t>
            </a:r>
            <a:endParaRPr lang="en-US" sz="3600" dirty="0">
              <a:solidFill>
                <a:srgbClr val="0000FF"/>
              </a:solidFill>
            </a:endParaRPr>
          </a:p>
        </p:txBody>
      </p:sp>
      <p:sp>
        <p:nvSpPr>
          <p:cNvPr id="21507" name="Rectangle 3"/>
          <p:cNvSpPr>
            <a:spLocks noGrp="1" noChangeArrowheads="1"/>
          </p:cNvSpPr>
          <p:nvPr>
            <p:ph type="body" idx="1"/>
          </p:nvPr>
        </p:nvSpPr>
        <p:spPr>
          <a:xfrm>
            <a:off x="685800" y="1981200"/>
            <a:ext cx="7772400" cy="4572000"/>
          </a:xfrm>
        </p:spPr>
        <p:txBody>
          <a:bodyPr/>
          <a:lstStyle/>
          <a:p>
            <a:pPr marL="0" indent="0">
              <a:buNone/>
            </a:pPr>
            <a:endParaRPr lang="en-US" sz="2400"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828800"/>
            <a:ext cx="8505825" cy="455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39458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28</a:t>
            </a:fld>
            <a:endParaRPr lang="en-US"/>
          </a:p>
        </p:txBody>
      </p:sp>
      <p:sp>
        <p:nvSpPr>
          <p:cNvPr id="21506" name="Rectangle 2"/>
          <p:cNvSpPr>
            <a:spLocks noGrp="1" noChangeArrowheads="1"/>
          </p:cNvSpPr>
          <p:nvPr>
            <p:ph type="title"/>
          </p:nvPr>
        </p:nvSpPr>
        <p:spPr/>
        <p:txBody>
          <a:bodyPr/>
          <a:lstStyle/>
          <a:p>
            <a:r>
              <a:rPr lang="en-US" sz="3600" dirty="0" smtClean="0">
                <a:solidFill>
                  <a:srgbClr val="0000FF"/>
                </a:solidFill>
              </a:rPr>
              <a:t>Normal Distribution</a:t>
            </a:r>
            <a:endParaRPr lang="en-US" sz="3600" dirty="0">
              <a:solidFill>
                <a:srgbClr val="0000FF"/>
              </a:solidFill>
            </a:endParaRPr>
          </a:p>
        </p:txBody>
      </p:sp>
      <p:sp>
        <p:nvSpPr>
          <p:cNvPr id="21507" name="Rectangle 3"/>
          <p:cNvSpPr>
            <a:spLocks noGrp="1" noChangeArrowheads="1"/>
          </p:cNvSpPr>
          <p:nvPr>
            <p:ph type="body" idx="1"/>
          </p:nvPr>
        </p:nvSpPr>
        <p:spPr>
          <a:xfrm>
            <a:off x="685800" y="1828800"/>
            <a:ext cx="7772400" cy="4572000"/>
          </a:xfrm>
        </p:spPr>
        <p:txBody>
          <a:bodyPr/>
          <a:lstStyle/>
          <a:p>
            <a:pPr marL="0" indent="0">
              <a:buNone/>
            </a:pPr>
            <a:r>
              <a:rPr lang="en-US" sz="2000" dirty="0" smtClean="0"/>
              <a:t>Here </a:t>
            </a:r>
            <a:r>
              <a:rPr lang="en-US" sz="2000" dirty="0"/>
              <a:t>is the Standard Normal Distribution with percentages for every half of a standard deviation, and cumulative percentages</a:t>
            </a:r>
            <a:r>
              <a:rPr lang="en-US" sz="2000" dirty="0" smtClean="0"/>
              <a:t>:</a:t>
            </a:r>
          </a:p>
          <a:p>
            <a:pPr marL="0" indent="0">
              <a:buNone/>
            </a:pPr>
            <a:endParaRPr lang="en-US" sz="2400"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6735" y="2514600"/>
            <a:ext cx="6838950" cy="371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5676235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29</a:t>
            </a:fld>
            <a:endParaRPr lang="en-US"/>
          </a:p>
        </p:txBody>
      </p:sp>
      <p:sp>
        <p:nvSpPr>
          <p:cNvPr id="21506" name="Rectangle 2"/>
          <p:cNvSpPr>
            <a:spLocks noGrp="1" noChangeArrowheads="1"/>
          </p:cNvSpPr>
          <p:nvPr>
            <p:ph type="title"/>
          </p:nvPr>
        </p:nvSpPr>
        <p:spPr/>
        <p:txBody>
          <a:bodyPr/>
          <a:lstStyle/>
          <a:p>
            <a:r>
              <a:rPr lang="en-US" sz="3600" dirty="0" smtClean="0">
                <a:solidFill>
                  <a:srgbClr val="0000FF"/>
                </a:solidFill>
              </a:rPr>
              <a:t>Normal Distribution</a:t>
            </a:r>
            <a:endParaRPr lang="en-US" sz="3600" dirty="0">
              <a:solidFill>
                <a:srgbClr val="0000FF"/>
              </a:solidFill>
            </a:endParaRPr>
          </a:p>
        </p:txBody>
      </p:sp>
      <p:sp>
        <p:nvSpPr>
          <p:cNvPr id="21507" name="Rectangle 3"/>
          <p:cNvSpPr>
            <a:spLocks noGrp="1" noChangeArrowheads="1"/>
          </p:cNvSpPr>
          <p:nvPr>
            <p:ph type="body" idx="1"/>
          </p:nvPr>
        </p:nvSpPr>
        <p:spPr>
          <a:xfrm>
            <a:off x="685800" y="1828800"/>
            <a:ext cx="7772400" cy="4572000"/>
          </a:xfrm>
        </p:spPr>
        <p:txBody>
          <a:bodyPr/>
          <a:lstStyle/>
          <a:p>
            <a:pPr marL="0" indent="0">
              <a:buNone/>
            </a:pPr>
            <a:r>
              <a:rPr lang="en-US" sz="2400" b="1" dirty="0" err="1" smtClean="0"/>
              <a:t>Skewness</a:t>
            </a:r>
            <a:r>
              <a:rPr lang="en-US" sz="2400" b="1" dirty="0" smtClean="0"/>
              <a:t> </a:t>
            </a:r>
          </a:p>
          <a:p>
            <a:r>
              <a:rPr lang="en-US" sz="2400" dirty="0" smtClean="0"/>
              <a:t>A measure of asymmetry</a:t>
            </a:r>
            <a:endParaRPr lang="en-US" sz="2400" b="1" dirty="0" smtClean="0"/>
          </a:p>
          <a:p>
            <a:pPr marL="0" indent="0">
              <a:buNone/>
            </a:pPr>
            <a:r>
              <a:rPr lang="en-US" sz="2400" b="1" dirty="0" smtClean="0"/>
              <a:t>Kurtosis</a:t>
            </a:r>
          </a:p>
          <a:p>
            <a:r>
              <a:rPr lang="en-US" sz="2400" dirty="0" smtClean="0"/>
              <a:t>A measure of </a:t>
            </a:r>
            <a:r>
              <a:rPr lang="en-US" sz="2400" dirty="0" err="1" smtClean="0"/>
              <a:t>peakedness</a:t>
            </a:r>
            <a:r>
              <a:rPr lang="en-US" sz="2400" dirty="0" smtClean="0"/>
              <a:t> relative to a </a:t>
            </a:r>
            <a:r>
              <a:rPr lang="en-US" sz="2400" dirty="0" err="1" smtClean="0"/>
              <a:t>Guassian</a:t>
            </a:r>
            <a:r>
              <a:rPr lang="en-US" sz="2400" dirty="0" smtClean="0"/>
              <a:t> shape</a:t>
            </a:r>
            <a:endParaRPr lang="en-US" sz="2400"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731" y="3657600"/>
            <a:ext cx="7734300" cy="280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07334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3</a:t>
            </a:fld>
            <a:endParaRPr lang="en-US"/>
          </a:p>
        </p:txBody>
      </p:sp>
      <p:sp>
        <p:nvSpPr>
          <p:cNvPr id="21506" name="Rectangle 2"/>
          <p:cNvSpPr>
            <a:spLocks noGrp="1" noChangeArrowheads="1"/>
          </p:cNvSpPr>
          <p:nvPr>
            <p:ph type="title"/>
          </p:nvPr>
        </p:nvSpPr>
        <p:spPr/>
        <p:txBody>
          <a:bodyPr/>
          <a:lstStyle/>
          <a:p>
            <a:r>
              <a:rPr lang="en-US" sz="3600" dirty="0"/>
              <a:t>Introduction to Exploratory Data Analysis</a:t>
            </a:r>
          </a:p>
        </p:txBody>
      </p:sp>
      <p:sp>
        <p:nvSpPr>
          <p:cNvPr id="21507" name="Rectangle 3"/>
          <p:cNvSpPr>
            <a:spLocks noGrp="1" noChangeArrowheads="1"/>
          </p:cNvSpPr>
          <p:nvPr>
            <p:ph type="body" idx="1"/>
          </p:nvPr>
        </p:nvSpPr>
        <p:spPr/>
        <p:txBody>
          <a:bodyPr/>
          <a:lstStyle/>
          <a:p>
            <a:pPr marL="0" indent="0">
              <a:buNone/>
            </a:pPr>
            <a:r>
              <a:rPr lang="en-US" dirty="0"/>
              <a:t>The “law of the instrument” developed by Abraham Kaplan in 1964 and Abraham Maslow’s hammer in 1966 state: “If all you have is a hammer, everything looks like a nail.”</a:t>
            </a:r>
            <a:endParaRPr lang="en-US" dirty="0" smtClean="0"/>
          </a:p>
          <a:p>
            <a:endParaRPr lang="en-US" dirty="0" smtClean="0"/>
          </a:p>
        </p:txBody>
      </p:sp>
    </p:spTree>
    <p:extLst>
      <p:ext uri="{BB962C8B-B14F-4D97-AF65-F5344CB8AC3E}">
        <p14:creationId xmlns:p14="http://schemas.microsoft.com/office/powerpoint/2010/main" val="10369013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30</a:t>
            </a:fld>
            <a:endParaRPr lang="en-US"/>
          </a:p>
        </p:txBody>
      </p:sp>
      <p:sp>
        <p:nvSpPr>
          <p:cNvPr id="21506" name="Rectangle 2"/>
          <p:cNvSpPr>
            <a:spLocks noGrp="1" noChangeArrowheads="1"/>
          </p:cNvSpPr>
          <p:nvPr>
            <p:ph type="title"/>
          </p:nvPr>
        </p:nvSpPr>
        <p:spPr/>
        <p:txBody>
          <a:bodyPr/>
          <a:lstStyle/>
          <a:p>
            <a:r>
              <a:rPr lang="en-US" sz="3600" dirty="0" smtClean="0">
                <a:solidFill>
                  <a:srgbClr val="0000FF"/>
                </a:solidFill>
              </a:rPr>
              <a:t>Normal Distribution</a:t>
            </a:r>
            <a:endParaRPr lang="en-US" sz="3600" dirty="0">
              <a:solidFill>
                <a:srgbClr val="0000FF"/>
              </a:solidFill>
            </a:endParaRPr>
          </a:p>
        </p:txBody>
      </p:sp>
      <p:sp>
        <p:nvSpPr>
          <p:cNvPr id="21507" name="Rectangle 3"/>
          <p:cNvSpPr>
            <a:spLocks noGrp="1" noChangeArrowheads="1"/>
          </p:cNvSpPr>
          <p:nvPr>
            <p:ph type="body" idx="1"/>
          </p:nvPr>
        </p:nvSpPr>
        <p:spPr>
          <a:xfrm>
            <a:off x="685800" y="1828800"/>
            <a:ext cx="7772400" cy="4572000"/>
          </a:xfrm>
        </p:spPr>
        <p:txBody>
          <a:bodyPr/>
          <a:lstStyle/>
          <a:p>
            <a:pPr marL="0" indent="0">
              <a:buNone/>
            </a:pPr>
            <a:endParaRPr lang="en-US" sz="2400"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828800"/>
            <a:ext cx="5652567"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1676399"/>
            <a:ext cx="3048000" cy="486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6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4419600"/>
            <a:ext cx="5500167" cy="2243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2919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31</a:t>
            </a:fld>
            <a:endParaRPr lang="en-US"/>
          </a:p>
        </p:txBody>
      </p:sp>
      <p:sp>
        <p:nvSpPr>
          <p:cNvPr id="21506" name="Rectangle 2"/>
          <p:cNvSpPr>
            <a:spLocks noGrp="1" noChangeArrowheads="1"/>
          </p:cNvSpPr>
          <p:nvPr>
            <p:ph type="title"/>
          </p:nvPr>
        </p:nvSpPr>
        <p:spPr/>
        <p:txBody>
          <a:bodyPr/>
          <a:lstStyle/>
          <a:p>
            <a:r>
              <a:rPr lang="en-US" sz="3600" dirty="0" smtClean="0">
                <a:solidFill>
                  <a:srgbClr val="0000FF"/>
                </a:solidFill>
              </a:rPr>
              <a:t>Normal Distribution</a:t>
            </a:r>
            <a:endParaRPr lang="en-US" sz="3600" dirty="0">
              <a:solidFill>
                <a:srgbClr val="0000FF"/>
              </a:solidFill>
            </a:endParaRPr>
          </a:p>
        </p:txBody>
      </p:sp>
      <p:sp>
        <p:nvSpPr>
          <p:cNvPr id="21507" name="Rectangle 3"/>
          <p:cNvSpPr>
            <a:spLocks noGrp="1" noChangeArrowheads="1"/>
          </p:cNvSpPr>
          <p:nvPr>
            <p:ph type="body" idx="1"/>
          </p:nvPr>
        </p:nvSpPr>
        <p:spPr>
          <a:xfrm>
            <a:off x="685800" y="1828800"/>
            <a:ext cx="7772400" cy="4572000"/>
          </a:xfrm>
        </p:spPr>
        <p:txBody>
          <a:bodyPr/>
          <a:lstStyle/>
          <a:p>
            <a:pPr marL="0" indent="0">
              <a:buNone/>
            </a:pPr>
            <a:endParaRPr lang="en-US" sz="2400" dirty="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524000"/>
            <a:ext cx="4648200" cy="2549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1721707"/>
            <a:ext cx="3524059" cy="4221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4191000"/>
            <a:ext cx="4495800" cy="2463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3832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32</a:t>
            </a:fld>
            <a:endParaRPr lang="en-US"/>
          </a:p>
        </p:txBody>
      </p:sp>
      <p:sp>
        <p:nvSpPr>
          <p:cNvPr id="21506" name="Rectangle 2"/>
          <p:cNvSpPr>
            <a:spLocks noGrp="1" noChangeArrowheads="1"/>
          </p:cNvSpPr>
          <p:nvPr>
            <p:ph type="title"/>
          </p:nvPr>
        </p:nvSpPr>
        <p:spPr/>
        <p:txBody>
          <a:bodyPr/>
          <a:lstStyle/>
          <a:p>
            <a:r>
              <a:rPr lang="en-US" sz="3600" dirty="0" smtClean="0">
                <a:solidFill>
                  <a:srgbClr val="0000FF"/>
                </a:solidFill>
              </a:rPr>
              <a:t>Box and Whisker Plot</a:t>
            </a:r>
            <a:endParaRPr lang="en-US" sz="3600" dirty="0">
              <a:solidFill>
                <a:srgbClr val="0000FF"/>
              </a:solidFill>
            </a:endParaRPr>
          </a:p>
        </p:txBody>
      </p:sp>
      <p:sp>
        <p:nvSpPr>
          <p:cNvPr id="21507" name="Rectangle 3"/>
          <p:cNvSpPr>
            <a:spLocks noGrp="1" noChangeArrowheads="1"/>
          </p:cNvSpPr>
          <p:nvPr>
            <p:ph type="body" idx="1"/>
          </p:nvPr>
        </p:nvSpPr>
        <p:spPr>
          <a:xfrm>
            <a:off x="685800" y="1828800"/>
            <a:ext cx="7772400" cy="4572000"/>
          </a:xfrm>
        </p:spPr>
        <p:txBody>
          <a:bodyPr/>
          <a:lstStyle/>
          <a:p>
            <a:r>
              <a:rPr lang="en-US" sz="2400" dirty="0"/>
              <a:t>A Boxplot is a nice way to graphically represent the data in order to communicate the data through their quartiles. </a:t>
            </a:r>
          </a:p>
        </p:txBody>
      </p:sp>
      <p:pic>
        <p:nvPicPr>
          <p:cNvPr id="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667000"/>
            <a:ext cx="8143875" cy="368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217409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33</a:t>
            </a:fld>
            <a:endParaRPr lang="en-US"/>
          </a:p>
        </p:txBody>
      </p:sp>
      <p:sp>
        <p:nvSpPr>
          <p:cNvPr id="21506" name="Rectangle 2"/>
          <p:cNvSpPr>
            <a:spLocks noGrp="1" noChangeArrowheads="1"/>
          </p:cNvSpPr>
          <p:nvPr>
            <p:ph type="title"/>
          </p:nvPr>
        </p:nvSpPr>
        <p:spPr>
          <a:xfrm>
            <a:off x="8965" y="228600"/>
            <a:ext cx="3384213" cy="1143000"/>
          </a:xfrm>
        </p:spPr>
        <p:txBody>
          <a:bodyPr/>
          <a:lstStyle/>
          <a:p>
            <a:r>
              <a:rPr lang="en-US" sz="3600" dirty="0" smtClean="0">
                <a:solidFill>
                  <a:srgbClr val="0000FF"/>
                </a:solidFill>
              </a:rPr>
              <a:t>Box and</a:t>
            </a:r>
            <a:br>
              <a:rPr lang="en-US" sz="3600" dirty="0" smtClean="0">
                <a:solidFill>
                  <a:srgbClr val="0000FF"/>
                </a:solidFill>
              </a:rPr>
            </a:br>
            <a:r>
              <a:rPr lang="en-US" sz="3600" dirty="0" smtClean="0">
                <a:solidFill>
                  <a:srgbClr val="0000FF"/>
                </a:solidFill>
              </a:rPr>
              <a:t>Whisker </a:t>
            </a:r>
            <a:br>
              <a:rPr lang="en-US" sz="3600" dirty="0" smtClean="0">
                <a:solidFill>
                  <a:srgbClr val="0000FF"/>
                </a:solidFill>
              </a:rPr>
            </a:br>
            <a:r>
              <a:rPr lang="en-US" sz="3600" dirty="0" smtClean="0">
                <a:solidFill>
                  <a:srgbClr val="0000FF"/>
                </a:solidFill>
              </a:rPr>
              <a:t>Plot</a:t>
            </a:r>
            <a:endParaRPr lang="en-US" sz="3600" dirty="0">
              <a:solidFill>
                <a:srgbClr val="0000FF"/>
              </a:solidFill>
            </a:endParaRPr>
          </a:p>
        </p:txBody>
      </p:sp>
      <p:pic>
        <p:nvPicPr>
          <p:cNvPr id="1028" name="Picture 4" descr="Box Plot with Minitab - Lean Sigma Corpor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96370"/>
            <a:ext cx="6105406" cy="279923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4"/>
          <a:stretch>
            <a:fillRect/>
          </a:stretch>
        </p:blipFill>
        <p:spPr>
          <a:xfrm>
            <a:off x="533400" y="3209925"/>
            <a:ext cx="4762500" cy="3571875"/>
          </a:xfrm>
          <a:prstGeom prst="rect">
            <a:avLst/>
          </a:prstGeom>
        </p:spPr>
      </p:pic>
    </p:spTree>
    <p:extLst>
      <p:ext uri="{BB962C8B-B14F-4D97-AF65-F5344CB8AC3E}">
        <p14:creationId xmlns:p14="http://schemas.microsoft.com/office/powerpoint/2010/main" val="384290707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34</a:t>
            </a:fld>
            <a:endParaRPr lang="en-US"/>
          </a:p>
        </p:txBody>
      </p:sp>
      <p:sp>
        <p:nvSpPr>
          <p:cNvPr id="21506" name="Rectangle 2"/>
          <p:cNvSpPr>
            <a:spLocks noGrp="1" noChangeArrowheads="1"/>
          </p:cNvSpPr>
          <p:nvPr>
            <p:ph type="title"/>
          </p:nvPr>
        </p:nvSpPr>
        <p:spPr/>
        <p:txBody>
          <a:bodyPr/>
          <a:lstStyle/>
          <a:p>
            <a:r>
              <a:rPr lang="en-US" sz="3600" dirty="0" smtClean="0">
                <a:solidFill>
                  <a:srgbClr val="0000FF"/>
                </a:solidFill>
              </a:rPr>
              <a:t>Box and Whisker Plot Example</a:t>
            </a:r>
            <a:endParaRPr lang="en-US" sz="3600" dirty="0">
              <a:solidFill>
                <a:srgbClr val="0000FF"/>
              </a:solidFill>
            </a:endParaRPr>
          </a:p>
        </p:txBody>
      </p:sp>
      <p:sp>
        <p:nvSpPr>
          <p:cNvPr id="21507" name="Rectangle 3"/>
          <p:cNvSpPr>
            <a:spLocks noGrp="1" noChangeArrowheads="1"/>
          </p:cNvSpPr>
          <p:nvPr>
            <p:ph type="body" idx="1"/>
          </p:nvPr>
        </p:nvSpPr>
        <p:spPr>
          <a:xfrm>
            <a:off x="304800" y="1828800"/>
            <a:ext cx="8839200" cy="4572000"/>
          </a:xfrm>
        </p:spPr>
        <p:txBody>
          <a:bodyPr/>
          <a:lstStyle/>
          <a:p>
            <a:r>
              <a:rPr lang="en-US" sz="2000" b="1" dirty="0"/>
              <a:t>Example 1:</a:t>
            </a:r>
            <a:r>
              <a:rPr lang="en-US" sz="2000" dirty="0"/>
              <a:t> Draw a box-and-whisker plot for the data set {3, 7, 8, 5, 12, 14, 21, 13, 18}.</a:t>
            </a:r>
          </a:p>
          <a:p>
            <a:r>
              <a:rPr lang="en-US" sz="2000" dirty="0" smtClean="0"/>
              <a:t>Minimum</a:t>
            </a:r>
            <a:r>
              <a:rPr lang="en-US" sz="2000" dirty="0"/>
              <a:t>: 3, </a:t>
            </a:r>
            <a:r>
              <a:rPr lang="en-US" sz="2000" i="1" dirty="0"/>
              <a:t>Q</a:t>
            </a:r>
            <a:r>
              <a:rPr lang="en-US" sz="2000" baseline="-25000" dirty="0"/>
              <a:t>1</a:t>
            </a:r>
            <a:r>
              <a:rPr lang="en-US" sz="2000" dirty="0"/>
              <a:t> : 6, Median: 12, </a:t>
            </a:r>
            <a:r>
              <a:rPr lang="en-US" sz="2000" i="1" dirty="0"/>
              <a:t>Q</a:t>
            </a:r>
            <a:r>
              <a:rPr lang="en-US" sz="2000" baseline="-25000" dirty="0"/>
              <a:t>3</a:t>
            </a:r>
            <a:r>
              <a:rPr lang="en-US" sz="2000" dirty="0"/>
              <a:t> : 16, and Maximum: 21.</a:t>
            </a:r>
          </a:p>
        </p:txBody>
      </p:sp>
      <p:pic>
        <p:nvPicPr>
          <p:cNvPr id="2" name="Picture 2" descr="Box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1675" y="3857625"/>
            <a:ext cx="5648325" cy="714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492048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35</a:t>
            </a:fld>
            <a:endParaRPr lang="en-US"/>
          </a:p>
        </p:txBody>
      </p:sp>
      <p:sp>
        <p:nvSpPr>
          <p:cNvPr id="21506" name="Rectangle 2"/>
          <p:cNvSpPr>
            <a:spLocks noGrp="1" noChangeArrowheads="1"/>
          </p:cNvSpPr>
          <p:nvPr>
            <p:ph type="title"/>
          </p:nvPr>
        </p:nvSpPr>
        <p:spPr/>
        <p:txBody>
          <a:bodyPr/>
          <a:lstStyle/>
          <a:p>
            <a:r>
              <a:rPr lang="en-US" sz="3600" dirty="0" smtClean="0">
                <a:solidFill>
                  <a:srgbClr val="0000FF"/>
                </a:solidFill>
              </a:rPr>
              <a:t>Task1: Box and Whisker Plot </a:t>
            </a:r>
            <a:endParaRPr lang="en-US" sz="3600" dirty="0">
              <a:solidFill>
                <a:srgbClr val="0000FF"/>
              </a:solidFill>
            </a:endParaRPr>
          </a:p>
        </p:txBody>
      </p:sp>
      <p:pic>
        <p:nvPicPr>
          <p:cNvPr id="3" name="Picture 2"/>
          <p:cNvPicPr>
            <a:picLocks noChangeAspect="1"/>
          </p:cNvPicPr>
          <p:nvPr/>
        </p:nvPicPr>
        <p:blipFill>
          <a:blip r:embed="rId2"/>
          <a:stretch>
            <a:fillRect/>
          </a:stretch>
        </p:blipFill>
        <p:spPr>
          <a:xfrm>
            <a:off x="262290" y="1752601"/>
            <a:ext cx="8729310" cy="4114800"/>
          </a:xfrm>
          <a:prstGeom prst="rect">
            <a:avLst/>
          </a:prstGeom>
        </p:spPr>
      </p:pic>
    </p:spTree>
    <p:extLst>
      <p:ext uri="{BB962C8B-B14F-4D97-AF65-F5344CB8AC3E}">
        <p14:creationId xmlns:p14="http://schemas.microsoft.com/office/powerpoint/2010/main" val="36251141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36</a:t>
            </a:fld>
            <a:endParaRPr lang="en-US"/>
          </a:p>
        </p:txBody>
      </p:sp>
      <p:sp>
        <p:nvSpPr>
          <p:cNvPr id="21506" name="Rectangle 2"/>
          <p:cNvSpPr>
            <a:spLocks noGrp="1" noChangeArrowheads="1"/>
          </p:cNvSpPr>
          <p:nvPr>
            <p:ph type="title"/>
          </p:nvPr>
        </p:nvSpPr>
        <p:spPr>
          <a:xfrm>
            <a:off x="228600" y="17929"/>
            <a:ext cx="7772400" cy="1143000"/>
          </a:xfrm>
        </p:spPr>
        <p:txBody>
          <a:bodyPr/>
          <a:lstStyle/>
          <a:p>
            <a:r>
              <a:rPr lang="en-US" sz="3600" dirty="0" smtClean="0">
                <a:solidFill>
                  <a:srgbClr val="0000FF"/>
                </a:solidFill>
              </a:rPr>
              <a:t>Box and Whisker Plot Examples</a:t>
            </a:r>
            <a:endParaRPr lang="en-US" sz="3600" dirty="0">
              <a:solidFill>
                <a:srgbClr val="0000FF"/>
              </a:solidFill>
            </a:endParaRPr>
          </a:p>
        </p:txBody>
      </p:sp>
      <p:pic>
        <p:nvPicPr>
          <p:cNvPr id="3" name="Picture 2"/>
          <p:cNvPicPr>
            <a:picLocks noChangeAspect="1"/>
          </p:cNvPicPr>
          <p:nvPr/>
        </p:nvPicPr>
        <p:blipFill>
          <a:blip r:embed="rId2"/>
          <a:stretch>
            <a:fillRect/>
          </a:stretch>
        </p:blipFill>
        <p:spPr>
          <a:xfrm>
            <a:off x="76200" y="1066800"/>
            <a:ext cx="5486400" cy="5478075"/>
          </a:xfrm>
          <a:prstGeom prst="rect">
            <a:avLst/>
          </a:prstGeom>
        </p:spPr>
      </p:pic>
      <p:pic>
        <p:nvPicPr>
          <p:cNvPr id="2" name="Picture 1"/>
          <p:cNvPicPr>
            <a:picLocks noChangeAspect="1"/>
          </p:cNvPicPr>
          <p:nvPr/>
        </p:nvPicPr>
        <p:blipFill>
          <a:blip r:embed="rId3"/>
          <a:stretch>
            <a:fillRect/>
          </a:stretch>
        </p:blipFill>
        <p:spPr>
          <a:xfrm>
            <a:off x="5791200" y="1676400"/>
            <a:ext cx="3223348" cy="2662198"/>
          </a:xfrm>
          <a:prstGeom prst="rect">
            <a:avLst/>
          </a:prstGeom>
        </p:spPr>
      </p:pic>
    </p:spTree>
    <p:extLst>
      <p:ext uri="{BB962C8B-B14F-4D97-AF65-F5344CB8AC3E}">
        <p14:creationId xmlns:p14="http://schemas.microsoft.com/office/powerpoint/2010/main" val="23618209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37</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828800"/>
            <a:ext cx="4896224"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2"/>
          <p:cNvSpPr>
            <a:spLocks noGrp="1" noChangeArrowheads="1"/>
          </p:cNvSpPr>
          <p:nvPr>
            <p:ph type="title"/>
          </p:nvPr>
        </p:nvSpPr>
        <p:spPr>
          <a:xfrm>
            <a:off x="381000" y="17463"/>
            <a:ext cx="7772400" cy="1143000"/>
          </a:xfrm>
        </p:spPr>
        <p:txBody>
          <a:bodyPr/>
          <a:lstStyle/>
          <a:p>
            <a:r>
              <a:rPr lang="en-US" sz="3600" dirty="0" smtClean="0">
                <a:solidFill>
                  <a:srgbClr val="0000FF"/>
                </a:solidFill>
              </a:rPr>
              <a:t>Box and Whisker Plot</a:t>
            </a:r>
            <a:endParaRPr lang="en-US" sz="3600" dirty="0">
              <a:solidFill>
                <a:srgbClr val="0000FF"/>
              </a:solidFill>
            </a:endParaRPr>
          </a:p>
        </p:txBody>
      </p:sp>
    </p:spTree>
    <p:extLst>
      <p:ext uri="{BB962C8B-B14F-4D97-AF65-F5344CB8AC3E}">
        <p14:creationId xmlns:p14="http://schemas.microsoft.com/office/powerpoint/2010/main" val="425409236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38</a:t>
            </a:fld>
            <a:endParaRPr lang="en-US"/>
          </a:p>
        </p:txBody>
      </p:sp>
      <p:sp>
        <p:nvSpPr>
          <p:cNvPr id="21506" name="Rectangle 2"/>
          <p:cNvSpPr>
            <a:spLocks noGrp="1" noChangeArrowheads="1"/>
          </p:cNvSpPr>
          <p:nvPr>
            <p:ph type="title"/>
          </p:nvPr>
        </p:nvSpPr>
        <p:spPr/>
        <p:txBody>
          <a:bodyPr/>
          <a:lstStyle/>
          <a:p>
            <a:r>
              <a:rPr lang="en-US" sz="3600" dirty="0" smtClean="0">
                <a:solidFill>
                  <a:srgbClr val="0000FF"/>
                </a:solidFill>
              </a:rPr>
              <a:t>Scatter</a:t>
            </a:r>
            <a:r>
              <a:rPr lang="en-US" sz="3600" dirty="0">
                <a:solidFill>
                  <a:srgbClr val="0000FF"/>
                </a:solidFill>
              </a:rPr>
              <a:t>p</a:t>
            </a:r>
            <a:r>
              <a:rPr lang="en-US" sz="3600" dirty="0" smtClean="0">
                <a:solidFill>
                  <a:srgbClr val="0000FF"/>
                </a:solidFill>
              </a:rPr>
              <a:t>lots</a:t>
            </a:r>
            <a:endParaRPr lang="en-US" sz="3600" dirty="0">
              <a:solidFill>
                <a:srgbClr val="0000FF"/>
              </a:solidFill>
            </a:endParaRPr>
          </a:p>
        </p:txBody>
      </p:sp>
      <p:sp>
        <p:nvSpPr>
          <p:cNvPr id="21507" name="Rectangle 3"/>
          <p:cNvSpPr>
            <a:spLocks noGrp="1" noChangeArrowheads="1"/>
          </p:cNvSpPr>
          <p:nvPr>
            <p:ph type="body" idx="1"/>
          </p:nvPr>
        </p:nvSpPr>
        <p:spPr>
          <a:xfrm>
            <a:off x="304800" y="1828800"/>
            <a:ext cx="8839200" cy="4572000"/>
          </a:xfrm>
        </p:spPr>
        <p:txBody>
          <a:bodyPr/>
          <a:lstStyle/>
          <a:p>
            <a:r>
              <a:rPr lang="en-US" sz="2000" dirty="0"/>
              <a:t>A point plot between two variables used to understand the spread of the data. </a:t>
            </a:r>
          </a:p>
          <a:p>
            <a:r>
              <a:rPr lang="en-US" sz="2000" dirty="0" smtClean="0"/>
              <a:t>The </a:t>
            </a:r>
            <a:r>
              <a:rPr lang="en-US" sz="2000" dirty="0"/>
              <a:t>spread of the data allows </a:t>
            </a:r>
            <a:endParaRPr lang="en-US" sz="2000" dirty="0" smtClean="0"/>
          </a:p>
          <a:p>
            <a:pPr marL="0" indent="0">
              <a:buNone/>
            </a:pPr>
            <a:r>
              <a:rPr lang="en-US" sz="2000" dirty="0"/>
              <a:t> </a:t>
            </a:r>
            <a:r>
              <a:rPr lang="en-US" sz="2000" dirty="0" smtClean="0"/>
              <a:t>    for </a:t>
            </a:r>
            <a:r>
              <a:rPr lang="en-US" sz="2000" dirty="0"/>
              <a:t>us to understand if the data has </a:t>
            </a:r>
            <a:endParaRPr lang="en-US" sz="2000" dirty="0" smtClean="0"/>
          </a:p>
          <a:p>
            <a:pPr marL="0" indent="0">
              <a:buNone/>
            </a:pPr>
            <a:r>
              <a:rPr lang="en-US" sz="2000" dirty="0"/>
              <a:t> </a:t>
            </a:r>
            <a:r>
              <a:rPr lang="en-US" sz="2000" dirty="0" smtClean="0"/>
              <a:t>    a </a:t>
            </a:r>
            <a:r>
              <a:rPr lang="en-US" sz="2000" dirty="0"/>
              <a:t>non-linear or linear relationship </a:t>
            </a:r>
            <a:endParaRPr lang="en-US" sz="2000" dirty="0" smtClean="0"/>
          </a:p>
          <a:p>
            <a:pPr marL="0" indent="0">
              <a:buNone/>
            </a:pPr>
            <a:r>
              <a:rPr lang="en-US" sz="2000" dirty="0"/>
              <a:t> </a:t>
            </a:r>
            <a:r>
              <a:rPr lang="en-US" sz="2000" dirty="0" smtClean="0"/>
              <a:t>    and </a:t>
            </a:r>
            <a:r>
              <a:rPr lang="en-US" sz="2000" dirty="0"/>
              <a:t>the relative degree of the </a:t>
            </a:r>
            <a:endParaRPr lang="en-US" sz="2000" dirty="0" smtClean="0"/>
          </a:p>
          <a:p>
            <a:pPr marL="0" indent="0">
              <a:buNone/>
            </a:pPr>
            <a:r>
              <a:rPr lang="en-US" sz="2000" dirty="0"/>
              <a:t> </a:t>
            </a:r>
            <a:r>
              <a:rPr lang="en-US" sz="2000" dirty="0" smtClean="0"/>
              <a:t>    correlation </a:t>
            </a:r>
            <a:r>
              <a:rPr lang="en-US" sz="2000" dirty="0"/>
              <a:t>in the data. </a:t>
            </a:r>
          </a:p>
          <a:p>
            <a:r>
              <a:rPr lang="en-US" sz="2000" dirty="0" smtClean="0"/>
              <a:t>This </a:t>
            </a:r>
            <a:r>
              <a:rPr lang="en-US" sz="2000" dirty="0"/>
              <a:t>technique can allow be used to </a:t>
            </a:r>
            <a:endParaRPr lang="en-US" sz="2000" dirty="0" smtClean="0"/>
          </a:p>
          <a:p>
            <a:pPr marL="0" indent="0">
              <a:buNone/>
            </a:pPr>
            <a:r>
              <a:rPr lang="en-US" sz="2000" dirty="0"/>
              <a:t> </a:t>
            </a:r>
            <a:r>
              <a:rPr lang="en-US" sz="2000" dirty="0" smtClean="0"/>
              <a:t>   detect </a:t>
            </a:r>
            <a:r>
              <a:rPr lang="en-US" sz="2000" dirty="0"/>
              <a:t>outliers in the data. </a:t>
            </a:r>
          </a:p>
          <a:p>
            <a:r>
              <a:rPr lang="en-US" sz="2000" dirty="0" smtClean="0"/>
              <a:t>A </a:t>
            </a:r>
            <a:r>
              <a:rPr lang="en-US" sz="2000" dirty="0"/>
              <a:t>scatterplot becomes more powerful when </a:t>
            </a:r>
            <a:endParaRPr lang="en-US" sz="2000" dirty="0" smtClean="0"/>
          </a:p>
          <a:p>
            <a:pPr marL="0" indent="0">
              <a:buNone/>
            </a:pPr>
            <a:r>
              <a:rPr lang="en-US" sz="2000" dirty="0"/>
              <a:t> </a:t>
            </a:r>
            <a:r>
              <a:rPr lang="en-US" sz="2000" dirty="0" smtClean="0"/>
              <a:t>    you </a:t>
            </a:r>
            <a:r>
              <a:rPr lang="en-US" sz="2000" dirty="0"/>
              <a:t>incorporate categorical data as an </a:t>
            </a:r>
          </a:p>
          <a:p>
            <a:pPr marL="0" indent="0">
              <a:buNone/>
            </a:pPr>
            <a:r>
              <a:rPr lang="en-US" sz="2000" dirty="0" smtClean="0"/>
              <a:t>     additional </a:t>
            </a:r>
            <a:r>
              <a:rPr lang="en-US" sz="2000" dirty="0"/>
              <a:t>dimension..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2483708"/>
            <a:ext cx="3538145" cy="299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939094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39</a:t>
            </a:fld>
            <a:endParaRPr lang="en-US"/>
          </a:p>
        </p:txBody>
      </p:sp>
      <p:sp>
        <p:nvSpPr>
          <p:cNvPr id="21506" name="Rectangle 2"/>
          <p:cNvSpPr>
            <a:spLocks noGrp="1" noChangeArrowheads="1"/>
          </p:cNvSpPr>
          <p:nvPr>
            <p:ph type="title"/>
          </p:nvPr>
        </p:nvSpPr>
        <p:spPr/>
        <p:txBody>
          <a:bodyPr/>
          <a:lstStyle/>
          <a:p>
            <a:r>
              <a:rPr lang="en-US" sz="3600" dirty="0" smtClean="0">
                <a:solidFill>
                  <a:srgbClr val="0000FF"/>
                </a:solidFill>
              </a:rPr>
              <a:t>Scatter</a:t>
            </a:r>
            <a:r>
              <a:rPr lang="en-US" sz="3600" dirty="0">
                <a:solidFill>
                  <a:srgbClr val="0000FF"/>
                </a:solidFill>
              </a:rPr>
              <a:t>p</a:t>
            </a:r>
            <a:r>
              <a:rPr lang="en-US" sz="3600" dirty="0" smtClean="0">
                <a:solidFill>
                  <a:srgbClr val="0000FF"/>
                </a:solidFill>
              </a:rPr>
              <a:t>lots</a:t>
            </a:r>
            <a:endParaRPr lang="en-US" sz="3600" dirty="0">
              <a:solidFill>
                <a:srgbClr val="0000FF"/>
              </a:solidFill>
            </a:endParaRPr>
          </a:p>
        </p:txBody>
      </p:sp>
      <p:sp>
        <p:nvSpPr>
          <p:cNvPr id="21507" name="Rectangle 3"/>
          <p:cNvSpPr>
            <a:spLocks noGrp="1" noChangeArrowheads="1"/>
          </p:cNvSpPr>
          <p:nvPr>
            <p:ph type="body" idx="1"/>
          </p:nvPr>
        </p:nvSpPr>
        <p:spPr>
          <a:xfrm>
            <a:off x="304800" y="1828800"/>
            <a:ext cx="8839200" cy="4572000"/>
          </a:xfrm>
        </p:spPr>
        <p:txBody>
          <a:bodyPr/>
          <a:lstStyle/>
          <a:p>
            <a:r>
              <a:rPr lang="en-US" sz="2000" dirty="0"/>
              <a:t>Scatterplot Matrices can offer a </a:t>
            </a:r>
            <a:r>
              <a:rPr lang="en-US" sz="2000" dirty="0" smtClean="0"/>
              <a:t>view </a:t>
            </a:r>
            <a:r>
              <a:rPr lang="en-US" sz="2000" dirty="0"/>
              <a:t>of the patterns within the data.. </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209799"/>
            <a:ext cx="5205011" cy="4262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87697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4</a:t>
            </a:fld>
            <a:endParaRPr lang="en-US"/>
          </a:p>
        </p:txBody>
      </p:sp>
      <p:sp>
        <p:nvSpPr>
          <p:cNvPr id="21506" name="Rectangle 2"/>
          <p:cNvSpPr>
            <a:spLocks noGrp="1" noChangeArrowheads="1"/>
          </p:cNvSpPr>
          <p:nvPr>
            <p:ph type="title"/>
          </p:nvPr>
        </p:nvSpPr>
        <p:spPr/>
        <p:txBody>
          <a:bodyPr/>
          <a:lstStyle/>
          <a:p>
            <a:r>
              <a:rPr lang="en-US" sz="3600" dirty="0"/>
              <a:t>Introduction to Exploratory Data Analysis</a:t>
            </a:r>
          </a:p>
        </p:txBody>
      </p:sp>
      <p:sp>
        <p:nvSpPr>
          <p:cNvPr id="21507" name="Rectangle 3"/>
          <p:cNvSpPr>
            <a:spLocks noGrp="1" noChangeArrowheads="1"/>
          </p:cNvSpPr>
          <p:nvPr>
            <p:ph type="body" idx="1"/>
          </p:nvPr>
        </p:nvSpPr>
        <p:spPr/>
        <p:txBody>
          <a:bodyPr/>
          <a:lstStyle/>
          <a:p>
            <a:r>
              <a:rPr lang="en-US" sz="2400" dirty="0"/>
              <a:t>The primary purpose for the EDA is to better understand the data we are using, how to transform the data, if necessary, and how to assess limitations and underlying assumptions inherent in the data structure. </a:t>
            </a:r>
          </a:p>
          <a:p>
            <a:r>
              <a:rPr lang="en-US" sz="2400" dirty="0" smtClean="0"/>
              <a:t>Data </a:t>
            </a:r>
            <a:r>
              <a:rPr lang="en-US" sz="2400" dirty="0"/>
              <a:t>scientists need to know how the various pieces of data fit together and nuances in the underlying structures in order to decide what the best approach to the modeling task. </a:t>
            </a:r>
          </a:p>
        </p:txBody>
      </p:sp>
    </p:spTree>
    <p:extLst>
      <p:ext uri="{BB962C8B-B14F-4D97-AF65-F5344CB8AC3E}">
        <p14:creationId xmlns:p14="http://schemas.microsoft.com/office/powerpoint/2010/main" val="12456062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5</a:t>
            </a:fld>
            <a:endParaRPr lang="en-US"/>
          </a:p>
        </p:txBody>
      </p:sp>
      <p:sp>
        <p:nvSpPr>
          <p:cNvPr id="21506" name="Rectangle 2"/>
          <p:cNvSpPr>
            <a:spLocks noGrp="1" noChangeArrowheads="1"/>
          </p:cNvSpPr>
          <p:nvPr>
            <p:ph type="title"/>
          </p:nvPr>
        </p:nvSpPr>
        <p:spPr/>
        <p:txBody>
          <a:bodyPr/>
          <a:lstStyle/>
          <a:p>
            <a:r>
              <a:rPr lang="en-US" sz="3600" dirty="0">
                <a:solidFill>
                  <a:srgbClr val="0000FF"/>
                </a:solidFill>
              </a:rPr>
              <a:t>Introduction to Exploratory Data Analysis</a:t>
            </a:r>
          </a:p>
        </p:txBody>
      </p:sp>
      <p:sp>
        <p:nvSpPr>
          <p:cNvPr id="21507" name="Rectangle 3"/>
          <p:cNvSpPr>
            <a:spLocks noGrp="1" noChangeArrowheads="1"/>
          </p:cNvSpPr>
          <p:nvPr>
            <p:ph type="body" idx="1"/>
          </p:nvPr>
        </p:nvSpPr>
        <p:spPr/>
        <p:txBody>
          <a:bodyPr/>
          <a:lstStyle/>
          <a:p>
            <a:pPr marL="0" indent="0">
              <a:buNone/>
            </a:pPr>
            <a:r>
              <a:rPr lang="en-US" sz="2400" dirty="0"/>
              <a:t>Here are some of the main reasons why we utilize </a:t>
            </a:r>
            <a:r>
              <a:rPr lang="en-US" sz="2400" dirty="0" smtClean="0"/>
              <a:t>EDA:</a:t>
            </a:r>
          </a:p>
          <a:p>
            <a:r>
              <a:rPr lang="en-US" sz="2400" dirty="0" smtClean="0"/>
              <a:t>Detection </a:t>
            </a:r>
            <a:r>
              <a:rPr lang="en-US" sz="2400" dirty="0"/>
              <a:t>of mistakes. </a:t>
            </a:r>
          </a:p>
          <a:p>
            <a:r>
              <a:rPr lang="en-US" sz="2400" smtClean="0"/>
              <a:t>Preliminary </a:t>
            </a:r>
            <a:r>
              <a:rPr lang="en-US" sz="2400" dirty="0"/>
              <a:t>selection of appropriate models and </a:t>
            </a:r>
            <a:r>
              <a:rPr lang="en-US" sz="2400" dirty="0" smtClean="0"/>
              <a:t>tools.</a:t>
            </a:r>
          </a:p>
          <a:p>
            <a:r>
              <a:rPr lang="en-US" sz="2400" dirty="0" smtClean="0"/>
              <a:t>Determining </a:t>
            </a:r>
            <a:r>
              <a:rPr lang="en-US" sz="2400" dirty="0"/>
              <a:t>relationships of the explanatory variables (independent). </a:t>
            </a:r>
          </a:p>
          <a:p>
            <a:r>
              <a:rPr lang="en-US" sz="2400" dirty="0" smtClean="0"/>
              <a:t>Detecting </a:t>
            </a:r>
            <a:r>
              <a:rPr lang="en-US" sz="2400" dirty="0"/>
              <a:t>the direction and size of relationships between variables</a:t>
            </a:r>
            <a:r>
              <a:rPr lang="en-US" sz="2400" dirty="0" smtClean="0"/>
              <a:t>.</a:t>
            </a:r>
            <a:endParaRPr lang="en-US" sz="2400" dirty="0"/>
          </a:p>
        </p:txBody>
      </p:sp>
    </p:spTree>
    <p:extLst>
      <p:ext uri="{BB962C8B-B14F-4D97-AF65-F5344CB8AC3E}">
        <p14:creationId xmlns:p14="http://schemas.microsoft.com/office/powerpoint/2010/main" val="12752662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6</a:t>
            </a:fld>
            <a:endParaRPr lang="en-US"/>
          </a:p>
        </p:txBody>
      </p:sp>
      <p:sp>
        <p:nvSpPr>
          <p:cNvPr id="21506" name="Rectangle 2"/>
          <p:cNvSpPr>
            <a:spLocks noGrp="1" noChangeArrowheads="1"/>
          </p:cNvSpPr>
          <p:nvPr>
            <p:ph type="title"/>
          </p:nvPr>
        </p:nvSpPr>
        <p:spPr/>
        <p:txBody>
          <a:bodyPr/>
          <a:lstStyle/>
          <a:p>
            <a:r>
              <a:rPr lang="en-US" sz="3600" dirty="0" smtClean="0">
                <a:solidFill>
                  <a:srgbClr val="0000FF"/>
                </a:solidFill>
              </a:rPr>
              <a:t>Features of a Data Set</a:t>
            </a:r>
            <a:endParaRPr lang="en-US" sz="3600" dirty="0">
              <a:solidFill>
                <a:srgbClr val="0000FF"/>
              </a:solidFill>
            </a:endParaRPr>
          </a:p>
        </p:txBody>
      </p:sp>
      <p:sp>
        <p:nvSpPr>
          <p:cNvPr id="21507" name="Rectangle 3"/>
          <p:cNvSpPr>
            <a:spLocks noGrp="1" noChangeArrowheads="1"/>
          </p:cNvSpPr>
          <p:nvPr>
            <p:ph type="body" idx="1"/>
          </p:nvPr>
        </p:nvSpPr>
        <p:spPr/>
        <p:txBody>
          <a:bodyPr/>
          <a:lstStyle/>
          <a:p>
            <a:pPr marL="0" indent="0">
              <a:buNone/>
            </a:pPr>
            <a:endParaRPr lang="en-US"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948249"/>
            <a:ext cx="7458075" cy="4274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17718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7</a:t>
            </a:fld>
            <a:endParaRPr lang="en-US"/>
          </a:p>
        </p:txBody>
      </p:sp>
      <p:sp>
        <p:nvSpPr>
          <p:cNvPr id="21506" name="Rectangle 2"/>
          <p:cNvSpPr>
            <a:spLocks noGrp="1" noChangeArrowheads="1"/>
          </p:cNvSpPr>
          <p:nvPr>
            <p:ph type="title"/>
          </p:nvPr>
        </p:nvSpPr>
        <p:spPr/>
        <p:txBody>
          <a:bodyPr/>
          <a:lstStyle/>
          <a:p>
            <a:r>
              <a:rPr lang="en-US" sz="3600" dirty="0" smtClean="0">
                <a:solidFill>
                  <a:srgbClr val="0000FF"/>
                </a:solidFill>
              </a:rPr>
              <a:t>Data </a:t>
            </a:r>
            <a:r>
              <a:rPr lang="en-US" sz="3600" dirty="0" err="1" smtClean="0">
                <a:solidFill>
                  <a:srgbClr val="0000FF"/>
                </a:solidFill>
              </a:rPr>
              <a:t>Munging</a:t>
            </a:r>
            <a:endParaRPr lang="en-US" sz="3600" dirty="0">
              <a:solidFill>
                <a:srgbClr val="0000FF"/>
              </a:solidFill>
            </a:endParaRPr>
          </a:p>
        </p:txBody>
      </p:sp>
      <p:sp>
        <p:nvSpPr>
          <p:cNvPr id="21507" name="Rectangle 3"/>
          <p:cNvSpPr>
            <a:spLocks noGrp="1" noChangeArrowheads="1"/>
          </p:cNvSpPr>
          <p:nvPr>
            <p:ph type="body" idx="1"/>
          </p:nvPr>
        </p:nvSpPr>
        <p:spPr/>
        <p:txBody>
          <a:bodyPr/>
          <a:lstStyle/>
          <a:p>
            <a:r>
              <a:rPr lang="en-US" sz="2800" dirty="0"/>
              <a:t>Data </a:t>
            </a:r>
            <a:r>
              <a:rPr lang="en-US" sz="2800" dirty="0" err="1"/>
              <a:t>Munging</a:t>
            </a:r>
            <a:r>
              <a:rPr lang="en-US" sz="2800" dirty="0"/>
              <a:t> is the transformation of raw data to a useable </a:t>
            </a:r>
            <a:r>
              <a:rPr lang="en-US" sz="2800" dirty="0" smtClean="0"/>
              <a:t>format.</a:t>
            </a:r>
          </a:p>
          <a:p>
            <a:r>
              <a:rPr lang="en-US" sz="2800" dirty="0" smtClean="0"/>
              <a:t>Many </a:t>
            </a:r>
            <a:r>
              <a:rPr lang="en-US" sz="2800" dirty="0"/>
              <a:t>datasets are not readily available for analysis. </a:t>
            </a:r>
            <a:r>
              <a:rPr lang="en-US" sz="2800" dirty="0" smtClean="0"/>
              <a:t>Data </a:t>
            </a:r>
            <a:r>
              <a:rPr lang="en-US" sz="2800" dirty="0"/>
              <a:t>needs to be transformed or cleaned first. </a:t>
            </a:r>
          </a:p>
          <a:p>
            <a:r>
              <a:rPr lang="en-US" sz="2800" dirty="0" smtClean="0"/>
              <a:t>This </a:t>
            </a:r>
            <a:r>
              <a:rPr lang="en-US" sz="2800" dirty="0"/>
              <a:t>process is often the most difficult and the most time consuming.</a:t>
            </a:r>
          </a:p>
          <a:p>
            <a:pPr marL="0" indent="0">
              <a:buNone/>
            </a:pPr>
            <a:endParaRPr lang="en-US" sz="2400" dirty="0"/>
          </a:p>
        </p:txBody>
      </p:sp>
    </p:spTree>
    <p:extLst>
      <p:ext uri="{BB962C8B-B14F-4D97-AF65-F5344CB8AC3E}">
        <p14:creationId xmlns:p14="http://schemas.microsoft.com/office/powerpoint/2010/main" val="25751654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8</a:t>
            </a:fld>
            <a:endParaRPr lang="en-US"/>
          </a:p>
        </p:txBody>
      </p:sp>
      <p:sp>
        <p:nvSpPr>
          <p:cNvPr id="21506" name="Rectangle 2"/>
          <p:cNvSpPr>
            <a:spLocks noGrp="1" noChangeArrowheads="1"/>
          </p:cNvSpPr>
          <p:nvPr>
            <p:ph type="title"/>
          </p:nvPr>
        </p:nvSpPr>
        <p:spPr/>
        <p:txBody>
          <a:bodyPr/>
          <a:lstStyle/>
          <a:p>
            <a:r>
              <a:rPr lang="en-US" sz="3600" dirty="0">
                <a:solidFill>
                  <a:srgbClr val="0000FF"/>
                </a:solidFill>
              </a:rPr>
              <a:t>Data </a:t>
            </a:r>
            <a:r>
              <a:rPr lang="en-US" sz="3600" dirty="0" err="1" smtClean="0">
                <a:solidFill>
                  <a:srgbClr val="0000FF"/>
                </a:solidFill>
              </a:rPr>
              <a:t>Munging</a:t>
            </a:r>
            <a:r>
              <a:rPr lang="en-US" sz="3600" dirty="0" smtClean="0">
                <a:solidFill>
                  <a:srgbClr val="0000FF"/>
                </a:solidFill>
              </a:rPr>
              <a:t> Tasks</a:t>
            </a:r>
            <a:endParaRPr lang="en-US" sz="3600" dirty="0">
              <a:solidFill>
                <a:srgbClr val="0000FF"/>
              </a:solidFill>
            </a:endParaRPr>
          </a:p>
        </p:txBody>
      </p:sp>
      <p:sp>
        <p:nvSpPr>
          <p:cNvPr id="21507" name="Rectangle 3"/>
          <p:cNvSpPr>
            <a:spLocks noGrp="1" noChangeArrowheads="1"/>
          </p:cNvSpPr>
          <p:nvPr>
            <p:ph type="body" idx="1"/>
          </p:nvPr>
        </p:nvSpPr>
        <p:spPr/>
        <p:txBody>
          <a:bodyPr/>
          <a:lstStyle/>
          <a:p>
            <a:r>
              <a:rPr lang="en-US" sz="2400" dirty="0" smtClean="0"/>
              <a:t>Renaming </a:t>
            </a:r>
            <a:r>
              <a:rPr lang="en-US" sz="2400" dirty="0"/>
              <a:t>Variables </a:t>
            </a:r>
          </a:p>
          <a:p>
            <a:r>
              <a:rPr lang="en-US" sz="2400" dirty="0" smtClean="0"/>
              <a:t>Data </a:t>
            </a:r>
            <a:r>
              <a:rPr lang="en-US" sz="2400" dirty="0"/>
              <a:t>Type Conversion </a:t>
            </a:r>
          </a:p>
          <a:p>
            <a:r>
              <a:rPr lang="en-US" sz="2400" dirty="0" smtClean="0"/>
              <a:t>Encoding</a:t>
            </a:r>
            <a:r>
              <a:rPr lang="en-US" sz="2400" dirty="0"/>
              <a:t>, Decoding, recoding data. </a:t>
            </a:r>
          </a:p>
          <a:p>
            <a:r>
              <a:rPr lang="en-US" sz="2400" dirty="0" smtClean="0"/>
              <a:t>Merging </a:t>
            </a:r>
            <a:r>
              <a:rPr lang="en-US" sz="2400" dirty="0"/>
              <a:t>Datasets </a:t>
            </a:r>
          </a:p>
          <a:p>
            <a:r>
              <a:rPr lang="en-US" sz="2400" dirty="0" smtClean="0"/>
              <a:t>Transforming </a:t>
            </a:r>
            <a:r>
              <a:rPr lang="en-US" sz="2400" dirty="0"/>
              <a:t>Data </a:t>
            </a:r>
          </a:p>
          <a:p>
            <a:r>
              <a:rPr lang="en-US" sz="2400" dirty="0" smtClean="0"/>
              <a:t>Handling </a:t>
            </a:r>
            <a:r>
              <a:rPr lang="en-US" sz="2400" dirty="0"/>
              <a:t>Missing Data </a:t>
            </a:r>
            <a:r>
              <a:rPr lang="en-US" sz="2400" dirty="0" smtClean="0"/>
              <a:t>(Deletion and Imputation</a:t>
            </a:r>
            <a:r>
              <a:rPr lang="en-US" sz="2400" dirty="0"/>
              <a:t>) </a:t>
            </a:r>
          </a:p>
          <a:p>
            <a:r>
              <a:rPr lang="en-US" sz="2400" dirty="0" smtClean="0"/>
              <a:t>Handling </a:t>
            </a:r>
            <a:r>
              <a:rPr lang="en-US" sz="2400" dirty="0"/>
              <a:t>Anomalous values </a:t>
            </a:r>
          </a:p>
          <a:p>
            <a:pPr marL="0" indent="0">
              <a:buNone/>
            </a:pPr>
            <a:r>
              <a:rPr lang="en-US" sz="2400" dirty="0" smtClean="0"/>
              <a:t>These </a:t>
            </a:r>
            <a:r>
              <a:rPr lang="en-US" sz="2400" dirty="0"/>
              <a:t>data </a:t>
            </a:r>
            <a:r>
              <a:rPr lang="en-US" sz="2400" dirty="0" err="1"/>
              <a:t>munging</a:t>
            </a:r>
            <a:r>
              <a:rPr lang="en-US" sz="2400" dirty="0"/>
              <a:t> tasks are an iterate process and can occur at any stage throughout the overall EDA procedure</a:t>
            </a:r>
            <a:r>
              <a:rPr lang="en-US" sz="2400" dirty="0" smtClean="0"/>
              <a:t>.</a:t>
            </a:r>
            <a:endParaRPr lang="en-US" sz="2400" dirty="0"/>
          </a:p>
        </p:txBody>
      </p:sp>
    </p:spTree>
    <p:extLst>
      <p:ext uri="{BB962C8B-B14F-4D97-AF65-F5344CB8AC3E}">
        <p14:creationId xmlns:p14="http://schemas.microsoft.com/office/powerpoint/2010/main" val="10557414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9</a:t>
            </a:fld>
            <a:endParaRPr lang="en-US"/>
          </a:p>
        </p:txBody>
      </p:sp>
      <p:sp>
        <p:nvSpPr>
          <p:cNvPr id="21506" name="Rectangle 2"/>
          <p:cNvSpPr>
            <a:spLocks noGrp="1" noChangeArrowheads="1"/>
          </p:cNvSpPr>
          <p:nvPr>
            <p:ph type="title"/>
          </p:nvPr>
        </p:nvSpPr>
        <p:spPr/>
        <p:txBody>
          <a:bodyPr/>
          <a:lstStyle/>
          <a:p>
            <a:r>
              <a:rPr lang="en-US" sz="3600" dirty="0">
                <a:solidFill>
                  <a:srgbClr val="0000FF"/>
                </a:solidFill>
              </a:rPr>
              <a:t>Data </a:t>
            </a:r>
            <a:r>
              <a:rPr lang="en-US" sz="3600" dirty="0" err="1" smtClean="0">
                <a:solidFill>
                  <a:srgbClr val="0000FF"/>
                </a:solidFill>
              </a:rPr>
              <a:t>Munging</a:t>
            </a:r>
            <a:r>
              <a:rPr lang="en-US" sz="3600" dirty="0" smtClean="0">
                <a:solidFill>
                  <a:srgbClr val="0000FF"/>
                </a:solidFill>
              </a:rPr>
              <a:t> Tasks</a:t>
            </a:r>
            <a:endParaRPr lang="en-US" sz="3600" dirty="0">
              <a:solidFill>
                <a:srgbClr val="0000FF"/>
              </a:solidFill>
            </a:endParaRPr>
          </a:p>
        </p:txBody>
      </p:sp>
      <p:sp>
        <p:nvSpPr>
          <p:cNvPr id="21507" name="Rectangle 3"/>
          <p:cNvSpPr>
            <a:spLocks noGrp="1" noChangeArrowheads="1"/>
          </p:cNvSpPr>
          <p:nvPr>
            <p:ph type="body" idx="1"/>
          </p:nvPr>
        </p:nvSpPr>
        <p:spPr/>
        <p:txBody>
          <a:bodyPr/>
          <a:lstStyle/>
          <a:p>
            <a:r>
              <a:rPr lang="en-US" sz="2400" dirty="0" smtClean="0"/>
              <a:t>Renaming </a:t>
            </a:r>
            <a:r>
              <a:rPr lang="en-US" sz="2400" dirty="0"/>
              <a:t>Variables </a:t>
            </a:r>
          </a:p>
          <a:p>
            <a:r>
              <a:rPr lang="en-US" sz="2400" dirty="0" smtClean="0"/>
              <a:t>Data </a:t>
            </a:r>
            <a:r>
              <a:rPr lang="en-US" sz="2400" dirty="0"/>
              <a:t>Type Conversion </a:t>
            </a:r>
          </a:p>
          <a:p>
            <a:r>
              <a:rPr lang="en-US" sz="2400" dirty="0" smtClean="0"/>
              <a:t>Encoding</a:t>
            </a:r>
            <a:r>
              <a:rPr lang="en-US" sz="2400" dirty="0"/>
              <a:t>, Decoding, recoding data. </a:t>
            </a:r>
          </a:p>
          <a:p>
            <a:r>
              <a:rPr lang="en-US" sz="2400" dirty="0" smtClean="0"/>
              <a:t>Merging </a:t>
            </a:r>
            <a:r>
              <a:rPr lang="en-US" sz="2400" dirty="0"/>
              <a:t>Datasets </a:t>
            </a:r>
          </a:p>
          <a:p>
            <a:r>
              <a:rPr lang="en-US" sz="2400" dirty="0" smtClean="0"/>
              <a:t>Transforming </a:t>
            </a:r>
            <a:r>
              <a:rPr lang="en-US" sz="2400" dirty="0"/>
              <a:t>Data </a:t>
            </a:r>
          </a:p>
          <a:p>
            <a:r>
              <a:rPr lang="en-US" sz="2400" dirty="0" smtClean="0"/>
              <a:t>Handling </a:t>
            </a:r>
            <a:r>
              <a:rPr lang="en-US" sz="2400" dirty="0"/>
              <a:t>Missing Data </a:t>
            </a:r>
            <a:r>
              <a:rPr lang="en-US" sz="2400" dirty="0" smtClean="0"/>
              <a:t>(Deletion and Imputation</a:t>
            </a:r>
            <a:r>
              <a:rPr lang="en-US" sz="2400" dirty="0"/>
              <a:t>) </a:t>
            </a:r>
          </a:p>
          <a:p>
            <a:r>
              <a:rPr lang="en-US" sz="2400" dirty="0" smtClean="0"/>
              <a:t>Handling </a:t>
            </a:r>
            <a:r>
              <a:rPr lang="en-US" sz="2400" dirty="0"/>
              <a:t>Anomalous values </a:t>
            </a:r>
          </a:p>
          <a:p>
            <a:pPr marL="0" indent="0">
              <a:buNone/>
            </a:pPr>
            <a:r>
              <a:rPr lang="en-US" sz="2400" dirty="0" smtClean="0"/>
              <a:t>These </a:t>
            </a:r>
            <a:r>
              <a:rPr lang="en-US" sz="2400" dirty="0"/>
              <a:t>data </a:t>
            </a:r>
            <a:r>
              <a:rPr lang="en-US" sz="2400" dirty="0" err="1"/>
              <a:t>munging</a:t>
            </a:r>
            <a:r>
              <a:rPr lang="en-US" sz="2400" dirty="0"/>
              <a:t> tasks are an iterate process and can occur at any stage throughout the overall EDA procedure</a:t>
            </a:r>
            <a:r>
              <a:rPr lang="en-US" sz="2400" dirty="0" smtClean="0"/>
              <a:t>.</a:t>
            </a:r>
            <a:endParaRPr lang="en-US" sz="2400" dirty="0"/>
          </a:p>
        </p:txBody>
      </p:sp>
    </p:spTree>
    <p:extLst>
      <p:ext uri="{BB962C8B-B14F-4D97-AF65-F5344CB8AC3E}">
        <p14:creationId xmlns:p14="http://schemas.microsoft.com/office/powerpoint/2010/main" val="284995597"/>
      </p:ext>
    </p:extLst>
  </p:cSld>
  <p:clrMapOvr>
    <a:masterClrMapping/>
  </p:clrMapOvr>
  <p:timing>
    <p:tnLst>
      <p:par>
        <p:cTn id="1" dur="indefinite" restart="never" nodeType="tmRoot"/>
      </p:par>
    </p:tnLst>
  </p:timing>
</p:sld>
</file>

<file path=ppt/theme/theme1.xml><?xml version="1.0" encoding="utf-8"?>
<a:theme xmlns:a="http://schemas.openxmlformats.org/drawingml/2006/main" name="107 Template">
  <a:themeElements>
    <a:clrScheme name="">
      <a:dk1>
        <a:srgbClr val="000000"/>
      </a:dk1>
      <a:lt1>
        <a:srgbClr val="FFFFCC"/>
      </a:lt1>
      <a:dk2>
        <a:srgbClr val="000000"/>
      </a:dk2>
      <a:lt2>
        <a:srgbClr val="808080"/>
      </a:lt2>
      <a:accent1>
        <a:srgbClr val="FF0000"/>
      </a:accent1>
      <a:accent2>
        <a:srgbClr val="008000"/>
      </a:accent2>
      <a:accent3>
        <a:srgbClr val="FFFFE2"/>
      </a:accent3>
      <a:accent4>
        <a:srgbClr val="000000"/>
      </a:accent4>
      <a:accent5>
        <a:srgbClr val="FFAAAA"/>
      </a:accent5>
      <a:accent6>
        <a:srgbClr val="007300"/>
      </a:accent6>
      <a:hlink>
        <a:srgbClr val="3333CC"/>
      </a:hlink>
      <a:folHlink>
        <a:srgbClr val="3333CC"/>
      </a:folHlink>
    </a:clrScheme>
    <a:fontScheme name="107 Template">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107 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07 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07 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07 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07 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07 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07 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Office\Templates\107 Template.pot</Template>
  <TotalTime>5339</TotalTime>
  <Words>1230</Words>
  <Application>Microsoft Office PowerPoint</Application>
  <PresentationFormat>On-screen Show (4:3)</PresentationFormat>
  <Paragraphs>203</Paragraphs>
  <Slides>39</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39</vt:i4>
      </vt:variant>
    </vt:vector>
  </HeadingPairs>
  <TitlesOfParts>
    <vt:vector size="42" baseType="lpstr">
      <vt:lpstr>Arial</vt:lpstr>
      <vt:lpstr>Times New Roman</vt:lpstr>
      <vt:lpstr>107 Template</vt:lpstr>
      <vt:lpstr>Exploratory Data Analysis (EDA)</vt:lpstr>
      <vt:lpstr>Overview of the Topics</vt:lpstr>
      <vt:lpstr>Introduction to Exploratory Data Analysis</vt:lpstr>
      <vt:lpstr>Introduction to Exploratory Data Analysis</vt:lpstr>
      <vt:lpstr>Introduction to Exploratory Data Analysis</vt:lpstr>
      <vt:lpstr>Features of a Data Set</vt:lpstr>
      <vt:lpstr>Data Munging</vt:lpstr>
      <vt:lpstr>Data Munging Tasks</vt:lpstr>
      <vt:lpstr>Data Munging Tasks</vt:lpstr>
      <vt:lpstr>Understanding the Data</vt:lpstr>
      <vt:lpstr>Data Munging Tasks</vt:lpstr>
      <vt:lpstr>Data Munging Tasks</vt:lpstr>
      <vt:lpstr>Data Munging Tasks</vt:lpstr>
      <vt:lpstr>Data Munging Tasks</vt:lpstr>
      <vt:lpstr>Data Munging Tasks</vt:lpstr>
      <vt:lpstr>Data Munging Tasks</vt:lpstr>
      <vt:lpstr>Data Munging Tasks</vt:lpstr>
      <vt:lpstr>Descriptive Statistics</vt:lpstr>
      <vt:lpstr>Descriptive Statistics</vt:lpstr>
      <vt:lpstr>Descriptive Statistics - Location</vt:lpstr>
      <vt:lpstr>Descriptive Statistics - Variability</vt:lpstr>
      <vt:lpstr>Histograms</vt:lpstr>
      <vt:lpstr>Histograms</vt:lpstr>
      <vt:lpstr>Normal Distribution</vt:lpstr>
      <vt:lpstr>Normal Distribution</vt:lpstr>
      <vt:lpstr>Normal Distribution</vt:lpstr>
      <vt:lpstr>Normal Distribution</vt:lpstr>
      <vt:lpstr>Normal Distribution</vt:lpstr>
      <vt:lpstr>Normal Distribution</vt:lpstr>
      <vt:lpstr>Normal Distribution</vt:lpstr>
      <vt:lpstr>Normal Distribution</vt:lpstr>
      <vt:lpstr>Box and Whisker Plot</vt:lpstr>
      <vt:lpstr>Box and Whisker  Plot</vt:lpstr>
      <vt:lpstr>Box and Whisker Plot Example</vt:lpstr>
      <vt:lpstr>Task1: Box and Whisker Plot </vt:lpstr>
      <vt:lpstr>Box and Whisker Plot Examples</vt:lpstr>
      <vt:lpstr>Box and Whisker Plot</vt:lpstr>
      <vt:lpstr>Scatterplots</vt:lpstr>
      <vt:lpstr>Scatterplots</vt:lpstr>
    </vt:vector>
  </TitlesOfParts>
  <Company>Northland College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dc:title>
  <dc:creator>Derek H. Ogle</dc:creator>
  <cp:lastModifiedBy>iuser</cp:lastModifiedBy>
  <cp:revision>185</cp:revision>
  <dcterms:created xsi:type="dcterms:W3CDTF">1999-07-29T13:14:22Z</dcterms:created>
  <dcterms:modified xsi:type="dcterms:W3CDTF">2020-12-16T05:42:22Z</dcterms:modified>
</cp:coreProperties>
</file>