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notesSlides/notesSlide17.xml" ContentType="application/vnd.openxmlformats-officedocument.presentationml.notesSlide+xml"/>
  <Override PartName="/ppt/charts/chart2.xml" ContentType="application/vnd.openxmlformats-officedocument.drawingml.chart+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66"/>
  </p:notesMasterIdLst>
  <p:sldIdLst>
    <p:sldId id="292" r:id="rId2"/>
    <p:sldId id="468" r:id="rId3"/>
    <p:sldId id="449" r:id="rId4"/>
    <p:sldId id="469" r:id="rId5"/>
    <p:sldId id="450" r:id="rId6"/>
    <p:sldId id="452" r:id="rId7"/>
    <p:sldId id="451" r:id="rId8"/>
    <p:sldId id="453" r:id="rId9"/>
    <p:sldId id="455" r:id="rId10"/>
    <p:sldId id="457" r:id="rId11"/>
    <p:sldId id="458" r:id="rId12"/>
    <p:sldId id="467" r:id="rId13"/>
    <p:sldId id="459" r:id="rId14"/>
    <p:sldId id="475" r:id="rId15"/>
    <p:sldId id="461" r:id="rId16"/>
    <p:sldId id="470" r:id="rId17"/>
    <p:sldId id="471" r:id="rId18"/>
    <p:sldId id="472" r:id="rId19"/>
    <p:sldId id="462" r:id="rId20"/>
    <p:sldId id="463" r:id="rId21"/>
    <p:sldId id="464" r:id="rId22"/>
    <p:sldId id="466" r:id="rId23"/>
    <p:sldId id="473" r:id="rId24"/>
    <p:sldId id="476" r:id="rId25"/>
    <p:sldId id="474" r:id="rId26"/>
    <p:sldId id="518" r:id="rId27"/>
    <p:sldId id="519" r:id="rId28"/>
    <p:sldId id="477" r:id="rId29"/>
    <p:sldId id="478" r:id="rId30"/>
    <p:sldId id="479" r:id="rId31"/>
    <p:sldId id="480" r:id="rId32"/>
    <p:sldId id="481" r:id="rId33"/>
    <p:sldId id="482" r:id="rId34"/>
    <p:sldId id="484" r:id="rId35"/>
    <p:sldId id="485" r:id="rId36"/>
    <p:sldId id="486" r:id="rId37"/>
    <p:sldId id="487" r:id="rId38"/>
    <p:sldId id="488" r:id="rId39"/>
    <p:sldId id="517" r:id="rId40"/>
    <p:sldId id="495" r:id="rId41"/>
    <p:sldId id="496" r:id="rId42"/>
    <p:sldId id="489" r:id="rId43"/>
    <p:sldId id="490" r:id="rId44"/>
    <p:sldId id="491" r:id="rId45"/>
    <p:sldId id="492" r:id="rId46"/>
    <p:sldId id="493" r:id="rId47"/>
    <p:sldId id="494" r:id="rId48"/>
    <p:sldId id="497" r:id="rId49"/>
    <p:sldId id="504" r:id="rId50"/>
    <p:sldId id="499" r:id="rId51"/>
    <p:sldId id="500" r:id="rId52"/>
    <p:sldId id="502" r:id="rId53"/>
    <p:sldId id="501" r:id="rId54"/>
    <p:sldId id="503" r:id="rId55"/>
    <p:sldId id="505" r:id="rId56"/>
    <p:sldId id="506" r:id="rId57"/>
    <p:sldId id="507" r:id="rId58"/>
    <p:sldId id="513" r:id="rId59"/>
    <p:sldId id="514" r:id="rId60"/>
    <p:sldId id="515" r:id="rId61"/>
    <p:sldId id="516" r:id="rId62"/>
    <p:sldId id="508" r:id="rId63"/>
    <p:sldId id="509" r:id="rId64"/>
    <p:sldId id="510" r:id="rId6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3696">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00FF"/>
    <a:srgbClr val="66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82593" autoAdjust="0"/>
  </p:normalViewPr>
  <p:slideViewPr>
    <p:cSldViewPr>
      <p:cViewPr varScale="1">
        <p:scale>
          <a:sx n="66" d="100"/>
          <a:sy n="66" d="100"/>
        </p:scale>
        <p:origin x="1536" y="48"/>
      </p:cViewPr>
      <p:guideLst>
        <p:guide orient="horz" pos="3696"/>
        <p:guide pos="2880"/>
      </p:guideLst>
    </p:cSldViewPr>
  </p:slideViewPr>
  <p:outlineViewPr>
    <p:cViewPr>
      <p:scale>
        <a:sx n="33" d="100"/>
        <a:sy n="33" d="100"/>
      </p:scale>
      <p:origin x="0" y="-1918"/>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76" d="100"/>
          <a:sy n="76" d="100"/>
        </p:scale>
        <p:origin x="3461" y="8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1" Type="http://schemas.openxmlformats.org/officeDocument/2006/relationships/oleObject" Target="file:///C:\Users\irfan\Downloads\AP-Statistics-Lesson-6-7-2013.03.1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irfan\Downloads\AP-Statistics-Lesson-6-7-2013.03.1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cat>
            <c:numRef>
              <c:f>'[AP-Statistics-Lesson-6-7-2013.03.12.xlsx]ceo'!$L$9:$L$259</c:f>
              <c:numCache>
                <c:formatCode>#,##0_);\(#,##0\)</c:formatCode>
                <c:ptCount val="251"/>
                <c:pt idx="0">
                  <c:v>1000</c:v>
                </c:pt>
                <c:pt idx="1">
                  <c:v>2000</c:v>
                </c:pt>
                <c:pt idx="2">
                  <c:v>3000</c:v>
                </c:pt>
                <c:pt idx="3">
                  <c:v>4000</c:v>
                </c:pt>
                <c:pt idx="4">
                  <c:v>5000</c:v>
                </c:pt>
                <c:pt idx="5">
                  <c:v>6000</c:v>
                </c:pt>
                <c:pt idx="6">
                  <c:v>7000</c:v>
                </c:pt>
                <c:pt idx="7">
                  <c:v>8000</c:v>
                </c:pt>
                <c:pt idx="8">
                  <c:v>9000</c:v>
                </c:pt>
                <c:pt idx="9">
                  <c:v>10000</c:v>
                </c:pt>
                <c:pt idx="10">
                  <c:v>11000</c:v>
                </c:pt>
                <c:pt idx="11">
                  <c:v>12000</c:v>
                </c:pt>
                <c:pt idx="12">
                  <c:v>13000</c:v>
                </c:pt>
                <c:pt idx="13">
                  <c:v>14000</c:v>
                </c:pt>
                <c:pt idx="14">
                  <c:v>15000</c:v>
                </c:pt>
                <c:pt idx="15">
                  <c:v>16000</c:v>
                </c:pt>
                <c:pt idx="16">
                  <c:v>17000</c:v>
                </c:pt>
                <c:pt idx="17">
                  <c:v>18000</c:v>
                </c:pt>
                <c:pt idx="18">
                  <c:v>19000</c:v>
                </c:pt>
                <c:pt idx="19">
                  <c:v>20000</c:v>
                </c:pt>
                <c:pt idx="20">
                  <c:v>21000</c:v>
                </c:pt>
                <c:pt idx="21">
                  <c:v>22000</c:v>
                </c:pt>
                <c:pt idx="22">
                  <c:v>23000</c:v>
                </c:pt>
                <c:pt idx="23">
                  <c:v>24000</c:v>
                </c:pt>
                <c:pt idx="24">
                  <c:v>25000</c:v>
                </c:pt>
                <c:pt idx="25">
                  <c:v>26000</c:v>
                </c:pt>
                <c:pt idx="26">
                  <c:v>27000</c:v>
                </c:pt>
                <c:pt idx="27">
                  <c:v>28000</c:v>
                </c:pt>
                <c:pt idx="28">
                  <c:v>29000</c:v>
                </c:pt>
                <c:pt idx="29">
                  <c:v>30000</c:v>
                </c:pt>
                <c:pt idx="30">
                  <c:v>31000</c:v>
                </c:pt>
                <c:pt idx="31">
                  <c:v>32000</c:v>
                </c:pt>
                <c:pt idx="32">
                  <c:v>33000</c:v>
                </c:pt>
                <c:pt idx="33">
                  <c:v>34000</c:v>
                </c:pt>
                <c:pt idx="34">
                  <c:v>35000</c:v>
                </c:pt>
                <c:pt idx="35">
                  <c:v>36000</c:v>
                </c:pt>
                <c:pt idx="36">
                  <c:v>37000</c:v>
                </c:pt>
                <c:pt idx="37">
                  <c:v>38000</c:v>
                </c:pt>
                <c:pt idx="38">
                  <c:v>39000</c:v>
                </c:pt>
                <c:pt idx="39">
                  <c:v>40000</c:v>
                </c:pt>
                <c:pt idx="40">
                  <c:v>41000</c:v>
                </c:pt>
                <c:pt idx="41">
                  <c:v>42000</c:v>
                </c:pt>
                <c:pt idx="42">
                  <c:v>43000</c:v>
                </c:pt>
                <c:pt idx="43">
                  <c:v>44000</c:v>
                </c:pt>
                <c:pt idx="44">
                  <c:v>45000</c:v>
                </c:pt>
                <c:pt idx="45">
                  <c:v>46000</c:v>
                </c:pt>
                <c:pt idx="46">
                  <c:v>47000</c:v>
                </c:pt>
                <c:pt idx="47">
                  <c:v>48000</c:v>
                </c:pt>
                <c:pt idx="48">
                  <c:v>49000</c:v>
                </c:pt>
                <c:pt idx="49">
                  <c:v>50000</c:v>
                </c:pt>
                <c:pt idx="50">
                  <c:v>51000</c:v>
                </c:pt>
                <c:pt idx="51">
                  <c:v>52000</c:v>
                </c:pt>
                <c:pt idx="52">
                  <c:v>53000</c:v>
                </c:pt>
                <c:pt idx="53">
                  <c:v>54000</c:v>
                </c:pt>
                <c:pt idx="54">
                  <c:v>55000</c:v>
                </c:pt>
                <c:pt idx="55">
                  <c:v>56000</c:v>
                </c:pt>
                <c:pt idx="56">
                  <c:v>57000</c:v>
                </c:pt>
                <c:pt idx="57">
                  <c:v>58000</c:v>
                </c:pt>
                <c:pt idx="58">
                  <c:v>59000</c:v>
                </c:pt>
                <c:pt idx="59">
                  <c:v>60000</c:v>
                </c:pt>
                <c:pt idx="60">
                  <c:v>61000</c:v>
                </c:pt>
                <c:pt idx="61">
                  <c:v>62000</c:v>
                </c:pt>
                <c:pt idx="62">
                  <c:v>63000</c:v>
                </c:pt>
                <c:pt idx="63">
                  <c:v>64000</c:v>
                </c:pt>
                <c:pt idx="64">
                  <c:v>65000</c:v>
                </c:pt>
                <c:pt idx="65">
                  <c:v>66000</c:v>
                </c:pt>
                <c:pt idx="66">
                  <c:v>67000</c:v>
                </c:pt>
                <c:pt idx="67">
                  <c:v>68000</c:v>
                </c:pt>
                <c:pt idx="68">
                  <c:v>69000</c:v>
                </c:pt>
                <c:pt idx="69">
                  <c:v>70000</c:v>
                </c:pt>
                <c:pt idx="70">
                  <c:v>71000</c:v>
                </c:pt>
                <c:pt idx="71">
                  <c:v>72000</c:v>
                </c:pt>
                <c:pt idx="72">
                  <c:v>73000</c:v>
                </c:pt>
                <c:pt idx="73">
                  <c:v>74000</c:v>
                </c:pt>
                <c:pt idx="74">
                  <c:v>75000</c:v>
                </c:pt>
                <c:pt idx="75">
                  <c:v>76000</c:v>
                </c:pt>
                <c:pt idx="76">
                  <c:v>77000</c:v>
                </c:pt>
                <c:pt idx="77">
                  <c:v>78000</c:v>
                </c:pt>
                <c:pt idx="78">
                  <c:v>79000</c:v>
                </c:pt>
                <c:pt idx="79">
                  <c:v>80000</c:v>
                </c:pt>
                <c:pt idx="80">
                  <c:v>81000</c:v>
                </c:pt>
                <c:pt idx="81">
                  <c:v>82000</c:v>
                </c:pt>
                <c:pt idx="82">
                  <c:v>83000</c:v>
                </c:pt>
                <c:pt idx="83">
                  <c:v>84000</c:v>
                </c:pt>
                <c:pt idx="84">
                  <c:v>85000</c:v>
                </c:pt>
                <c:pt idx="85">
                  <c:v>86000</c:v>
                </c:pt>
                <c:pt idx="86">
                  <c:v>87000</c:v>
                </c:pt>
                <c:pt idx="87">
                  <c:v>88000</c:v>
                </c:pt>
                <c:pt idx="88">
                  <c:v>89000</c:v>
                </c:pt>
                <c:pt idx="89">
                  <c:v>90000</c:v>
                </c:pt>
                <c:pt idx="90">
                  <c:v>91000</c:v>
                </c:pt>
                <c:pt idx="91">
                  <c:v>92000</c:v>
                </c:pt>
                <c:pt idx="92">
                  <c:v>93000</c:v>
                </c:pt>
                <c:pt idx="93">
                  <c:v>94000</c:v>
                </c:pt>
                <c:pt idx="94">
                  <c:v>95000</c:v>
                </c:pt>
                <c:pt idx="95">
                  <c:v>96000</c:v>
                </c:pt>
                <c:pt idx="96">
                  <c:v>97000</c:v>
                </c:pt>
                <c:pt idx="97">
                  <c:v>98000</c:v>
                </c:pt>
                <c:pt idx="98">
                  <c:v>99000</c:v>
                </c:pt>
                <c:pt idx="99">
                  <c:v>100000</c:v>
                </c:pt>
                <c:pt idx="100">
                  <c:v>101000</c:v>
                </c:pt>
                <c:pt idx="101">
                  <c:v>102000</c:v>
                </c:pt>
                <c:pt idx="102">
                  <c:v>103000</c:v>
                </c:pt>
                <c:pt idx="103">
                  <c:v>104000</c:v>
                </c:pt>
                <c:pt idx="104">
                  <c:v>105000</c:v>
                </c:pt>
                <c:pt idx="105">
                  <c:v>106000</c:v>
                </c:pt>
                <c:pt idx="106">
                  <c:v>107000</c:v>
                </c:pt>
                <c:pt idx="107">
                  <c:v>108000</c:v>
                </c:pt>
                <c:pt idx="108">
                  <c:v>109000</c:v>
                </c:pt>
                <c:pt idx="109">
                  <c:v>110000</c:v>
                </c:pt>
                <c:pt idx="110">
                  <c:v>111000</c:v>
                </c:pt>
                <c:pt idx="111">
                  <c:v>112000</c:v>
                </c:pt>
                <c:pt idx="112">
                  <c:v>113000</c:v>
                </c:pt>
                <c:pt idx="113">
                  <c:v>114000</c:v>
                </c:pt>
                <c:pt idx="114">
                  <c:v>115000</c:v>
                </c:pt>
                <c:pt idx="115">
                  <c:v>116000</c:v>
                </c:pt>
                <c:pt idx="116">
                  <c:v>117000</c:v>
                </c:pt>
                <c:pt idx="117">
                  <c:v>118000</c:v>
                </c:pt>
                <c:pt idx="118">
                  <c:v>119000</c:v>
                </c:pt>
                <c:pt idx="119">
                  <c:v>120000</c:v>
                </c:pt>
                <c:pt idx="120">
                  <c:v>121000</c:v>
                </c:pt>
                <c:pt idx="121">
                  <c:v>122000</c:v>
                </c:pt>
                <c:pt idx="122">
                  <c:v>123000</c:v>
                </c:pt>
                <c:pt idx="123">
                  <c:v>124000</c:v>
                </c:pt>
                <c:pt idx="124">
                  <c:v>125000</c:v>
                </c:pt>
                <c:pt idx="125">
                  <c:v>126000</c:v>
                </c:pt>
                <c:pt idx="126">
                  <c:v>127000</c:v>
                </c:pt>
                <c:pt idx="127">
                  <c:v>128000</c:v>
                </c:pt>
                <c:pt idx="128">
                  <c:v>129000</c:v>
                </c:pt>
                <c:pt idx="129">
                  <c:v>130000</c:v>
                </c:pt>
                <c:pt idx="130">
                  <c:v>131000</c:v>
                </c:pt>
                <c:pt idx="131">
                  <c:v>132000</c:v>
                </c:pt>
                <c:pt idx="132">
                  <c:v>133000</c:v>
                </c:pt>
                <c:pt idx="133">
                  <c:v>134000</c:v>
                </c:pt>
                <c:pt idx="134">
                  <c:v>135000</c:v>
                </c:pt>
                <c:pt idx="135">
                  <c:v>136000</c:v>
                </c:pt>
                <c:pt idx="136">
                  <c:v>137000</c:v>
                </c:pt>
                <c:pt idx="137">
                  <c:v>138000</c:v>
                </c:pt>
                <c:pt idx="138">
                  <c:v>139000</c:v>
                </c:pt>
                <c:pt idx="139">
                  <c:v>140000</c:v>
                </c:pt>
                <c:pt idx="140">
                  <c:v>141000</c:v>
                </c:pt>
                <c:pt idx="141">
                  <c:v>142000</c:v>
                </c:pt>
                <c:pt idx="142">
                  <c:v>143000</c:v>
                </c:pt>
                <c:pt idx="143">
                  <c:v>144000</c:v>
                </c:pt>
                <c:pt idx="144">
                  <c:v>145000</c:v>
                </c:pt>
                <c:pt idx="145">
                  <c:v>146000</c:v>
                </c:pt>
                <c:pt idx="146">
                  <c:v>147000</c:v>
                </c:pt>
                <c:pt idx="147">
                  <c:v>148000</c:v>
                </c:pt>
                <c:pt idx="148">
                  <c:v>149000</c:v>
                </c:pt>
                <c:pt idx="149">
                  <c:v>150000</c:v>
                </c:pt>
                <c:pt idx="150">
                  <c:v>151000</c:v>
                </c:pt>
                <c:pt idx="151">
                  <c:v>152000</c:v>
                </c:pt>
                <c:pt idx="152">
                  <c:v>153000</c:v>
                </c:pt>
                <c:pt idx="153">
                  <c:v>154000</c:v>
                </c:pt>
                <c:pt idx="154">
                  <c:v>155000</c:v>
                </c:pt>
                <c:pt idx="155">
                  <c:v>156000</c:v>
                </c:pt>
                <c:pt idx="156">
                  <c:v>157000</c:v>
                </c:pt>
                <c:pt idx="157">
                  <c:v>158000</c:v>
                </c:pt>
                <c:pt idx="158">
                  <c:v>159000</c:v>
                </c:pt>
                <c:pt idx="159">
                  <c:v>160000</c:v>
                </c:pt>
                <c:pt idx="160">
                  <c:v>161000</c:v>
                </c:pt>
                <c:pt idx="161">
                  <c:v>162000</c:v>
                </c:pt>
                <c:pt idx="162">
                  <c:v>163000</c:v>
                </c:pt>
                <c:pt idx="163">
                  <c:v>164000</c:v>
                </c:pt>
                <c:pt idx="164">
                  <c:v>165000</c:v>
                </c:pt>
                <c:pt idx="165">
                  <c:v>166000</c:v>
                </c:pt>
                <c:pt idx="166">
                  <c:v>167000</c:v>
                </c:pt>
                <c:pt idx="167">
                  <c:v>168000</c:v>
                </c:pt>
                <c:pt idx="168">
                  <c:v>169000</c:v>
                </c:pt>
                <c:pt idx="169">
                  <c:v>170000</c:v>
                </c:pt>
                <c:pt idx="170">
                  <c:v>171000</c:v>
                </c:pt>
                <c:pt idx="171">
                  <c:v>172000</c:v>
                </c:pt>
                <c:pt idx="172">
                  <c:v>173000</c:v>
                </c:pt>
                <c:pt idx="173">
                  <c:v>174000</c:v>
                </c:pt>
                <c:pt idx="174">
                  <c:v>175000</c:v>
                </c:pt>
                <c:pt idx="175">
                  <c:v>176000</c:v>
                </c:pt>
                <c:pt idx="176">
                  <c:v>177000</c:v>
                </c:pt>
                <c:pt idx="177">
                  <c:v>178000</c:v>
                </c:pt>
                <c:pt idx="178">
                  <c:v>179000</c:v>
                </c:pt>
                <c:pt idx="179">
                  <c:v>180000</c:v>
                </c:pt>
                <c:pt idx="180">
                  <c:v>181000</c:v>
                </c:pt>
                <c:pt idx="181">
                  <c:v>182000</c:v>
                </c:pt>
                <c:pt idx="182">
                  <c:v>183000</c:v>
                </c:pt>
                <c:pt idx="183">
                  <c:v>184000</c:v>
                </c:pt>
                <c:pt idx="184">
                  <c:v>185000</c:v>
                </c:pt>
                <c:pt idx="185">
                  <c:v>186000</c:v>
                </c:pt>
                <c:pt idx="186">
                  <c:v>187000</c:v>
                </c:pt>
                <c:pt idx="187">
                  <c:v>188000</c:v>
                </c:pt>
                <c:pt idx="188">
                  <c:v>189000</c:v>
                </c:pt>
                <c:pt idx="189">
                  <c:v>190000</c:v>
                </c:pt>
                <c:pt idx="190">
                  <c:v>191000</c:v>
                </c:pt>
                <c:pt idx="191">
                  <c:v>192000</c:v>
                </c:pt>
                <c:pt idx="192">
                  <c:v>193000</c:v>
                </c:pt>
                <c:pt idx="193">
                  <c:v>194000</c:v>
                </c:pt>
                <c:pt idx="194">
                  <c:v>195000</c:v>
                </c:pt>
                <c:pt idx="195">
                  <c:v>196000</c:v>
                </c:pt>
                <c:pt idx="196">
                  <c:v>197000</c:v>
                </c:pt>
                <c:pt idx="197">
                  <c:v>198000</c:v>
                </c:pt>
                <c:pt idx="198">
                  <c:v>199000</c:v>
                </c:pt>
                <c:pt idx="199">
                  <c:v>200000</c:v>
                </c:pt>
                <c:pt idx="200">
                  <c:v>201000</c:v>
                </c:pt>
                <c:pt idx="201">
                  <c:v>202000</c:v>
                </c:pt>
                <c:pt idx="202">
                  <c:v>203000</c:v>
                </c:pt>
                <c:pt idx="203">
                  <c:v>204000</c:v>
                </c:pt>
                <c:pt idx="204">
                  <c:v>205000</c:v>
                </c:pt>
                <c:pt idx="205">
                  <c:v>206000</c:v>
                </c:pt>
                <c:pt idx="206">
                  <c:v>207000</c:v>
                </c:pt>
                <c:pt idx="207">
                  <c:v>208000</c:v>
                </c:pt>
                <c:pt idx="208">
                  <c:v>209000</c:v>
                </c:pt>
                <c:pt idx="209">
                  <c:v>210000</c:v>
                </c:pt>
                <c:pt idx="210">
                  <c:v>211000</c:v>
                </c:pt>
                <c:pt idx="211">
                  <c:v>212000</c:v>
                </c:pt>
                <c:pt idx="212">
                  <c:v>213000</c:v>
                </c:pt>
                <c:pt idx="213">
                  <c:v>214000</c:v>
                </c:pt>
                <c:pt idx="214">
                  <c:v>215000</c:v>
                </c:pt>
                <c:pt idx="215">
                  <c:v>216000</c:v>
                </c:pt>
                <c:pt idx="216">
                  <c:v>217000</c:v>
                </c:pt>
                <c:pt idx="217">
                  <c:v>218000</c:v>
                </c:pt>
                <c:pt idx="218">
                  <c:v>219000</c:v>
                </c:pt>
                <c:pt idx="219">
                  <c:v>220000</c:v>
                </c:pt>
                <c:pt idx="220">
                  <c:v>221000</c:v>
                </c:pt>
                <c:pt idx="221">
                  <c:v>222000</c:v>
                </c:pt>
                <c:pt idx="222">
                  <c:v>223000</c:v>
                </c:pt>
                <c:pt idx="223">
                  <c:v>224000</c:v>
                </c:pt>
                <c:pt idx="224">
                  <c:v>225000</c:v>
                </c:pt>
                <c:pt idx="225">
                  <c:v>226000</c:v>
                </c:pt>
                <c:pt idx="226">
                  <c:v>227000</c:v>
                </c:pt>
                <c:pt idx="227">
                  <c:v>228000</c:v>
                </c:pt>
                <c:pt idx="228">
                  <c:v>229000</c:v>
                </c:pt>
                <c:pt idx="229">
                  <c:v>230000</c:v>
                </c:pt>
                <c:pt idx="230">
                  <c:v>231000</c:v>
                </c:pt>
                <c:pt idx="231">
                  <c:v>232000</c:v>
                </c:pt>
                <c:pt idx="232">
                  <c:v>233000</c:v>
                </c:pt>
                <c:pt idx="233">
                  <c:v>234000</c:v>
                </c:pt>
                <c:pt idx="234">
                  <c:v>235000</c:v>
                </c:pt>
                <c:pt idx="235">
                  <c:v>236000</c:v>
                </c:pt>
                <c:pt idx="236">
                  <c:v>237000</c:v>
                </c:pt>
                <c:pt idx="237">
                  <c:v>238000</c:v>
                </c:pt>
                <c:pt idx="238">
                  <c:v>239000</c:v>
                </c:pt>
                <c:pt idx="239">
                  <c:v>240000</c:v>
                </c:pt>
                <c:pt idx="240">
                  <c:v>241000</c:v>
                </c:pt>
                <c:pt idx="241">
                  <c:v>242000</c:v>
                </c:pt>
                <c:pt idx="242">
                  <c:v>243000</c:v>
                </c:pt>
                <c:pt idx="243">
                  <c:v>244000</c:v>
                </c:pt>
                <c:pt idx="244">
                  <c:v>245000</c:v>
                </c:pt>
                <c:pt idx="245">
                  <c:v>246000</c:v>
                </c:pt>
                <c:pt idx="246">
                  <c:v>247000</c:v>
                </c:pt>
                <c:pt idx="247">
                  <c:v>248000</c:v>
                </c:pt>
                <c:pt idx="248">
                  <c:v>249000</c:v>
                </c:pt>
                <c:pt idx="249">
                  <c:v>250000</c:v>
                </c:pt>
                <c:pt idx="250">
                  <c:v>251000</c:v>
                </c:pt>
              </c:numCache>
            </c:numRef>
          </c:cat>
          <c:val>
            <c:numRef>
              <c:f>'[AP-Statistics-Lesson-6-7-2013.03.12.xlsx]ceo'!$M$9:$M$259</c:f>
              <c:numCache>
                <c:formatCode>General</c:formatCode>
                <c:ptCount val="251"/>
                <c:pt idx="0">
                  <c:v>42</c:v>
                </c:pt>
                <c:pt idx="1">
                  <c:v>112</c:v>
                </c:pt>
                <c:pt idx="2">
                  <c:v>71</c:v>
                </c:pt>
                <c:pt idx="3">
                  <c:v>50</c:v>
                </c:pt>
                <c:pt idx="4">
                  <c:v>29</c:v>
                </c:pt>
                <c:pt idx="5">
                  <c:v>30</c:v>
                </c:pt>
                <c:pt idx="6">
                  <c:v>16</c:v>
                </c:pt>
                <c:pt idx="7">
                  <c:v>16</c:v>
                </c:pt>
                <c:pt idx="8">
                  <c:v>7</c:v>
                </c:pt>
                <c:pt idx="9">
                  <c:v>8</c:v>
                </c:pt>
                <c:pt idx="10">
                  <c:v>6</c:v>
                </c:pt>
                <c:pt idx="11">
                  <c:v>6</c:v>
                </c:pt>
                <c:pt idx="12">
                  <c:v>4</c:v>
                </c:pt>
                <c:pt idx="13">
                  <c:v>1</c:v>
                </c:pt>
                <c:pt idx="14">
                  <c:v>4</c:v>
                </c:pt>
                <c:pt idx="15">
                  <c:v>7</c:v>
                </c:pt>
                <c:pt idx="16">
                  <c:v>1</c:v>
                </c:pt>
                <c:pt idx="17">
                  <c:v>3</c:v>
                </c:pt>
                <c:pt idx="18">
                  <c:v>3</c:v>
                </c:pt>
                <c:pt idx="19">
                  <c:v>1</c:v>
                </c:pt>
                <c:pt idx="20">
                  <c:v>3</c:v>
                </c:pt>
                <c:pt idx="21">
                  <c:v>1</c:v>
                </c:pt>
                <c:pt idx="22">
                  <c:v>2</c:v>
                </c:pt>
                <c:pt idx="23">
                  <c:v>0</c:v>
                </c:pt>
                <c:pt idx="24">
                  <c:v>2</c:v>
                </c:pt>
                <c:pt idx="25">
                  <c:v>0</c:v>
                </c:pt>
                <c:pt idx="26">
                  <c:v>1</c:v>
                </c:pt>
                <c:pt idx="27">
                  <c:v>2</c:v>
                </c:pt>
                <c:pt idx="28">
                  <c:v>0</c:v>
                </c:pt>
                <c:pt idx="29">
                  <c:v>1</c:v>
                </c:pt>
                <c:pt idx="30">
                  <c:v>0</c:v>
                </c:pt>
                <c:pt idx="31">
                  <c:v>1</c:v>
                </c:pt>
                <c:pt idx="32">
                  <c:v>0</c:v>
                </c:pt>
                <c:pt idx="33">
                  <c:v>0</c:v>
                </c:pt>
                <c:pt idx="34">
                  <c:v>1</c:v>
                </c:pt>
                <c:pt idx="35">
                  <c:v>0</c:v>
                </c:pt>
                <c:pt idx="36">
                  <c:v>1</c:v>
                </c:pt>
                <c:pt idx="37">
                  <c:v>0</c:v>
                </c:pt>
                <c:pt idx="38">
                  <c:v>2</c:v>
                </c:pt>
                <c:pt idx="39">
                  <c:v>0</c:v>
                </c:pt>
                <c:pt idx="40">
                  <c:v>1</c:v>
                </c:pt>
                <c:pt idx="41">
                  <c:v>0</c:v>
                </c:pt>
                <c:pt idx="42">
                  <c:v>1</c:v>
                </c:pt>
                <c:pt idx="43">
                  <c:v>0</c:v>
                </c:pt>
                <c:pt idx="44">
                  <c:v>0</c:v>
                </c:pt>
                <c:pt idx="45">
                  <c:v>0</c:v>
                </c:pt>
                <c:pt idx="46">
                  <c:v>0</c:v>
                </c:pt>
                <c:pt idx="47">
                  <c:v>0</c:v>
                </c:pt>
                <c:pt idx="48">
                  <c:v>2</c:v>
                </c:pt>
                <c:pt idx="49">
                  <c:v>0</c:v>
                </c:pt>
                <c:pt idx="50">
                  <c:v>0</c:v>
                </c:pt>
                <c:pt idx="51">
                  <c:v>0</c:v>
                </c:pt>
                <c:pt idx="52">
                  <c:v>0</c:v>
                </c:pt>
                <c:pt idx="53">
                  <c:v>0</c:v>
                </c:pt>
                <c:pt idx="54">
                  <c:v>0</c:v>
                </c:pt>
                <c:pt idx="55">
                  <c:v>0</c:v>
                </c:pt>
                <c:pt idx="56">
                  <c:v>0</c:v>
                </c:pt>
                <c:pt idx="57">
                  <c:v>0</c:v>
                </c:pt>
                <c:pt idx="58">
                  <c:v>0</c:v>
                </c:pt>
                <c:pt idx="59">
                  <c:v>0</c:v>
                </c:pt>
                <c:pt idx="60">
                  <c:v>1</c:v>
                </c:pt>
                <c:pt idx="61">
                  <c:v>0</c:v>
                </c:pt>
                <c:pt idx="62">
                  <c:v>0</c:v>
                </c:pt>
                <c:pt idx="63">
                  <c:v>1</c:v>
                </c:pt>
                <c:pt idx="64">
                  <c:v>0</c:v>
                </c:pt>
                <c:pt idx="65">
                  <c:v>0</c:v>
                </c:pt>
                <c:pt idx="66">
                  <c:v>1</c:v>
                </c:pt>
                <c:pt idx="67">
                  <c:v>0</c:v>
                </c:pt>
                <c:pt idx="68">
                  <c:v>1</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1</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1</c:v>
                </c:pt>
                <c:pt idx="117">
                  <c:v>0</c:v>
                </c:pt>
                <c:pt idx="118">
                  <c:v>0</c:v>
                </c:pt>
                <c:pt idx="119">
                  <c:v>0</c:v>
                </c:pt>
                <c:pt idx="120">
                  <c:v>0</c:v>
                </c:pt>
                <c:pt idx="121">
                  <c:v>0</c:v>
                </c:pt>
                <c:pt idx="122">
                  <c:v>0</c:v>
                </c:pt>
                <c:pt idx="123">
                  <c:v>0</c:v>
                </c:pt>
                <c:pt idx="124">
                  <c:v>1</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1</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numCache>
            </c:numRef>
          </c:val>
        </c:ser>
        <c:dLbls>
          <c:showLegendKey val="0"/>
          <c:showVal val="0"/>
          <c:showCatName val="0"/>
          <c:showSerName val="0"/>
          <c:showPercent val="0"/>
          <c:showBubbleSize val="0"/>
        </c:dLbls>
        <c:gapWidth val="150"/>
        <c:axId val="2030713344"/>
        <c:axId val="2030705184"/>
      </c:barChart>
      <c:catAx>
        <c:axId val="2030713344"/>
        <c:scaling>
          <c:orientation val="minMax"/>
        </c:scaling>
        <c:delete val="0"/>
        <c:axPos val="b"/>
        <c:numFmt formatCode="#,##0_);\(#,##0\)" sourceLinked="1"/>
        <c:majorTickMark val="out"/>
        <c:minorTickMark val="none"/>
        <c:tickLblPos val="nextTo"/>
        <c:crossAx val="2030705184"/>
        <c:crosses val="autoZero"/>
        <c:auto val="1"/>
        <c:lblAlgn val="ctr"/>
        <c:lblOffset val="100"/>
        <c:noMultiLvlLbl val="0"/>
      </c:catAx>
      <c:valAx>
        <c:axId val="2030705184"/>
        <c:scaling>
          <c:orientation val="minMax"/>
        </c:scaling>
        <c:delete val="0"/>
        <c:axPos val="l"/>
        <c:majorGridlines/>
        <c:numFmt formatCode="General" sourceLinked="1"/>
        <c:majorTickMark val="out"/>
        <c:minorTickMark val="none"/>
        <c:tickLblPos val="nextTo"/>
        <c:crossAx val="2030713344"/>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cat>
            <c:numRef>
              <c:f>'[AP-Statistics-Lesson-6-7-2013.03.12.xlsx]ceo'!$P$9:$P$20</c:f>
              <c:numCache>
                <c:formatCode>#,##0_);\(#,##0\)</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'[AP-Statistics-Lesson-6-7-2013.03.12.xlsx]ceo'!$Q$9:$Q$20</c:f>
              <c:numCache>
                <c:formatCode>#,##0_);\(#,##0\)</c:formatCode>
                <c:ptCount val="12"/>
                <c:pt idx="0">
                  <c:v>0</c:v>
                </c:pt>
                <c:pt idx="1">
                  <c:v>0</c:v>
                </c:pt>
                <c:pt idx="2">
                  <c:v>0</c:v>
                </c:pt>
                <c:pt idx="3">
                  <c:v>0</c:v>
                </c:pt>
                <c:pt idx="4">
                  <c:v>0</c:v>
                </c:pt>
                <c:pt idx="5">
                  <c:v>42</c:v>
                </c:pt>
                <c:pt idx="6">
                  <c:v>339</c:v>
                </c:pt>
                <c:pt idx="7">
                  <c:v>62</c:v>
                </c:pt>
                <c:pt idx="8">
                  <c:v>4</c:v>
                </c:pt>
                <c:pt idx="9">
                  <c:v>0</c:v>
                </c:pt>
                <c:pt idx="10">
                  <c:v>0</c:v>
                </c:pt>
                <c:pt idx="11">
                  <c:v>0</c:v>
                </c:pt>
              </c:numCache>
            </c:numRef>
          </c:val>
        </c:ser>
        <c:dLbls>
          <c:showLegendKey val="0"/>
          <c:showVal val="0"/>
          <c:showCatName val="0"/>
          <c:showSerName val="0"/>
          <c:showPercent val="0"/>
          <c:showBubbleSize val="0"/>
        </c:dLbls>
        <c:gapWidth val="150"/>
        <c:axId val="2030705728"/>
        <c:axId val="2030711168"/>
      </c:barChart>
      <c:catAx>
        <c:axId val="2030705728"/>
        <c:scaling>
          <c:orientation val="minMax"/>
        </c:scaling>
        <c:delete val="0"/>
        <c:axPos val="b"/>
        <c:numFmt formatCode="#,##0_);\(#,##0\)" sourceLinked="1"/>
        <c:majorTickMark val="out"/>
        <c:minorTickMark val="none"/>
        <c:tickLblPos val="nextTo"/>
        <c:crossAx val="2030711168"/>
        <c:crosses val="autoZero"/>
        <c:auto val="1"/>
        <c:lblAlgn val="ctr"/>
        <c:lblOffset val="100"/>
        <c:noMultiLvlLbl val="0"/>
      </c:catAx>
      <c:valAx>
        <c:axId val="2030711168"/>
        <c:scaling>
          <c:orientation val="minMax"/>
        </c:scaling>
        <c:delete val="0"/>
        <c:axPos val="l"/>
        <c:majorGridlines/>
        <c:numFmt formatCode="#,##0_);\(#,##0\)" sourceLinked="1"/>
        <c:majorTickMark val="out"/>
        <c:minorTickMark val="none"/>
        <c:tickLblPos val="nextTo"/>
        <c:crossAx val="2030705728"/>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624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24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24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624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E89E378-48CC-4E8B-B838-1A51CA68FB3B}" type="slidenum">
              <a:rPr lang="en-US"/>
              <a:pPr/>
              <a:t>‹#›</a:t>
            </a:fld>
            <a:endParaRPr lang="en-US"/>
          </a:p>
        </p:txBody>
      </p:sp>
    </p:spTree>
    <p:extLst>
      <p:ext uri="{BB962C8B-B14F-4D97-AF65-F5344CB8AC3E}">
        <p14:creationId xmlns:p14="http://schemas.microsoft.com/office/powerpoint/2010/main" val="38923165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en.wikipedia.org/wiki/Statistic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en.wikipedia.org/wiki/Statistic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ice cream sales increase, the rate of drowning deaths increases sharply.</a:t>
            </a:r>
          </a:p>
          <a:p>
            <a:r>
              <a:rPr lang="en-US" dirty="0" smtClean="0"/>
              <a:t>Therefore, ice cream consumption causes drowning.</a:t>
            </a:r>
          </a:p>
          <a:p>
            <a:endParaRPr lang="en-US" dirty="0" smtClean="0"/>
          </a:p>
          <a:p>
            <a:r>
              <a:rPr lang="en-US" dirty="0" smtClean="0"/>
              <a:t>This example fails to recognize the importance of time of year and temperature to ice cream sales. Ice cream is sold during the hot summer months at a much greater rate than during colder times, and it is during these hot summer months that people are more likely to engage in activities involving water, such as swimming. The increased drowning deaths are simply caused by more exposure to water-based activities, not ice cream. The stated conclusion is false.</a:t>
            </a:r>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6</a:t>
            </a:fld>
            <a:endParaRPr lang="en-US"/>
          </a:p>
        </p:txBody>
      </p:sp>
    </p:spTree>
    <p:extLst>
      <p:ext uri="{BB962C8B-B14F-4D97-AF65-F5344CB8AC3E}">
        <p14:creationId xmlns:p14="http://schemas.microsoft.com/office/powerpoint/2010/main" val="4289495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15</a:t>
            </a:fld>
            <a:endParaRPr lang="en-US"/>
          </a:p>
        </p:txBody>
      </p:sp>
    </p:spTree>
    <p:extLst>
      <p:ext uri="{BB962C8B-B14F-4D97-AF65-F5344CB8AC3E}">
        <p14:creationId xmlns:p14="http://schemas.microsoft.com/office/powerpoint/2010/main" val="546468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16</a:t>
            </a:fld>
            <a:endParaRPr lang="en-US"/>
          </a:p>
        </p:txBody>
      </p:sp>
    </p:spTree>
    <p:extLst>
      <p:ext uri="{BB962C8B-B14F-4D97-AF65-F5344CB8AC3E}">
        <p14:creationId xmlns:p14="http://schemas.microsoft.com/office/powerpoint/2010/main" val="546468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17</a:t>
            </a:fld>
            <a:endParaRPr lang="en-US"/>
          </a:p>
        </p:txBody>
      </p:sp>
    </p:spTree>
    <p:extLst>
      <p:ext uri="{BB962C8B-B14F-4D97-AF65-F5344CB8AC3E}">
        <p14:creationId xmlns:p14="http://schemas.microsoft.com/office/powerpoint/2010/main" val="546468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18</a:t>
            </a:fld>
            <a:endParaRPr lang="en-US"/>
          </a:p>
        </p:txBody>
      </p:sp>
    </p:spTree>
    <p:extLst>
      <p:ext uri="{BB962C8B-B14F-4D97-AF65-F5344CB8AC3E}">
        <p14:creationId xmlns:p14="http://schemas.microsoft.com/office/powerpoint/2010/main" val="546468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19</a:t>
            </a:fld>
            <a:endParaRPr lang="en-US"/>
          </a:p>
        </p:txBody>
      </p:sp>
    </p:spTree>
    <p:extLst>
      <p:ext uri="{BB962C8B-B14F-4D97-AF65-F5344CB8AC3E}">
        <p14:creationId xmlns:p14="http://schemas.microsoft.com/office/powerpoint/2010/main" val="5464686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20</a:t>
            </a:fld>
            <a:endParaRPr lang="en-US"/>
          </a:p>
        </p:txBody>
      </p:sp>
    </p:spTree>
    <p:extLst>
      <p:ext uri="{BB962C8B-B14F-4D97-AF65-F5344CB8AC3E}">
        <p14:creationId xmlns:p14="http://schemas.microsoft.com/office/powerpoint/2010/main" val="546468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21</a:t>
            </a:fld>
            <a:endParaRPr lang="en-US"/>
          </a:p>
        </p:txBody>
      </p:sp>
    </p:spTree>
    <p:extLst>
      <p:ext uri="{BB962C8B-B14F-4D97-AF65-F5344CB8AC3E}">
        <p14:creationId xmlns:p14="http://schemas.microsoft.com/office/powerpoint/2010/main" val="5464686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22</a:t>
            </a:fld>
            <a:endParaRPr lang="en-US"/>
          </a:p>
        </p:txBody>
      </p:sp>
    </p:spTree>
    <p:extLst>
      <p:ext uri="{BB962C8B-B14F-4D97-AF65-F5344CB8AC3E}">
        <p14:creationId xmlns:p14="http://schemas.microsoft.com/office/powerpoint/2010/main" val="546468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23</a:t>
            </a:fld>
            <a:endParaRPr lang="en-US"/>
          </a:p>
        </p:txBody>
      </p:sp>
    </p:spTree>
    <p:extLst>
      <p:ext uri="{BB962C8B-B14F-4D97-AF65-F5344CB8AC3E}">
        <p14:creationId xmlns:p14="http://schemas.microsoft.com/office/powerpoint/2010/main" val="5464686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24</a:t>
            </a:fld>
            <a:endParaRPr lang="en-US"/>
          </a:p>
        </p:txBody>
      </p:sp>
    </p:spTree>
    <p:extLst>
      <p:ext uri="{BB962C8B-B14F-4D97-AF65-F5344CB8AC3E}">
        <p14:creationId xmlns:p14="http://schemas.microsoft.com/office/powerpoint/2010/main" val="546468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2400" dirty="0" smtClean="0">
                <a:ea typeface="+mn-ea"/>
                <a:cs typeface="+mn-cs"/>
              </a:rPr>
              <a:t> Example: In behavioral sciences, it is not uncommon to have correlations between 0.3 and 0.4 for significant variables.</a:t>
            </a:r>
          </a:p>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7</a:t>
            </a:fld>
            <a:endParaRPr lang="en-US"/>
          </a:p>
        </p:txBody>
      </p:sp>
    </p:spTree>
    <p:extLst>
      <p:ext uri="{BB962C8B-B14F-4D97-AF65-F5344CB8AC3E}">
        <p14:creationId xmlns:p14="http://schemas.microsoft.com/office/powerpoint/2010/main" val="3669829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In </a:t>
            </a:r>
            <a:r>
              <a:rPr lang="en-US" sz="1200" b="0" i="0" u="none" strike="noStrike" kern="1200" dirty="0" smtClean="0">
                <a:solidFill>
                  <a:schemeClr val="tx1"/>
                </a:solidFill>
                <a:effectLst/>
                <a:latin typeface="Times New Roman" pitchFamily="18" charset="0"/>
                <a:ea typeface="+mn-ea"/>
                <a:cs typeface="+mn-cs"/>
                <a:hlinkClick r:id="rId3" tooltip="Statistics"/>
              </a:rPr>
              <a:t>statistics</a:t>
            </a:r>
            <a:r>
              <a:rPr lang="en-US" sz="1200" b="0" i="0" kern="1200" dirty="0" smtClean="0">
                <a:solidFill>
                  <a:schemeClr val="tx1"/>
                </a:solidFill>
                <a:effectLst/>
                <a:latin typeface="Times New Roman" pitchFamily="18" charset="0"/>
                <a:ea typeface="+mn-ea"/>
                <a:cs typeface="+mn-cs"/>
              </a:rPr>
              <a:t>, the </a:t>
            </a:r>
            <a:r>
              <a:rPr lang="en-US" sz="1200" b="1" i="0" kern="1200" dirty="0" smtClean="0">
                <a:solidFill>
                  <a:schemeClr val="tx1"/>
                </a:solidFill>
                <a:effectLst/>
                <a:latin typeface="Times New Roman" pitchFamily="18" charset="0"/>
                <a:ea typeface="+mn-ea"/>
                <a:cs typeface="+mn-cs"/>
              </a:rPr>
              <a:t>coefficient of determination</a:t>
            </a:r>
            <a:r>
              <a:rPr lang="en-US" sz="1200" b="0" i="0" kern="1200" dirty="0" smtClean="0">
                <a:solidFill>
                  <a:schemeClr val="tx1"/>
                </a:solidFill>
                <a:effectLst/>
                <a:latin typeface="Times New Roman" pitchFamily="18" charset="0"/>
                <a:ea typeface="+mn-ea"/>
                <a:cs typeface="+mn-cs"/>
              </a:rPr>
              <a:t>, denoted </a:t>
            </a:r>
            <a:r>
              <a:rPr lang="en-US" sz="1200" b="0" i="1" kern="1200" dirty="0" smtClean="0">
                <a:solidFill>
                  <a:schemeClr val="tx1"/>
                </a:solidFill>
                <a:effectLst/>
                <a:latin typeface="Times New Roman" pitchFamily="18" charset="0"/>
                <a:ea typeface="+mn-ea"/>
                <a:cs typeface="+mn-cs"/>
              </a:rPr>
              <a:t>R</a:t>
            </a:r>
            <a:r>
              <a:rPr lang="en-US" sz="1200" b="0" i="0" kern="1200" baseline="30000" dirty="0" smtClean="0">
                <a:solidFill>
                  <a:schemeClr val="tx1"/>
                </a:solidFill>
                <a:effectLst/>
                <a:latin typeface="Times New Roman" pitchFamily="18" charset="0"/>
                <a:ea typeface="+mn-ea"/>
                <a:cs typeface="+mn-cs"/>
              </a:rPr>
              <a:t>2</a:t>
            </a:r>
            <a:r>
              <a:rPr lang="en-US" sz="1200" b="0" i="0" kern="1200" dirty="0" smtClean="0">
                <a:solidFill>
                  <a:schemeClr val="tx1"/>
                </a:solidFill>
                <a:effectLst/>
                <a:latin typeface="Times New Roman" pitchFamily="18" charset="0"/>
                <a:ea typeface="+mn-ea"/>
                <a:cs typeface="+mn-cs"/>
              </a:rPr>
              <a:t> or </a:t>
            </a:r>
            <a:r>
              <a:rPr lang="en-US" sz="1200" b="0" i="1" kern="1200" dirty="0" smtClean="0">
                <a:solidFill>
                  <a:schemeClr val="tx1"/>
                </a:solidFill>
                <a:effectLst/>
                <a:latin typeface="Times New Roman" pitchFamily="18" charset="0"/>
                <a:ea typeface="+mn-ea"/>
                <a:cs typeface="+mn-cs"/>
              </a:rPr>
              <a:t>r</a:t>
            </a:r>
            <a:r>
              <a:rPr lang="en-US" sz="1200" b="0" i="0" kern="1200" baseline="30000" dirty="0" smtClean="0">
                <a:solidFill>
                  <a:schemeClr val="tx1"/>
                </a:solidFill>
                <a:effectLst/>
                <a:latin typeface="Times New Roman" pitchFamily="18" charset="0"/>
                <a:ea typeface="+mn-ea"/>
                <a:cs typeface="+mn-cs"/>
              </a:rPr>
              <a:t>2</a:t>
            </a:r>
            <a:r>
              <a:rPr lang="en-US" sz="1200" b="0" i="0" kern="1200" dirty="0" smtClean="0">
                <a:solidFill>
                  <a:schemeClr val="tx1"/>
                </a:solidFill>
                <a:effectLst/>
                <a:latin typeface="Times New Roman" pitchFamily="18" charset="0"/>
                <a:ea typeface="+mn-ea"/>
                <a:cs typeface="+mn-cs"/>
              </a:rPr>
              <a:t> and pronounced "R squared", is the proportion of the variance in the dependent variable that is predictable from the independent variable(s).</a:t>
            </a:r>
          </a:p>
          <a:p>
            <a:endParaRPr lang="en-US" sz="1200" b="0" i="0" kern="1200" dirty="0" smtClean="0">
              <a:solidFill>
                <a:schemeClr val="tx1"/>
              </a:solidFill>
              <a:effectLst/>
              <a:latin typeface="Times New Roman" pitchFamily="18" charset="0"/>
              <a:ea typeface="+mn-ea"/>
              <a:cs typeface="+mn-cs"/>
            </a:endParaRPr>
          </a:p>
          <a:p>
            <a:r>
              <a:rPr lang="en-US" sz="1200" b="0" i="0" kern="1200" dirty="0" smtClean="0">
                <a:solidFill>
                  <a:schemeClr val="tx1"/>
                </a:solidFill>
                <a:effectLst/>
                <a:latin typeface="Times New Roman" pitchFamily="18" charset="0"/>
                <a:ea typeface="+mn-ea"/>
                <a:cs typeface="+mn-cs"/>
              </a:rPr>
              <a:t>In</a:t>
            </a:r>
            <a:r>
              <a:rPr lang="en-US" sz="1200" b="0" i="0" kern="1200" baseline="0" dirty="0" smtClean="0">
                <a:solidFill>
                  <a:schemeClr val="tx1"/>
                </a:solidFill>
                <a:effectLst/>
                <a:latin typeface="Times New Roman" pitchFamily="18" charset="0"/>
                <a:ea typeface="+mn-ea"/>
                <a:cs typeface="+mn-cs"/>
              </a:rPr>
              <a:t> other words “How much (What %) of the total variation in Y is described (predicted) by the regression line (variation in X)?”</a:t>
            </a:r>
            <a:r>
              <a:rPr lang="en-US" sz="1200" b="0" i="0" kern="1200" dirty="0" smtClean="0">
                <a:solidFill>
                  <a:schemeClr val="tx1"/>
                </a:solidFill>
                <a:effectLst/>
                <a:latin typeface="Times New Roman" pitchFamily="18" charset="0"/>
                <a:ea typeface="+mn-ea"/>
                <a:cs typeface="+mn-cs"/>
              </a:rPr>
              <a:t> </a:t>
            </a:r>
          </a:p>
        </p:txBody>
      </p:sp>
      <p:sp>
        <p:nvSpPr>
          <p:cNvPr id="4" name="Slide Number Placeholder 3"/>
          <p:cNvSpPr>
            <a:spLocks noGrp="1"/>
          </p:cNvSpPr>
          <p:nvPr>
            <p:ph type="sldNum" sz="quarter" idx="10"/>
          </p:nvPr>
        </p:nvSpPr>
        <p:spPr/>
        <p:txBody>
          <a:bodyPr/>
          <a:lstStyle/>
          <a:p>
            <a:fld id="{AE89E378-48CC-4E8B-B838-1A51CA68FB3B}" type="slidenum">
              <a:rPr lang="en-US" smtClean="0"/>
              <a:pPr/>
              <a:t>25</a:t>
            </a:fld>
            <a:endParaRPr lang="en-US"/>
          </a:p>
        </p:txBody>
      </p:sp>
    </p:spTree>
    <p:extLst>
      <p:ext uri="{BB962C8B-B14F-4D97-AF65-F5344CB8AC3E}">
        <p14:creationId xmlns:p14="http://schemas.microsoft.com/office/powerpoint/2010/main" val="546468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In </a:t>
            </a:r>
            <a:r>
              <a:rPr lang="en-US" sz="1200" b="0" i="0" u="none" strike="noStrike" kern="1200" dirty="0" smtClean="0">
                <a:solidFill>
                  <a:schemeClr val="tx1"/>
                </a:solidFill>
                <a:effectLst/>
                <a:latin typeface="Times New Roman" pitchFamily="18" charset="0"/>
                <a:ea typeface="+mn-ea"/>
                <a:cs typeface="+mn-cs"/>
                <a:hlinkClick r:id="rId3" tooltip="Statistics"/>
              </a:rPr>
              <a:t>statistics</a:t>
            </a:r>
            <a:r>
              <a:rPr lang="en-US" sz="1200" b="0" i="0" kern="1200" dirty="0" smtClean="0">
                <a:solidFill>
                  <a:schemeClr val="tx1"/>
                </a:solidFill>
                <a:effectLst/>
                <a:latin typeface="Times New Roman" pitchFamily="18" charset="0"/>
                <a:ea typeface="+mn-ea"/>
                <a:cs typeface="+mn-cs"/>
              </a:rPr>
              <a:t>, the </a:t>
            </a:r>
            <a:r>
              <a:rPr lang="en-US" sz="1200" b="1" i="0" kern="1200" dirty="0" smtClean="0">
                <a:solidFill>
                  <a:schemeClr val="tx1"/>
                </a:solidFill>
                <a:effectLst/>
                <a:latin typeface="Times New Roman" pitchFamily="18" charset="0"/>
                <a:ea typeface="+mn-ea"/>
                <a:cs typeface="+mn-cs"/>
              </a:rPr>
              <a:t>coefficient of determination</a:t>
            </a:r>
            <a:r>
              <a:rPr lang="en-US" sz="1200" b="0" i="0" kern="1200" dirty="0" smtClean="0">
                <a:solidFill>
                  <a:schemeClr val="tx1"/>
                </a:solidFill>
                <a:effectLst/>
                <a:latin typeface="Times New Roman" pitchFamily="18" charset="0"/>
                <a:ea typeface="+mn-ea"/>
                <a:cs typeface="+mn-cs"/>
              </a:rPr>
              <a:t>, denoted </a:t>
            </a:r>
            <a:r>
              <a:rPr lang="en-US" sz="1200" b="0" i="1" kern="1200" dirty="0" smtClean="0">
                <a:solidFill>
                  <a:schemeClr val="tx1"/>
                </a:solidFill>
                <a:effectLst/>
                <a:latin typeface="Times New Roman" pitchFamily="18" charset="0"/>
                <a:ea typeface="+mn-ea"/>
                <a:cs typeface="+mn-cs"/>
              </a:rPr>
              <a:t>R</a:t>
            </a:r>
            <a:r>
              <a:rPr lang="en-US" sz="1200" b="0" i="0" kern="1200" baseline="30000" dirty="0" smtClean="0">
                <a:solidFill>
                  <a:schemeClr val="tx1"/>
                </a:solidFill>
                <a:effectLst/>
                <a:latin typeface="Times New Roman" pitchFamily="18" charset="0"/>
                <a:ea typeface="+mn-ea"/>
                <a:cs typeface="+mn-cs"/>
              </a:rPr>
              <a:t>2</a:t>
            </a:r>
            <a:r>
              <a:rPr lang="en-US" sz="1200" b="0" i="0" kern="1200" dirty="0" smtClean="0">
                <a:solidFill>
                  <a:schemeClr val="tx1"/>
                </a:solidFill>
                <a:effectLst/>
                <a:latin typeface="Times New Roman" pitchFamily="18" charset="0"/>
                <a:ea typeface="+mn-ea"/>
                <a:cs typeface="+mn-cs"/>
              </a:rPr>
              <a:t> or </a:t>
            </a:r>
            <a:r>
              <a:rPr lang="en-US" sz="1200" b="0" i="1" kern="1200" dirty="0" smtClean="0">
                <a:solidFill>
                  <a:schemeClr val="tx1"/>
                </a:solidFill>
                <a:effectLst/>
                <a:latin typeface="Times New Roman" pitchFamily="18" charset="0"/>
                <a:ea typeface="+mn-ea"/>
                <a:cs typeface="+mn-cs"/>
              </a:rPr>
              <a:t>r</a:t>
            </a:r>
            <a:r>
              <a:rPr lang="en-US" sz="1200" b="0" i="0" kern="1200" baseline="30000" dirty="0" smtClean="0">
                <a:solidFill>
                  <a:schemeClr val="tx1"/>
                </a:solidFill>
                <a:effectLst/>
                <a:latin typeface="Times New Roman" pitchFamily="18" charset="0"/>
                <a:ea typeface="+mn-ea"/>
                <a:cs typeface="+mn-cs"/>
              </a:rPr>
              <a:t>2</a:t>
            </a:r>
            <a:r>
              <a:rPr lang="en-US" sz="1200" b="0" i="0" kern="1200" dirty="0" smtClean="0">
                <a:solidFill>
                  <a:schemeClr val="tx1"/>
                </a:solidFill>
                <a:effectLst/>
                <a:latin typeface="Times New Roman" pitchFamily="18" charset="0"/>
                <a:ea typeface="+mn-ea"/>
                <a:cs typeface="+mn-cs"/>
              </a:rPr>
              <a:t> and pronounced "R squared", is the proportion of the variance in the dependent variable that is predictable from the independent variable(s).</a:t>
            </a:r>
          </a:p>
          <a:p>
            <a:endParaRPr lang="en-US" sz="1200" b="0" i="0" kern="1200" dirty="0" smtClean="0">
              <a:solidFill>
                <a:schemeClr val="tx1"/>
              </a:solidFill>
              <a:effectLst/>
              <a:latin typeface="Times New Roman" pitchFamily="18" charset="0"/>
              <a:ea typeface="+mn-ea"/>
              <a:cs typeface="+mn-cs"/>
            </a:endParaRPr>
          </a:p>
          <a:p>
            <a:r>
              <a:rPr lang="en-US" sz="1200" b="0" i="0" kern="1200" dirty="0" smtClean="0">
                <a:solidFill>
                  <a:schemeClr val="tx1"/>
                </a:solidFill>
                <a:effectLst/>
                <a:latin typeface="Times New Roman" pitchFamily="18" charset="0"/>
                <a:ea typeface="+mn-ea"/>
                <a:cs typeface="+mn-cs"/>
              </a:rPr>
              <a:t>In</a:t>
            </a:r>
            <a:r>
              <a:rPr lang="en-US" sz="1200" b="0" i="0" kern="1200" baseline="0" dirty="0" smtClean="0">
                <a:solidFill>
                  <a:schemeClr val="tx1"/>
                </a:solidFill>
                <a:effectLst/>
                <a:latin typeface="Times New Roman" pitchFamily="18" charset="0"/>
                <a:ea typeface="+mn-ea"/>
                <a:cs typeface="+mn-cs"/>
              </a:rPr>
              <a:t> other words “How much (What %) of the total variation in Y is described (predicted) by the regression line (variation in X)?”</a:t>
            </a:r>
            <a:r>
              <a:rPr lang="en-US" sz="1200" b="0" i="0" kern="1200" dirty="0" smtClean="0">
                <a:solidFill>
                  <a:schemeClr val="tx1"/>
                </a:solidFill>
                <a:effectLst/>
                <a:latin typeface="Times New Roman" pitchFamily="18" charset="0"/>
                <a:ea typeface="+mn-ea"/>
                <a:cs typeface="+mn-cs"/>
              </a:rPr>
              <a:t> </a:t>
            </a:r>
          </a:p>
        </p:txBody>
      </p:sp>
      <p:sp>
        <p:nvSpPr>
          <p:cNvPr id="4" name="Slide Number Placeholder 3"/>
          <p:cNvSpPr>
            <a:spLocks noGrp="1"/>
          </p:cNvSpPr>
          <p:nvPr>
            <p:ph type="sldNum" sz="quarter" idx="10"/>
          </p:nvPr>
        </p:nvSpPr>
        <p:spPr/>
        <p:txBody>
          <a:bodyPr/>
          <a:lstStyle/>
          <a:p>
            <a:fld id="{AE89E378-48CC-4E8B-B838-1A51CA68FB3B}" type="slidenum">
              <a:rPr lang="en-US" smtClean="0"/>
              <a:pPr/>
              <a:t>26</a:t>
            </a:fld>
            <a:endParaRPr lang="en-US"/>
          </a:p>
        </p:txBody>
      </p:sp>
    </p:spTree>
    <p:extLst>
      <p:ext uri="{BB962C8B-B14F-4D97-AF65-F5344CB8AC3E}">
        <p14:creationId xmlns:p14="http://schemas.microsoft.com/office/powerpoint/2010/main" val="391358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AE89E378-48CC-4E8B-B838-1A51CA68FB3B}" type="slidenum">
              <a:rPr lang="en-US" smtClean="0"/>
              <a:pPr/>
              <a:t>27</a:t>
            </a:fld>
            <a:endParaRPr lang="en-US"/>
          </a:p>
        </p:txBody>
      </p:sp>
    </p:spTree>
    <p:extLst>
      <p:ext uri="{BB962C8B-B14F-4D97-AF65-F5344CB8AC3E}">
        <p14:creationId xmlns:p14="http://schemas.microsoft.com/office/powerpoint/2010/main" val="3916640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Times New Roman" pitchFamily="18" charset="0"/>
                <a:ea typeface="+mn-ea"/>
                <a:cs typeface="+mn-cs"/>
              </a:rPr>
              <a:t>The regression equation describing the relationship between </a:t>
            </a:r>
            <a:r>
              <a:rPr lang="en-US" sz="1200" b="0" i="1" kern="1200" dirty="0" smtClean="0">
                <a:solidFill>
                  <a:schemeClr val="tx1"/>
                </a:solidFill>
                <a:effectLst/>
                <a:latin typeface="Times New Roman" pitchFamily="18" charset="0"/>
                <a:ea typeface="+mn-ea"/>
                <a:cs typeface="+mn-cs"/>
              </a:rPr>
              <a:t>Temperature</a:t>
            </a:r>
            <a:r>
              <a:rPr lang="en-US" sz="1200" b="0" i="0" kern="1200" dirty="0" smtClean="0">
                <a:solidFill>
                  <a:schemeClr val="tx1"/>
                </a:solidFill>
                <a:effectLst/>
                <a:latin typeface="Times New Roman" pitchFamily="18" charset="0"/>
                <a:ea typeface="+mn-ea"/>
                <a:cs typeface="+mn-cs"/>
              </a:rPr>
              <a:t> and </a:t>
            </a:r>
            <a:r>
              <a:rPr lang="en-US" sz="1200" b="0" i="1" kern="1200" dirty="0" smtClean="0">
                <a:solidFill>
                  <a:schemeClr val="tx1"/>
                </a:solidFill>
                <a:effectLst/>
                <a:latin typeface="Times New Roman" pitchFamily="18" charset="0"/>
                <a:ea typeface="+mn-ea"/>
                <a:cs typeface="+mn-cs"/>
              </a:rPr>
              <a:t>Revenue</a:t>
            </a:r>
            <a:r>
              <a:rPr lang="en-US" sz="1200" b="0" i="0" kern="1200" dirty="0" smtClean="0">
                <a:solidFill>
                  <a:schemeClr val="tx1"/>
                </a:solidFill>
                <a:effectLst/>
                <a:latin typeface="Times New Roman" pitchFamily="18" charset="0"/>
                <a:ea typeface="+mn-ea"/>
                <a:cs typeface="+mn-cs"/>
              </a:rPr>
              <a:t> is</a:t>
            </a:r>
          </a:p>
          <a:p>
            <a:pPr fontAlgn="base"/>
            <a:r>
              <a:rPr lang="en-US" sz="1200" b="1" i="0" kern="1200" dirty="0" smtClean="0">
                <a:solidFill>
                  <a:schemeClr val="tx1"/>
                </a:solidFill>
                <a:effectLst/>
                <a:latin typeface="Times New Roman" pitchFamily="18" charset="0"/>
                <a:ea typeface="+mn-ea"/>
                <a:cs typeface="+mn-cs"/>
              </a:rPr>
              <a:t>Revenue = 2.7 * Temperature – 35</a:t>
            </a:r>
          </a:p>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28</a:t>
            </a:fld>
            <a:endParaRPr lang="en-US"/>
          </a:p>
        </p:txBody>
      </p:sp>
    </p:spTree>
    <p:extLst>
      <p:ext uri="{BB962C8B-B14F-4D97-AF65-F5344CB8AC3E}">
        <p14:creationId xmlns:p14="http://schemas.microsoft.com/office/powerpoint/2010/main" val="5464686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29</a:t>
            </a:fld>
            <a:endParaRPr lang="en-US"/>
          </a:p>
        </p:txBody>
      </p:sp>
    </p:spTree>
    <p:extLst>
      <p:ext uri="{BB962C8B-B14F-4D97-AF65-F5344CB8AC3E}">
        <p14:creationId xmlns:p14="http://schemas.microsoft.com/office/powerpoint/2010/main" val="546468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30</a:t>
            </a:fld>
            <a:endParaRPr lang="en-US"/>
          </a:p>
        </p:txBody>
      </p:sp>
    </p:spTree>
    <p:extLst>
      <p:ext uri="{BB962C8B-B14F-4D97-AF65-F5344CB8AC3E}">
        <p14:creationId xmlns:p14="http://schemas.microsoft.com/office/powerpoint/2010/main" val="5464686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31</a:t>
            </a:fld>
            <a:endParaRPr lang="en-US"/>
          </a:p>
        </p:txBody>
      </p:sp>
    </p:spTree>
    <p:extLst>
      <p:ext uri="{BB962C8B-B14F-4D97-AF65-F5344CB8AC3E}">
        <p14:creationId xmlns:p14="http://schemas.microsoft.com/office/powerpoint/2010/main" val="5464686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Times New Roman" pitchFamily="18" charset="0"/>
                <a:ea typeface="+mn-ea"/>
                <a:cs typeface="+mn-cs"/>
              </a:rPr>
              <a:t>In this plot (on the right) each point is one day, where the prediction made by the model is on the x-axis, and the accuracy of the prediction is on the y-axis. The distance from the line at 0 is how bad the prediction was for that value.</a:t>
            </a:r>
          </a:p>
          <a:p>
            <a:pPr fontAlgn="base"/>
            <a:r>
              <a:rPr lang="en-US" sz="1200" b="0" i="0" kern="1200" dirty="0" smtClean="0">
                <a:solidFill>
                  <a:schemeClr val="tx1"/>
                </a:solidFill>
                <a:effectLst/>
                <a:latin typeface="Times New Roman" pitchFamily="18" charset="0"/>
                <a:ea typeface="+mn-ea"/>
                <a:cs typeface="+mn-cs"/>
              </a:rPr>
              <a:t>Since…</a:t>
            </a:r>
          </a:p>
          <a:p>
            <a:pPr fontAlgn="base"/>
            <a:r>
              <a:rPr lang="en-US" sz="1200" b="1" i="0" kern="1200" dirty="0" smtClean="0">
                <a:solidFill>
                  <a:schemeClr val="tx1"/>
                </a:solidFill>
                <a:effectLst/>
                <a:latin typeface="Times New Roman" pitchFamily="18" charset="0"/>
                <a:ea typeface="+mn-ea"/>
                <a:cs typeface="+mn-cs"/>
              </a:rPr>
              <a:t>Residual = Observed – Predicted</a:t>
            </a:r>
          </a:p>
          <a:p>
            <a:pPr fontAlgn="base"/>
            <a:r>
              <a:rPr lang="en-US" sz="1200" b="0" i="0" kern="1200" dirty="0" smtClean="0">
                <a:solidFill>
                  <a:schemeClr val="tx1"/>
                </a:solidFill>
                <a:effectLst/>
                <a:latin typeface="Times New Roman" pitchFamily="18" charset="0"/>
                <a:ea typeface="+mn-ea"/>
                <a:cs typeface="+mn-cs"/>
              </a:rPr>
              <a:t>…positive values for the residual (on the y-axis) mean the prediction was too low, and negative values mean the prediction was too high; 0 means the guess was exactly correct.</a:t>
            </a:r>
          </a:p>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32</a:t>
            </a:fld>
            <a:endParaRPr lang="en-US"/>
          </a:p>
        </p:txBody>
      </p:sp>
    </p:spTree>
    <p:extLst>
      <p:ext uri="{BB962C8B-B14F-4D97-AF65-F5344CB8AC3E}">
        <p14:creationId xmlns:p14="http://schemas.microsoft.com/office/powerpoint/2010/main" val="5464686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33</a:t>
            </a:fld>
            <a:endParaRPr lang="en-US"/>
          </a:p>
        </p:txBody>
      </p:sp>
    </p:spTree>
    <p:extLst>
      <p:ext uri="{BB962C8B-B14F-4D97-AF65-F5344CB8AC3E}">
        <p14:creationId xmlns:p14="http://schemas.microsoft.com/office/powerpoint/2010/main" val="5464686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Times New Roman" pitchFamily="18" charset="0"/>
                <a:ea typeface="+mn-ea"/>
                <a:cs typeface="+mn-cs"/>
              </a:rPr>
              <a:t>A “good” residuals vs. fitted plot should be relatively shapeless without clear patterns in the data, no obvious outliers, and be generally symmetrically distributed around the 0 line without particularly large residuals</a:t>
            </a:r>
            <a:r>
              <a:rPr lang="en-US" sz="1200" b="0" i="0" kern="1200" dirty="0" smtClean="0">
                <a:solidFill>
                  <a:schemeClr val="tx1"/>
                </a:solidFill>
                <a:effectLst/>
                <a:latin typeface="Times New Roman" pitchFamily="18" charset="0"/>
                <a:ea typeface="+mn-ea"/>
                <a:cs typeface="+mn-cs"/>
              </a:rPr>
              <a:t>.</a:t>
            </a:r>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34</a:t>
            </a:fld>
            <a:endParaRPr lang="en-US"/>
          </a:p>
        </p:txBody>
      </p:sp>
    </p:spTree>
    <p:extLst>
      <p:ext uri="{BB962C8B-B14F-4D97-AF65-F5344CB8AC3E}">
        <p14:creationId xmlns:p14="http://schemas.microsoft.com/office/powerpoint/2010/main" val="546468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8</a:t>
            </a:fld>
            <a:endParaRPr lang="en-US"/>
          </a:p>
        </p:txBody>
      </p:sp>
    </p:spTree>
    <p:extLst>
      <p:ext uri="{BB962C8B-B14F-4D97-AF65-F5344CB8AC3E}">
        <p14:creationId xmlns:p14="http://schemas.microsoft.com/office/powerpoint/2010/main" val="5464686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smtClean="0"/>
              <a:t>Non-constant spread of the residuals, such as a tendency for more clustered residuals for small h(x) and more dispersed residuals for large h(x). It indicates heteroscedasticity or non-constant variance. The usual remedy is a transformation of the response.</a:t>
            </a:r>
          </a:p>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35</a:t>
            </a:fld>
            <a:endParaRPr lang="en-US"/>
          </a:p>
        </p:txBody>
      </p:sp>
    </p:spTree>
    <p:extLst>
      <p:ext uri="{BB962C8B-B14F-4D97-AF65-F5344CB8AC3E}">
        <p14:creationId xmlns:p14="http://schemas.microsoft.com/office/powerpoint/2010/main" val="5464686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36</a:t>
            </a:fld>
            <a:endParaRPr lang="en-US"/>
          </a:p>
        </p:txBody>
      </p:sp>
    </p:spTree>
    <p:extLst>
      <p:ext uri="{BB962C8B-B14F-4D97-AF65-F5344CB8AC3E}">
        <p14:creationId xmlns:p14="http://schemas.microsoft.com/office/powerpoint/2010/main" val="5464686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37</a:t>
            </a:fld>
            <a:endParaRPr lang="en-US"/>
          </a:p>
        </p:txBody>
      </p:sp>
    </p:spTree>
    <p:extLst>
      <p:ext uri="{BB962C8B-B14F-4D97-AF65-F5344CB8AC3E}">
        <p14:creationId xmlns:p14="http://schemas.microsoft.com/office/powerpoint/2010/main" val="5464686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38</a:t>
            </a:fld>
            <a:endParaRPr lang="en-US"/>
          </a:p>
        </p:txBody>
      </p:sp>
    </p:spTree>
    <p:extLst>
      <p:ext uri="{BB962C8B-B14F-4D97-AF65-F5344CB8AC3E}">
        <p14:creationId xmlns:p14="http://schemas.microsoft.com/office/powerpoint/2010/main" val="5464686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39</a:t>
            </a:fld>
            <a:endParaRPr lang="en-US"/>
          </a:p>
        </p:txBody>
      </p:sp>
    </p:spTree>
    <p:extLst>
      <p:ext uri="{BB962C8B-B14F-4D97-AF65-F5344CB8AC3E}">
        <p14:creationId xmlns:p14="http://schemas.microsoft.com/office/powerpoint/2010/main" val="34550059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40</a:t>
            </a:fld>
            <a:endParaRPr lang="en-US"/>
          </a:p>
        </p:txBody>
      </p:sp>
    </p:spTree>
    <p:extLst>
      <p:ext uri="{BB962C8B-B14F-4D97-AF65-F5344CB8AC3E}">
        <p14:creationId xmlns:p14="http://schemas.microsoft.com/office/powerpoint/2010/main" val="27528969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41</a:t>
            </a:fld>
            <a:endParaRPr lang="en-US"/>
          </a:p>
        </p:txBody>
      </p:sp>
    </p:spTree>
    <p:extLst>
      <p:ext uri="{BB962C8B-B14F-4D97-AF65-F5344CB8AC3E}">
        <p14:creationId xmlns:p14="http://schemas.microsoft.com/office/powerpoint/2010/main" val="18638413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42</a:t>
            </a:fld>
            <a:endParaRPr lang="en-US"/>
          </a:p>
        </p:txBody>
      </p:sp>
    </p:spTree>
    <p:extLst>
      <p:ext uri="{BB962C8B-B14F-4D97-AF65-F5344CB8AC3E}">
        <p14:creationId xmlns:p14="http://schemas.microsoft.com/office/powerpoint/2010/main" val="5464686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43</a:t>
            </a:fld>
            <a:endParaRPr lang="en-US"/>
          </a:p>
        </p:txBody>
      </p:sp>
    </p:spTree>
    <p:extLst>
      <p:ext uri="{BB962C8B-B14F-4D97-AF65-F5344CB8AC3E}">
        <p14:creationId xmlns:p14="http://schemas.microsoft.com/office/powerpoint/2010/main" val="5464686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44</a:t>
            </a:fld>
            <a:endParaRPr lang="en-US"/>
          </a:p>
        </p:txBody>
      </p:sp>
    </p:spTree>
    <p:extLst>
      <p:ext uri="{BB962C8B-B14F-4D97-AF65-F5344CB8AC3E}">
        <p14:creationId xmlns:p14="http://schemas.microsoft.com/office/powerpoint/2010/main" val="546468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9</a:t>
            </a:fld>
            <a:endParaRPr lang="en-US"/>
          </a:p>
        </p:txBody>
      </p:sp>
    </p:spTree>
    <p:extLst>
      <p:ext uri="{BB962C8B-B14F-4D97-AF65-F5344CB8AC3E}">
        <p14:creationId xmlns:p14="http://schemas.microsoft.com/office/powerpoint/2010/main" val="5464686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45</a:t>
            </a:fld>
            <a:endParaRPr lang="en-US"/>
          </a:p>
        </p:txBody>
      </p:sp>
    </p:spTree>
    <p:extLst>
      <p:ext uri="{BB962C8B-B14F-4D97-AF65-F5344CB8AC3E}">
        <p14:creationId xmlns:p14="http://schemas.microsoft.com/office/powerpoint/2010/main" val="5464686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46</a:t>
            </a:fld>
            <a:endParaRPr lang="en-US"/>
          </a:p>
        </p:txBody>
      </p:sp>
    </p:spTree>
    <p:extLst>
      <p:ext uri="{BB962C8B-B14F-4D97-AF65-F5344CB8AC3E}">
        <p14:creationId xmlns:p14="http://schemas.microsoft.com/office/powerpoint/2010/main" val="5464686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47</a:t>
            </a:fld>
            <a:endParaRPr lang="en-US"/>
          </a:p>
        </p:txBody>
      </p:sp>
    </p:spTree>
    <p:extLst>
      <p:ext uri="{BB962C8B-B14F-4D97-AF65-F5344CB8AC3E}">
        <p14:creationId xmlns:p14="http://schemas.microsoft.com/office/powerpoint/2010/main" val="5464686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48</a:t>
            </a:fld>
            <a:endParaRPr lang="en-US"/>
          </a:p>
        </p:txBody>
      </p:sp>
    </p:spTree>
    <p:extLst>
      <p:ext uri="{BB962C8B-B14F-4D97-AF65-F5344CB8AC3E}">
        <p14:creationId xmlns:p14="http://schemas.microsoft.com/office/powerpoint/2010/main" val="33479236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49</a:t>
            </a:fld>
            <a:endParaRPr lang="en-US"/>
          </a:p>
        </p:txBody>
      </p:sp>
    </p:spTree>
    <p:extLst>
      <p:ext uri="{BB962C8B-B14F-4D97-AF65-F5344CB8AC3E}">
        <p14:creationId xmlns:p14="http://schemas.microsoft.com/office/powerpoint/2010/main" val="4311443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50</a:t>
            </a:fld>
            <a:endParaRPr lang="en-US"/>
          </a:p>
        </p:txBody>
      </p:sp>
    </p:spTree>
    <p:extLst>
      <p:ext uri="{BB962C8B-B14F-4D97-AF65-F5344CB8AC3E}">
        <p14:creationId xmlns:p14="http://schemas.microsoft.com/office/powerpoint/2010/main" val="33868143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smtClean="0">
                <a:solidFill>
                  <a:schemeClr val="tx1"/>
                </a:solidFill>
                <a:effectLst/>
                <a:latin typeface="Times New Roman" pitchFamily="18" charset="0"/>
                <a:ea typeface="+mn-ea"/>
                <a:cs typeface="+mn-cs"/>
              </a:rPr>
              <a:t>We’ve colored a couple outlying </a:t>
            </a:r>
            <a:r>
              <a:rPr lang="en-US" sz="1200" b="0" i="1" kern="1200" dirty="0" err="1" smtClean="0">
                <a:solidFill>
                  <a:schemeClr val="tx1"/>
                </a:solidFill>
                <a:effectLst/>
                <a:latin typeface="Times New Roman" pitchFamily="18" charset="0"/>
                <a:ea typeface="+mn-ea"/>
                <a:cs typeface="+mn-cs"/>
              </a:rPr>
              <a:t>datapoints</a:t>
            </a:r>
            <a:r>
              <a:rPr lang="en-US" sz="1200" b="0" i="1" kern="1200" dirty="0" smtClean="0">
                <a:solidFill>
                  <a:schemeClr val="tx1"/>
                </a:solidFill>
                <a:effectLst/>
                <a:latin typeface="Times New Roman" pitchFamily="18" charset="0"/>
                <a:ea typeface="+mn-ea"/>
                <a:cs typeface="+mn-cs"/>
              </a:rPr>
              <a:t> red and orange so you can see how their distance from the rest of the data changes after we transform the data.</a:t>
            </a:r>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51</a:t>
            </a:fld>
            <a:endParaRPr lang="en-US"/>
          </a:p>
        </p:txBody>
      </p:sp>
    </p:spTree>
    <p:extLst>
      <p:ext uri="{BB962C8B-B14F-4D97-AF65-F5344CB8AC3E}">
        <p14:creationId xmlns:p14="http://schemas.microsoft.com/office/powerpoint/2010/main" val="26753128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52</a:t>
            </a:fld>
            <a:endParaRPr lang="en-US"/>
          </a:p>
        </p:txBody>
      </p:sp>
    </p:spTree>
    <p:extLst>
      <p:ext uri="{BB962C8B-B14F-4D97-AF65-F5344CB8AC3E}">
        <p14:creationId xmlns:p14="http://schemas.microsoft.com/office/powerpoint/2010/main" val="36534627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53</a:t>
            </a:fld>
            <a:endParaRPr lang="en-US"/>
          </a:p>
        </p:txBody>
      </p:sp>
    </p:spTree>
    <p:extLst>
      <p:ext uri="{BB962C8B-B14F-4D97-AF65-F5344CB8AC3E}">
        <p14:creationId xmlns:p14="http://schemas.microsoft.com/office/powerpoint/2010/main" val="41991671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54</a:t>
            </a:fld>
            <a:endParaRPr lang="en-US"/>
          </a:p>
        </p:txBody>
      </p:sp>
    </p:spTree>
    <p:extLst>
      <p:ext uri="{BB962C8B-B14F-4D97-AF65-F5344CB8AC3E}">
        <p14:creationId xmlns:p14="http://schemas.microsoft.com/office/powerpoint/2010/main" val="2191954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10</a:t>
            </a:fld>
            <a:endParaRPr lang="en-US"/>
          </a:p>
        </p:txBody>
      </p:sp>
    </p:spTree>
    <p:extLst>
      <p:ext uri="{BB962C8B-B14F-4D97-AF65-F5344CB8AC3E}">
        <p14:creationId xmlns:p14="http://schemas.microsoft.com/office/powerpoint/2010/main" val="5464686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55</a:t>
            </a:fld>
            <a:endParaRPr lang="en-US"/>
          </a:p>
        </p:txBody>
      </p:sp>
    </p:spTree>
    <p:extLst>
      <p:ext uri="{BB962C8B-B14F-4D97-AF65-F5344CB8AC3E}">
        <p14:creationId xmlns:p14="http://schemas.microsoft.com/office/powerpoint/2010/main" val="10518367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56</a:t>
            </a:fld>
            <a:endParaRPr lang="en-US"/>
          </a:p>
        </p:txBody>
      </p:sp>
    </p:spTree>
    <p:extLst>
      <p:ext uri="{BB962C8B-B14F-4D97-AF65-F5344CB8AC3E}">
        <p14:creationId xmlns:p14="http://schemas.microsoft.com/office/powerpoint/2010/main" val="41801383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The model makes far more accurate predictions because It’s able to take into account whether a day of the week is a weekday or not.</a:t>
            </a:r>
          </a:p>
          <a:p>
            <a:r>
              <a:rPr lang="en-US" sz="1200" b="0" i="0" kern="1200" dirty="0" smtClean="0">
                <a:solidFill>
                  <a:schemeClr val="tx1"/>
                </a:solidFill>
                <a:effectLst/>
                <a:latin typeface="Times New Roman" pitchFamily="18" charset="0"/>
                <a:ea typeface="+mn-ea"/>
                <a:cs typeface="+mn-cs"/>
              </a:rPr>
              <a:t>Note that sometimes you’ll need to create variables to improve your model in this fashion. For example, you might have had a </a:t>
            </a:r>
            <a:r>
              <a:rPr lang="en-US" sz="1200" b="0" i="1" kern="1200" dirty="0" smtClean="0">
                <a:solidFill>
                  <a:schemeClr val="tx1"/>
                </a:solidFill>
                <a:effectLst/>
                <a:latin typeface="Times New Roman" pitchFamily="18" charset="0"/>
                <a:ea typeface="+mn-ea"/>
                <a:cs typeface="+mn-cs"/>
              </a:rPr>
              <a:t>Date</a:t>
            </a:r>
            <a:r>
              <a:rPr lang="en-US" sz="1200" b="0" i="0" kern="1200" dirty="0" smtClean="0">
                <a:solidFill>
                  <a:schemeClr val="tx1"/>
                </a:solidFill>
                <a:effectLst/>
                <a:latin typeface="Times New Roman" pitchFamily="18" charset="0"/>
                <a:ea typeface="+mn-ea"/>
                <a:cs typeface="+mn-cs"/>
              </a:rPr>
              <a:t> variable (with values like “10/26/2014”) and you might need to create a new variable called </a:t>
            </a:r>
            <a:r>
              <a:rPr lang="en-US" sz="1200" b="0" i="1" kern="1200" dirty="0" smtClean="0">
                <a:solidFill>
                  <a:schemeClr val="tx1"/>
                </a:solidFill>
                <a:effectLst/>
                <a:latin typeface="Times New Roman" pitchFamily="18" charset="0"/>
                <a:ea typeface="+mn-ea"/>
                <a:cs typeface="+mn-cs"/>
              </a:rPr>
              <a:t>Day of Week</a:t>
            </a:r>
            <a:r>
              <a:rPr lang="en-US" sz="1200" b="0" i="0" kern="1200" dirty="0" smtClean="0">
                <a:solidFill>
                  <a:schemeClr val="tx1"/>
                </a:solidFill>
                <a:effectLst/>
                <a:latin typeface="Times New Roman" pitchFamily="18" charset="0"/>
                <a:ea typeface="+mn-ea"/>
                <a:cs typeface="+mn-cs"/>
              </a:rPr>
              <a:t> (“Sunday”) or </a:t>
            </a:r>
            <a:r>
              <a:rPr lang="en-US" sz="1200" b="0" i="1" kern="1200" dirty="0" smtClean="0">
                <a:solidFill>
                  <a:schemeClr val="tx1"/>
                </a:solidFill>
                <a:effectLst/>
                <a:latin typeface="Times New Roman" pitchFamily="18" charset="0"/>
                <a:ea typeface="+mn-ea"/>
                <a:cs typeface="+mn-cs"/>
              </a:rPr>
              <a:t>Weekend?</a:t>
            </a:r>
            <a:r>
              <a:rPr lang="en-US" sz="1200" b="0" i="0" kern="1200" dirty="0" smtClean="0">
                <a:solidFill>
                  <a:schemeClr val="tx1"/>
                </a:solidFill>
                <a:effectLst/>
                <a:latin typeface="Times New Roman" pitchFamily="18" charset="0"/>
                <a:ea typeface="+mn-ea"/>
                <a:cs typeface="+mn-cs"/>
              </a:rPr>
              <a:t> (“Weekend”).</a:t>
            </a:r>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57</a:t>
            </a:fld>
            <a:endParaRPr lang="en-US"/>
          </a:p>
        </p:txBody>
      </p:sp>
    </p:spTree>
    <p:extLst>
      <p:ext uri="{BB962C8B-B14F-4D97-AF65-F5344CB8AC3E}">
        <p14:creationId xmlns:p14="http://schemas.microsoft.com/office/powerpoint/2010/main" val="20984536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58</a:t>
            </a:fld>
            <a:endParaRPr lang="en-US"/>
          </a:p>
        </p:txBody>
      </p:sp>
    </p:spTree>
    <p:extLst>
      <p:ext uri="{BB962C8B-B14F-4D97-AF65-F5344CB8AC3E}">
        <p14:creationId xmlns:p14="http://schemas.microsoft.com/office/powerpoint/2010/main" val="42416867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59</a:t>
            </a:fld>
            <a:endParaRPr lang="en-US"/>
          </a:p>
        </p:txBody>
      </p:sp>
    </p:spTree>
    <p:extLst>
      <p:ext uri="{BB962C8B-B14F-4D97-AF65-F5344CB8AC3E}">
        <p14:creationId xmlns:p14="http://schemas.microsoft.com/office/powerpoint/2010/main" val="35751249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60</a:t>
            </a:fld>
            <a:endParaRPr lang="en-US"/>
          </a:p>
        </p:txBody>
      </p:sp>
    </p:spTree>
    <p:extLst>
      <p:ext uri="{BB962C8B-B14F-4D97-AF65-F5344CB8AC3E}">
        <p14:creationId xmlns:p14="http://schemas.microsoft.com/office/powerpoint/2010/main" val="24611025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61</a:t>
            </a:fld>
            <a:endParaRPr lang="en-US"/>
          </a:p>
        </p:txBody>
      </p:sp>
    </p:spTree>
    <p:extLst>
      <p:ext uri="{BB962C8B-B14F-4D97-AF65-F5344CB8AC3E}">
        <p14:creationId xmlns:p14="http://schemas.microsoft.com/office/powerpoint/2010/main" val="159236541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Times New Roman" pitchFamily="18" charset="0"/>
                <a:ea typeface="+mn-ea"/>
                <a:cs typeface="+mn-cs"/>
              </a:rPr>
              <a:t>You might notice that the shape there is that of a parabola, which you might recall is typically associated with formulas that look like this:</a:t>
            </a:r>
          </a:p>
          <a:p>
            <a:pPr fontAlgn="base"/>
            <a:r>
              <a:rPr lang="en-US" sz="1200" b="1" i="0" kern="1200" dirty="0" smtClean="0">
                <a:solidFill>
                  <a:schemeClr val="tx1"/>
                </a:solidFill>
                <a:effectLst/>
                <a:latin typeface="Times New Roman" pitchFamily="18" charset="0"/>
                <a:ea typeface="+mn-ea"/>
                <a:cs typeface="+mn-cs"/>
              </a:rPr>
              <a:t>y = x</a:t>
            </a:r>
            <a:r>
              <a:rPr lang="en-US" sz="1200" b="1" i="0" kern="1200" baseline="30000" dirty="0" smtClean="0">
                <a:solidFill>
                  <a:schemeClr val="tx1"/>
                </a:solidFill>
                <a:effectLst/>
                <a:latin typeface="Times New Roman" pitchFamily="18" charset="0"/>
                <a:ea typeface="+mn-ea"/>
                <a:cs typeface="+mn-cs"/>
              </a:rPr>
              <a:t>2</a:t>
            </a:r>
            <a:r>
              <a:rPr lang="en-US" sz="1200" b="1" i="0" kern="1200" dirty="0" smtClean="0">
                <a:solidFill>
                  <a:schemeClr val="tx1"/>
                </a:solidFill>
                <a:effectLst/>
                <a:latin typeface="Times New Roman" pitchFamily="18" charset="0"/>
                <a:ea typeface="+mn-ea"/>
                <a:cs typeface="+mn-cs"/>
              </a:rPr>
              <a:t> + x + 1</a:t>
            </a:r>
          </a:p>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62</a:t>
            </a:fld>
            <a:endParaRPr lang="en-US"/>
          </a:p>
        </p:txBody>
      </p:sp>
    </p:spTree>
    <p:extLst>
      <p:ext uri="{BB962C8B-B14F-4D97-AF65-F5344CB8AC3E}">
        <p14:creationId xmlns:p14="http://schemas.microsoft.com/office/powerpoint/2010/main" val="84557232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63</a:t>
            </a:fld>
            <a:endParaRPr lang="en-US"/>
          </a:p>
        </p:txBody>
      </p:sp>
    </p:spTree>
    <p:extLst>
      <p:ext uri="{BB962C8B-B14F-4D97-AF65-F5344CB8AC3E}">
        <p14:creationId xmlns:p14="http://schemas.microsoft.com/office/powerpoint/2010/main" val="7117115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64</a:t>
            </a:fld>
            <a:endParaRPr lang="en-US"/>
          </a:p>
        </p:txBody>
      </p:sp>
    </p:spTree>
    <p:extLst>
      <p:ext uri="{BB962C8B-B14F-4D97-AF65-F5344CB8AC3E}">
        <p14:creationId xmlns:p14="http://schemas.microsoft.com/office/powerpoint/2010/main" val="3378337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11</a:t>
            </a:fld>
            <a:endParaRPr lang="en-US"/>
          </a:p>
        </p:txBody>
      </p:sp>
    </p:spTree>
    <p:extLst>
      <p:ext uri="{BB962C8B-B14F-4D97-AF65-F5344CB8AC3E}">
        <p14:creationId xmlns:p14="http://schemas.microsoft.com/office/powerpoint/2010/main" val="546468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12</a:t>
            </a:fld>
            <a:endParaRPr lang="en-US"/>
          </a:p>
        </p:txBody>
      </p:sp>
    </p:spTree>
    <p:extLst>
      <p:ext uri="{BB962C8B-B14F-4D97-AF65-F5344CB8AC3E}">
        <p14:creationId xmlns:p14="http://schemas.microsoft.com/office/powerpoint/2010/main" val="546468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13</a:t>
            </a:fld>
            <a:endParaRPr lang="en-US"/>
          </a:p>
        </p:txBody>
      </p:sp>
    </p:spTree>
    <p:extLst>
      <p:ext uri="{BB962C8B-B14F-4D97-AF65-F5344CB8AC3E}">
        <p14:creationId xmlns:p14="http://schemas.microsoft.com/office/powerpoint/2010/main" val="546468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14</a:t>
            </a:fld>
            <a:endParaRPr lang="en-US"/>
          </a:p>
        </p:txBody>
      </p:sp>
    </p:spTree>
    <p:extLst>
      <p:ext uri="{BB962C8B-B14F-4D97-AF65-F5344CB8AC3E}">
        <p14:creationId xmlns:p14="http://schemas.microsoft.com/office/powerpoint/2010/main" val="546468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Quantitative Univariate EDA</a:t>
            </a:r>
          </a:p>
        </p:txBody>
      </p:sp>
      <p:sp>
        <p:nvSpPr>
          <p:cNvPr id="6" name="Slide Number Placeholder 5"/>
          <p:cNvSpPr>
            <a:spLocks noGrp="1"/>
          </p:cNvSpPr>
          <p:nvPr>
            <p:ph type="sldNum" sz="quarter" idx="12"/>
          </p:nvPr>
        </p:nvSpPr>
        <p:spPr/>
        <p:txBody>
          <a:bodyPr/>
          <a:lstStyle>
            <a:lvl1pPr>
              <a:defRPr/>
            </a:lvl1pPr>
          </a:lstStyle>
          <a:p>
            <a:r>
              <a:rPr lang="en-US"/>
              <a:t>Slide #</a:t>
            </a:r>
            <a:fld id="{53E136A3-7208-4A5C-9720-1D105D9A7876}"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Quantitative Univariate EDA</a:t>
            </a:r>
          </a:p>
        </p:txBody>
      </p:sp>
      <p:sp>
        <p:nvSpPr>
          <p:cNvPr id="6" name="Slide Number Placeholder 5"/>
          <p:cNvSpPr>
            <a:spLocks noGrp="1"/>
          </p:cNvSpPr>
          <p:nvPr>
            <p:ph type="sldNum" sz="quarter" idx="12"/>
          </p:nvPr>
        </p:nvSpPr>
        <p:spPr/>
        <p:txBody>
          <a:bodyPr/>
          <a:lstStyle>
            <a:lvl1pPr>
              <a:defRPr/>
            </a:lvl1pPr>
          </a:lstStyle>
          <a:p>
            <a:r>
              <a:rPr lang="en-US"/>
              <a:t>Slide #</a:t>
            </a:r>
            <a:fld id="{C274E21E-5968-4A69-84E6-E655E823F1F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Quantitative Univariate EDA</a:t>
            </a:r>
          </a:p>
        </p:txBody>
      </p:sp>
      <p:sp>
        <p:nvSpPr>
          <p:cNvPr id="6" name="Slide Number Placeholder 5"/>
          <p:cNvSpPr>
            <a:spLocks noGrp="1"/>
          </p:cNvSpPr>
          <p:nvPr>
            <p:ph type="sldNum" sz="quarter" idx="12"/>
          </p:nvPr>
        </p:nvSpPr>
        <p:spPr/>
        <p:txBody>
          <a:bodyPr/>
          <a:lstStyle>
            <a:lvl1pPr>
              <a:defRPr/>
            </a:lvl1pPr>
          </a:lstStyle>
          <a:p>
            <a:r>
              <a:rPr lang="en-US"/>
              <a:t>Slide #</a:t>
            </a:r>
            <a:fld id="{E2C894B7-156C-4F14-8218-91A03941CE3B}"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Quantitative Univariate EDA</a:t>
            </a:r>
          </a:p>
        </p:txBody>
      </p:sp>
      <p:sp>
        <p:nvSpPr>
          <p:cNvPr id="6" name="Slide Number Placeholder 5"/>
          <p:cNvSpPr>
            <a:spLocks noGrp="1"/>
          </p:cNvSpPr>
          <p:nvPr>
            <p:ph type="sldNum" sz="quarter" idx="12"/>
          </p:nvPr>
        </p:nvSpPr>
        <p:spPr/>
        <p:txBody>
          <a:bodyPr/>
          <a:lstStyle>
            <a:lvl1pPr>
              <a:defRPr/>
            </a:lvl1pPr>
          </a:lstStyle>
          <a:p>
            <a:r>
              <a:rPr lang="en-US"/>
              <a:t>Slide #</a:t>
            </a:r>
            <a:fld id="{AC6A9C52-A50E-4CF6-99E1-59775D9CCAA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Quantitative Univariate EDA</a:t>
            </a:r>
          </a:p>
        </p:txBody>
      </p:sp>
      <p:sp>
        <p:nvSpPr>
          <p:cNvPr id="6" name="Slide Number Placeholder 5"/>
          <p:cNvSpPr>
            <a:spLocks noGrp="1"/>
          </p:cNvSpPr>
          <p:nvPr>
            <p:ph type="sldNum" sz="quarter" idx="12"/>
          </p:nvPr>
        </p:nvSpPr>
        <p:spPr/>
        <p:txBody>
          <a:bodyPr/>
          <a:lstStyle>
            <a:lvl1pPr>
              <a:defRPr/>
            </a:lvl1pPr>
          </a:lstStyle>
          <a:p>
            <a:r>
              <a:rPr lang="en-US"/>
              <a:t>Slide #</a:t>
            </a:r>
            <a:fld id="{8FCF8159-3551-4A87-9DE6-24A0F0B0F25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Quantitative Univariate EDA</a:t>
            </a:r>
          </a:p>
        </p:txBody>
      </p:sp>
      <p:sp>
        <p:nvSpPr>
          <p:cNvPr id="7" name="Slide Number Placeholder 6"/>
          <p:cNvSpPr>
            <a:spLocks noGrp="1"/>
          </p:cNvSpPr>
          <p:nvPr>
            <p:ph type="sldNum" sz="quarter" idx="12"/>
          </p:nvPr>
        </p:nvSpPr>
        <p:spPr/>
        <p:txBody>
          <a:bodyPr/>
          <a:lstStyle>
            <a:lvl1pPr>
              <a:defRPr/>
            </a:lvl1pPr>
          </a:lstStyle>
          <a:p>
            <a:r>
              <a:rPr lang="en-US"/>
              <a:t>Slide #</a:t>
            </a:r>
            <a:fld id="{587651D6-E44A-4EA7-816E-1874CF6B86D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t>Quantitative Univariate EDA</a:t>
            </a:r>
          </a:p>
        </p:txBody>
      </p:sp>
      <p:sp>
        <p:nvSpPr>
          <p:cNvPr id="9" name="Slide Number Placeholder 8"/>
          <p:cNvSpPr>
            <a:spLocks noGrp="1"/>
          </p:cNvSpPr>
          <p:nvPr>
            <p:ph type="sldNum" sz="quarter" idx="12"/>
          </p:nvPr>
        </p:nvSpPr>
        <p:spPr/>
        <p:txBody>
          <a:bodyPr/>
          <a:lstStyle>
            <a:lvl1pPr>
              <a:defRPr/>
            </a:lvl1pPr>
          </a:lstStyle>
          <a:p>
            <a:r>
              <a:rPr lang="en-US"/>
              <a:t>Slide #</a:t>
            </a:r>
            <a:fld id="{3EDBDFCC-14C9-49C4-A2DA-F5012CAC88C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a:t>Quantitative Univariate EDA</a:t>
            </a:r>
          </a:p>
        </p:txBody>
      </p:sp>
      <p:sp>
        <p:nvSpPr>
          <p:cNvPr id="5" name="Slide Number Placeholder 4"/>
          <p:cNvSpPr>
            <a:spLocks noGrp="1"/>
          </p:cNvSpPr>
          <p:nvPr>
            <p:ph type="sldNum" sz="quarter" idx="12"/>
          </p:nvPr>
        </p:nvSpPr>
        <p:spPr/>
        <p:txBody>
          <a:bodyPr/>
          <a:lstStyle>
            <a:lvl1pPr>
              <a:defRPr/>
            </a:lvl1pPr>
          </a:lstStyle>
          <a:p>
            <a:r>
              <a:rPr lang="en-US"/>
              <a:t>Slide #</a:t>
            </a:r>
            <a:fld id="{E471456C-690E-4E1E-9689-E9ECB89CFF9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t>Quantitative Univariate EDA</a:t>
            </a:r>
          </a:p>
        </p:txBody>
      </p:sp>
      <p:sp>
        <p:nvSpPr>
          <p:cNvPr id="4" name="Slide Number Placeholder 3"/>
          <p:cNvSpPr>
            <a:spLocks noGrp="1"/>
          </p:cNvSpPr>
          <p:nvPr>
            <p:ph type="sldNum" sz="quarter" idx="12"/>
          </p:nvPr>
        </p:nvSpPr>
        <p:spPr/>
        <p:txBody>
          <a:bodyPr/>
          <a:lstStyle>
            <a:lvl1pPr>
              <a:defRPr/>
            </a:lvl1pPr>
          </a:lstStyle>
          <a:p>
            <a:r>
              <a:rPr lang="en-US"/>
              <a:t>Slide #</a:t>
            </a:r>
            <a:fld id="{786196EC-B8C6-47DD-B280-B9077A273C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Quantitative Univariate EDA</a:t>
            </a:r>
          </a:p>
        </p:txBody>
      </p:sp>
      <p:sp>
        <p:nvSpPr>
          <p:cNvPr id="7" name="Slide Number Placeholder 6"/>
          <p:cNvSpPr>
            <a:spLocks noGrp="1"/>
          </p:cNvSpPr>
          <p:nvPr>
            <p:ph type="sldNum" sz="quarter" idx="12"/>
          </p:nvPr>
        </p:nvSpPr>
        <p:spPr/>
        <p:txBody>
          <a:bodyPr/>
          <a:lstStyle>
            <a:lvl1pPr>
              <a:defRPr/>
            </a:lvl1pPr>
          </a:lstStyle>
          <a:p>
            <a:r>
              <a:rPr lang="en-US"/>
              <a:t>Slide #</a:t>
            </a:r>
            <a:fld id="{D8C23B6F-B2F5-4818-8EEC-E5CD7FCAF37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Quantitative Univariate EDA</a:t>
            </a:r>
          </a:p>
        </p:txBody>
      </p:sp>
      <p:sp>
        <p:nvSpPr>
          <p:cNvPr id="7" name="Slide Number Placeholder 6"/>
          <p:cNvSpPr>
            <a:spLocks noGrp="1"/>
          </p:cNvSpPr>
          <p:nvPr>
            <p:ph type="sldNum" sz="quarter" idx="12"/>
          </p:nvPr>
        </p:nvSpPr>
        <p:spPr/>
        <p:txBody>
          <a:bodyPr/>
          <a:lstStyle>
            <a:lvl1pPr>
              <a:defRPr/>
            </a:lvl1pPr>
          </a:lstStyle>
          <a:p>
            <a:r>
              <a:rPr lang="en-US"/>
              <a:t>Slide #</a:t>
            </a:r>
            <a:fld id="{C6E0A48A-29B3-4E4C-AD7F-235492DD7EB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5257800" y="65532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r>
              <a:rPr lang="en-US"/>
              <a:t>Quantitative Univariate EDA</a:t>
            </a:r>
          </a:p>
        </p:txBody>
      </p:sp>
      <p:sp>
        <p:nvSpPr>
          <p:cNvPr id="1030" name="Rectangle 6"/>
          <p:cNvSpPr>
            <a:spLocks noGrp="1" noChangeArrowheads="1"/>
          </p:cNvSpPr>
          <p:nvPr>
            <p:ph type="sldNum" sz="quarter" idx="4"/>
          </p:nvPr>
        </p:nvSpPr>
        <p:spPr bwMode="auto">
          <a:xfrm>
            <a:off x="8153400" y="6553200"/>
            <a:ext cx="990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lvl1pPr>
          </a:lstStyle>
          <a:p>
            <a:r>
              <a:rPr lang="en-US"/>
              <a:t>Slide #</a:t>
            </a:r>
            <a:fld id="{80DE106E-6F2A-4A05-93D3-37E940C7BA8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charset="0"/>
        </a:defRPr>
      </a:lvl2pPr>
      <a:lvl3pPr algn="ctr" rtl="0" eaLnBrk="0" fontAlgn="base" hangingPunct="0">
        <a:spcBef>
          <a:spcPct val="0"/>
        </a:spcBef>
        <a:spcAft>
          <a:spcPct val="0"/>
        </a:spcAft>
        <a:defRPr sz="4400" b="1">
          <a:solidFill>
            <a:schemeClr val="tx2"/>
          </a:solidFill>
          <a:latin typeface="Arial" charset="0"/>
        </a:defRPr>
      </a:lvl3pPr>
      <a:lvl4pPr algn="ctr" rtl="0" eaLnBrk="0" fontAlgn="base" hangingPunct="0">
        <a:spcBef>
          <a:spcPct val="0"/>
        </a:spcBef>
        <a:spcAft>
          <a:spcPct val="0"/>
        </a:spcAft>
        <a:defRPr sz="4400" b="1">
          <a:solidFill>
            <a:schemeClr val="tx2"/>
          </a:solidFill>
          <a:latin typeface="Arial" charset="0"/>
        </a:defRPr>
      </a:lvl4pPr>
      <a:lvl5pPr algn="ctr" rtl="0" eaLnBrk="0" fontAlgn="base" hangingPunct="0">
        <a:spcBef>
          <a:spcPct val="0"/>
        </a:spcBef>
        <a:spcAft>
          <a:spcPct val="0"/>
        </a:spcAft>
        <a:defRPr sz="4400" b="1">
          <a:solidFill>
            <a:schemeClr val="tx2"/>
          </a:solidFill>
          <a:latin typeface="Arial" charset="0"/>
        </a:defRPr>
      </a:lvl5pPr>
      <a:lvl6pPr marL="457200" algn="ctr" rtl="0" eaLnBrk="0" fontAlgn="base" hangingPunct="0">
        <a:spcBef>
          <a:spcPct val="0"/>
        </a:spcBef>
        <a:spcAft>
          <a:spcPct val="0"/>
        </a:spcAft>
        <a:defRPr sz="4400" b="1">
          <a:solidFill>
            <a:schemeClr val="tx2"/>
          </a:solidFill>
          <a:latin typeface="Arial" charset="0"/>
        </a:defRPr>
      </a:lvl6pPr>
      <a:lvl7pPr marL="914400" algn="ctr" rtl="0" eaLnBrk="0" fontAlgn="base" hangingPunct="0">
        <a:spcBef>
          <a:spcPct val="0"/>
        </a:spcBef>
        <a:spcAft>
          <a:spcPct val="0"/>
        </a:spcAft>
        <a:defRPr sz="4400" b="1">
          <a:solidFill>
            <a:schemeClr val="tx2"/>
          </a:solidFill>
          <a:latin typeface="Arial" charset="0"/>
        </a:defRPr>
      </a:lvl7pPr>
      <a:lvl8pPr marL="1371600" algn="ctr" rtl="0" eaLnBrk="0" fontAlgn="base" hangingPunct="0">
        <a:spcBef>
          <a:spcPct val="0"/>
        </a:spcBef>
        <a:spcAft>
          <a:spcPct val="0"/>
        </a:spcAft>
        <a:defRPr sz="4400" b="1">
          <a:solidFill>
            <a:schemeClr val="tx2"/>
          </a:solidFill>
          <a:latin typeface="Arial" charset="0"/>
        </a:defRPr>
      </a:lvl8pPr>
      <a:lvl9pPr marL="1828800" algn="ctr" rtl="0" eaLnBrk="0" fontAlgn="base" hangingPunct="0">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Statistics"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a:xfrm>
            <a:off x="685800" y="2286000"/>
            <a:ext cx="7772400" cy="1143000"/>
          </a:xfrm>
        </p:spPr>
        <p:txBody>
          <a:bodyPr/>
          <a:lstStyle/>
          <a:p>
            <a:r>
              <a:rPr lang="en-US" dirty="0" smtClean="0"/>
              <a:t>Exploratory Data Analysis (EDA)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10</a:t>
            </a:fld>
            <a:endParaRPr lang="en-US"/>
          </a:p>
        </p:txBody>
      </p:sp>
      <p:sp>
        <p:nvSpPr>
          <p:cNvPr id="21506" name="Rectangle 2"/>
          <p:cNvSpPr>
            <a:spLocks noGrp="1" noChangeArrowheads="1"/>
          </p:cNvSpPr>
          <p:nvPr>
            <p:ph type="title"/>
          </p:nvPr>
        </p:nvSpPr>
        <p:spPr/>
        <p:txBody>
          <a:bodyPr/>
          <a:lstStyle/>
          <a:p>
            <a:r>
              <a:rPr lang="en-US" sz="3600" dirty="0">
                <a:solidFill>
                  <a:srgbClr val="0000FF"/>
                </a:solidFill>
              </a:rPr>
              <a:t>Fundamentals of Transformations</a:t>
            </a:r>
          </a:p>
        </p:txBody>
      </p:sp>
      <p:sp>
        <p:nvSpPr>
          <p:cNvPr id="21507" name="Rectangle 3"/>
          <p:cNvSpPr>
            <a:spLocks noGrp="1" noChangeArrowheads="1"/>
          </p:cNvSpPr>
          <p:nvPr>
            <p:ph type="body" idx="1"/>
          </p:nvPr>
        </p:nvSpPr>
        <p:spPr>
          <a:xfrm>
            <a:off x="228600" y="1828800"/>
            <a:ext cx="8534400" cy="4724400"/>
          </a:xfrm>
        </p:spPr>
        <p:txBody>
          <a:bodyPr/>
          <a:lstStyle/>
          <a:p>
            <a:pPr marL="342900" lvl="1" indent="-342900">
              <a:buFont typeface="Wingdings" panose="05000000000000000000" pitchFamily="2" charset="2"/>
              <a:buChar char="§"/>
            </a:pPr>
            <a:r>
              <a:rPr lang="en-US" sz="2000" dirty="0"/>
              <a:t>When data in a scatterplot </a:t>
            </a:r>
            <a:r>
              <a:rPr lang="en-US" sz="2000" dirty="0" smtClean="0"/>
              <a:t>indicates </a:t>
            </a:r>
            <a:r>
              <a:rPr lang="en-US" sz="2000" dirty="0"/>
              <a:t>that a non-linear relationship exists between the dependent and independent variable, we can use a data transformation to achieve linearity. </a:t>
            </a:r>
            <a:endParaRPr lang="en-US" sz="2000" dirty="0" smtClean="0"/>
          </a:p>
          <a:p>
            <a:pPr marL="342900" lvl="1" indent="-342900">
              <a:buFont typeface="Wingdings" panose="05000000000000000000" pitchFamily="2" charset="2"/>
              <a:buChar char="§"/>
            </a:pPr>
            <a:r>
              <a:rPr lang="en-US" sz="2000" dirty="0" smtClean="0"/>
              <a:t>Here </a:t>
            </a:r>
            <a:r>
              <a:rPr lang="en-US" sz="2000" dirty="0"/>
              <a:t>are some types of </a:t>
            </a:r>
            <a:endParaRPr lang="en-US" sz="2000" dirty="0" smtClean="0"/>
          </a:p>
          <a:p>
            <a:pPr marL="0" lvl="1" indent="0">
              <a:buNone/>
            </a:pPr>
            <a:r>
              <a:rPr lang="en-US" sz="2000" dirty="0"/>
              <a:t> </a:t>
            </a:r>
            <a:r>
              <a:rPr lang="en-US" sz="2000" dirty="0" smtClean="0"/>
              <a:t>     transformations </a:t>
            </a:r>
            <a:r>
              <a:rPr lang="en-US" sz="2000" dirty="0"/>
              <a:t>we will go over: </a:t>
            </a:r>
            <a:endParaRPr lang="en-US" sz="2000" dirty="0" smtClean="0"/>
          </a:p>
          <a:p>
            <a:pPr marL="742950" lvl="2" indent="-342900">
              <a:buFont typeface="Wingdings" panose="05000000000000000000" pitchFamily="2" charset="2"/>
              <a:buChar char="v"/>
            </a:pPr>
            <a:r>
              <a:rPr lang="en-US" sz="1800" dirty="0" smtClean="0"/>
              <a:t>Power </a:t>
            </a:r>
            <a:r>
              <a:rPr lang="en-US" sz="1800" dirty="0"/>
              <a:t>Function </a:t>
            </a:r>
          </a:p>
          <a:p>
            <a:pPr marL="742950" lvl="2" indent="-342900">
              <a:buFont typeface="Wingdings" panose="05000000000000000000" pitchFamily="2" charset="2"/>
              <a:buChar char="v"/>
            </a:pPr>
            <a:r>
              <a:rPr lang="en-US" sz="1800" dirty="0" smtClean="0"/>
              <a:t>Exponential </a:t>
            </a:r>
            <a:r>
              <a:rPr lang="en-US" sz="1800" dirty="0"/>
              <a:t>Function </a:t>
            </a:r>
          </a:p>
          <a:p>
            <a:pPr marL="742950" lvl="2" indent="-342900">
              <a:buFont typeface="Wingdings" panose="05000000000000000000" pitchFamily="2" charset="2"/>
              <a:buChar char="v"/>
            </a:pPr>
            <a:r>
              <a:rPr lang="en-US" sz="1800" dirty="0" smtClean="0"/>
              <a:t>Polynomial </a:t>
            </a:r>
            <a:r>
              <a:rPr lang="en-US" sz="1800" dirty="0"/>
              <a:t>Function </a:t>
            </a:r>
          </a:p>
          <a:p>
            <a:pPr marL="742950" lvl="2" indent="-342900">
              <a:buFont typeface="Wingdings" panose="05000000000000000000" pitchFamily="2" charset="2"/>
              <a:buChar char="v"/>
            </a:pPr>
            <a:r>
              <a:rPr lang="en-US" sz="1800" dirty="0" smtClean="0"/>
              <a:t>Logarithmic </a:t>
            </a:r>
            <a:r>
              <a:rPr lang="en-US" sz="1800" dirty="0"/>
              <a:t>Function </a:t>
            </a:r>
          </a:p>
          <a:p>
            <a:pPr marL="742950" lvl="2" indent="-342900">
              <a:buFont typeface="Wingdings" panose="05000000000000000000" pitchFamily="2" charset="2"/>
              <a:buChar char="v"/>
            </a:pPr>
            <a:r>
              <a:rPr lang="en-US" sz="1800" dirty="0" smtClean="0"/>
              <a:t>Square </a:t>
            </a:r>
            <a:r>
              <a:rPr lang="en-US" sz="1800" dirty="0"/>
              <a:t>Root Function</a:t>
            </a:r>
          </a:p>
          <a:p>
            <a:pPr marL="0" lvl="1" indent="0">
              <a:buNone/>
            </a:pPr>
            <a:endParaRPr lang="en-US" sz="2400" dirty="0" smtClean="0">
              <a:ea typeface="+mn-ea"/>
              <a:cs typeface="+mn-cs"/>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971800"/>
            <a:ext cx="3629025"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5125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5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11</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Fundamentals of Transformations</a:t>
            </a:r>
            <a:endParaRPr lang="en-US" sz="3600" dirty="0">
              <a:solidFill>
                <a:srgbClr val="0000FF"/>
              </a:solidFill>
            </a:endParaRPr>
          </a:p>
        </p:txBody>
      </p:sp>
      <p:sp>
        <p:nvSpPr>
          <p:cNvPr id="21507" name="Rectangle 3"/>
          <p:cNvSpPr>
            <a:spLocks noGrp="1" noChangeArrowheads="1"/>
          </p:cNvSpPr>
          <p:nvPr>
            <p:ph type="body" idx="1"/>
          </p:nvPr>
        </p:nvSpPr>
        <p:spPr>
          <a:xfrm>
            <a:off x="228600" y="1828800"/>
            <a:ext cx="8534400" cy="4724400"/>
          </a:xfrm>
        </p:spPr>
        <p:txBody>
          <a:bodyPr/>
          <a:lstStyle/>
          <a:p>
            <a:pPr marL="0" lvl="1" indent="0">
              <a:buNone/>
            </a:pPr>
            <a:endParaRPr lang="en-US" sz="2400" dirty="0" smtClean="0">
              <a:ea typeface="+mn-ea"/>
              <a:cs typeface="+mn-cs"/>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7" y="1600200"/>
            <a:ext cx="8734425"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4267200"/>
            <a:ext cx="6115050"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5780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12</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Fundamentals of Transformations</a:t>
            </a:r>
            <a:endParaRPr lang="en-US" sz="3600" dirty="0">
              <a:solidFill>
                <a:srgbClr val="0000FF"/>
              </a:solidFill>
            </a:endParaRPr>
          </a:p>
        </p:txBody>
      </p:sp>
      <p:sp>
        <p:nvSpPr>
          <p:cNvPr id="21507" name="Rectangle 3"/>
          <p:cNvSpPr>
            <a:spLocks noGrp="1" noChangeArrowheads="1"/>
          </p:cNvSpPr>
          <p:nvPr>
            <p:ph type="body" idx="1"/>
          </p:nvPr>
        </p:nvSpPr>
        <p:spPr>
          <a:xfrm>
            <a:off x="228600" y="1828800"/>
            <a:ext cx="8534400" cy="4724400"/>
          </a:xfrm>
        </p:spPr>
        <p:txBody>
          <a:bodyPr/>
          <a:lstStyle/>
          <a:p>
            <a:pPr marL="0" lvl="1" indent="0">
              <a:buNone/>
            </a:pPr>
            <a:endParaRPr lang="en-US" sz="2400" dirty="0" smtClean="0">
              <a:ea typeface="+mn-ea"/>
              <a:cs typeface="+mn-cs"/>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905000"/>
            <a:ext cx="8452808"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225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13</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Power Function</a:t>
            </a:r>
            <a:endParaRPr lang="en-US" sz="3600" dirty="0">
              <a:solidFill>
                <a:srgbClr val="0000FF"/>
              </a:solidFill>
            </a:endParaRPr>
          </a:p>
        </p:txBody>
      </p:sp>
      <p:sp>
        <p:nvSpPr>
          <p:cNvPr id="21507" name="Rectangle 3"/>
          <p:cNvSpPr>
            <a:spLocks noGrp="1" noChangeArrowheads="1"/>
          </p:cNvSpPr>
          <p:nvPr>
            <p:ph type="body" idx="1"/>
          </p:nvPr>
        </p:nvSpPr>
        <p:spPr>
          <a:xfrm>
            <a:off x="228600" y="1828800"/>
            <a:ext cx="8534400" cy="4724400"/>
          </a:xfrm>
        </p:spPr>
        <p:txBody>
          <a:bodyPr/>
          <a:lstStyle/>
          <a:p>
            <a:pPr marL="0" lvl="1" indent="0">
              <a:buNone/>
            </a:pPr>
            <a:endParaRPr lang="en-US" sz="2400" dirty="0" smtClean="0">
              <a:ea typeface="+mn-ea"/>
              <a:cs typeface="+mn-cs"/>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857632"/>
            <a:ext cx="7248525"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452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14</a:t>
            </a:fld>
            <a:endParaRPr lang="en-US"/>
          </a:p>
        </p:txBody>
      </p:sp>
      <p:sp>
        <p:nvSpPr>
          <p:cNvPr id="21506" name="Rectangle 2"/>
          <p:cNvSpPr>
            <a:spLocks noGrp="1" noChangeArrowheads="1"/>
          </p:cNvSpPr>
          <p:nvPr>
            <p:ph type="title"/>
          </p:nvPr>
        </p:nvSpPr>
        <p:spPr/>
        <p:txBody>
          <a:bodyPr/>
          <a:lstStyle/>
          <a:p>
            <a:r>
              <a:rPr lang="en-US" sz="3600" dirty="0">
                <a:solidFill>
                  <a:srgbClr val="0000FF"/>
                </a:solidFill>
              </a:rPr>
              <a:t>Power Function</a:t>
            </a:r>
          </a:p>
        </p:txBody>
      </p:sp>
      <p:sp>
        <p:nvSpPr>
          <p:cNvPr id="21507" name="Rectangle 3"/>
          <p:cNvSpPr>
            <a:spLocks noGrp="1" noChangeArrowheads="1"/>
          </p:cNvSpPr>
          <p:nvPr>
            <p:ph type="body" idx="1"/>
          </p:nvPr>
        </p:nvSpPr>
        <p:spPr>
          <a:xfrm>
            <a:off x="228600" y="1828800"/>
            <a:ext cx="8534400" cy="4724400"/>
          </a:xfrm>
        </p:spPr>
        <p:txBody>
          <a:bodyPr/>
          <a:lstStyle/>
          <a:p>
            <a:pPr marL="0" lvl="1" indent="0">
              <a:buNone/>
            </a:pPr>
            <a:endParaRPr lang="en-US" sz="2400" dirty="0" smtClean="0">
              <a:ea typeface="+mn-ea"/>
              <a:cs typeface="+mn-cs"/>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858463"/>
            <a:ext cx="5257799" cy="4635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590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15</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Power Function</a:t>
            </a:r>
            <a:endParaRPr lang="en-US" sz="3600" dirty="0">
              <a:solidFill>
                <a:srgbClr val="0000FF"/>
              </a:solidFill>
            </a:endParaRPr>
          </a:p>
        </p:txBody>
      </p:sp>
      <p:sp>
        <p:nvSpPr>
          <p:cNvPr id="21507" name="Rectangle 3"/>
          <p:cNvSpPr>
            <a:spLocks noGrp="1" noChangeArrowheads="1"/>
          </p:cNvSpPr>
          <p:nvPr>
            <p:ph type="body" idx="1"/>
          </p:nvPr>
        </p:nvSpPr>
        <p:spPr>
          <a:xfrm>
            <a:off x="228600" y="1828800"/>
            <a:ext cx="8534400" cy="4724400"/>
          </a:xfrm>
        </p:spPr>
        <p:txBody>
          <a:bodyPr/>
          <a:lstStyle/>
          <a:p>
            <a:pPr marL="0" lvl="1" indent="0">
              <a:buNone/>
            </a:pPr>
            <a:endParaRPr lang="en-US" sz="2400" dirty="0" smtClean="0">
              <a:ea typeface="+mn-ea"/>
              <a:cs typeface="+mn-cs"/>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133600"/>
            <a:ext cx="4665012" cy="393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92551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16</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Power Function</a:t>
            </a:r>
            <a:endParaRPr lang="en-US" sz="3600" dirty="0">
              <a:solidFill>
                <a:srgbClr val="0000FF"/>
              </a:solidFill>
            </a:endParaRPr>
          </a:p>
        </p:txBody>
      </p:sp>
      <p:sp>
        <p:nvSpPr>
          <p:cNvPr id="21507" name="Rectangle 3"/>
          <p:cNvSpPr>
            <a:spLocks noGrp="1" noChangeArrowheads="1"/>
          </p:cNvSpPr>
          <p:nvPr>
            <p:ph type="body" idx="1"/>
          </p:nvPr>
        </p:nvSpPr>
        <p:spPr>
          <a:xfrm>
            <a:off x="228600" y="1828800"/>
            <a:ext cx="8534400" cy="4724400"/>
          </a:xfrm>
        </p:spPr>
        <p:txBody>
          <a:bodyPr/>
          <a:lstStyle/>
          <a:p>
            <a:pPr marL="0" lvl="1" indent="0">
              <a:buNone/>
            </a:pPr>
            <a:endParaRPr lang="en-US" sz="2400" dirty="0" smtClean="0">
              <a:ea typeface="+mn-ea"/>
              <a:cs typeface="+mn-cs"/>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297" y="1880146"/>
            <a:ext cx="8143103" cy="4749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75757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17</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Power Function</a:t>
            </a:r>
            <a:endParaRPr lang="en-US" sz="3600" dirty="0">
              <a:solidFill>
                <a:srgbClr val="0000FF"/>
              </a:solidFill>
            </a:endParaRPr>
          </a:p>
        </p:txBody>
      </p:sp>
      <p:sp>
        <p:nvSpPr>
          <p:cNvPr id="21507" name="Rectangle 3"/>
          <p:cNvSpPr>
            <a:spLocks noGrp="1" noChangeArrowheads="1"/>
          </p:cNvSpPr>
          <p:nvPr>
            <p:ph type="body" idx="1"/>
          </p:nvPr>
        </p:nvSpPr>
        <p:spPr>
          <a:xfrm>
            <a:off x="228600" y="1828800"/>
            <a:ext cx="8534400" cy="4724400"/>
          </a:xfrm>
        </p:spPr>
        <p:txBody>
          <a:bodyPr/>
          <a:lstStyle/>
          <a:p>
            <a:pPr marL="0" lvl="1" indent="0">
              <a:buNone/>
            </a:pPr>
            <a:endParaRPr lang="en-US" sz="2400" dirty="0" smtClean="0">
              <a:ea typeface="+mn-ea"/>
              <a:cs typeface="+mn-cs"/>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03" y="1752600"/>
            <a:ext cx="7705725" cy="39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16111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18</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Power Function</a:t>
            </a:r>
            <a:endParaRPr lang="en-US" sz="3600" dirty="0">
              <a:solidFill>
                <a:srgbClr val="0000FF"/>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415" y="1828800"/>
            <a:ext cx="7804785"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83836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19</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Transformation example: Population Growth</a:t>
            </a:r>
            <a:endParaRPr lang="en-US" sz="3600" dirty="0">
              <a:solidFill>
                <a:srgbClr val="0000FF"/>
              </a:solidFill>
            </a:endParaRPr>
          </a:p>
        </p:txBody>
      </p:sp>
      <p:sp>
        <p:nvSpPr>
          <p:cNvPr id="21507" name="Rectangle 3"/>
          <p:cNvSpPr>
            <a:spLocks noGrp="1" noChangeArrowheads="1"/>
          </p:cNvSpPr>
          <p:nvPr>
            <p:ph type="body" idx="1"/>
          </p:nvPr>
        </p:nvSpPr>
        <p:spPr>
          <a:xfrm>
            <a:off x="228600" y="1828800"/>
            <a:ext cx="8534400" cy="4724400"/>
          </a:xfrm>
        </p:spPr>
        <p:txBody>
          <a:bodyPr/>
          <a:lstStyle/>
          <a:p>
            <a:pPr marL="0" lvl="1" indent="0">
              <a:buNone/>
            </a:pPr>
            <a:endParaRPr lang="en-US" sz="2400" dirty="0" smtClean="0">
              <a:ea typeface="+mn-ea"/>
              <a:cs typeface="+mn-c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590800"/>
            <a:ext cx="4829175"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03029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2</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Correlation</a:t>
            </a:r>
            <a:endParaRPr lang="en-US" sz="3600" dirty="0">
              <a:solidFill>
                <a:srgbClr val="0000FF"/>
              </a:solidFill>
            </a:endParaRPr>
          </a:p>
        </p:txBody>
      </p:sp>
      <p:sp>
        <p:nvSpPr>
          <p:cNvPr id="21507" name="Rectangle 3"/>
          <p:cNvSpPr>
            <a:spLocks noGrp="1" noChangeArrowheads="1"/>
          </p:cNvSpPr>
          <p:nvPr>
            <p:ph type="body" idx="1"/>
          </p:nvPr>
        </p:nvSpPr>
        <p:spPr>
          <a:xfrm>
            <a:off x="304800" y="1828800"/>
            <a:ext cx="8839200" cy="4572000"/>
          </a:xfrm>
        </p:spPr>
        <p:txBody>
          <a:bodyPr/>
          <a:lstStyle/>
          <a:p>
            <a:r>
              <a:rPr lang="en-US" sz="2400" dirty="0"/>
              <a:t>When two sets of data are strongly linked together we say they have a high correlation. </a:t>
            </a:r>
          </a:p>
          <a:p>
            <a:pPr lvl="1"/>
            <a:r>
              <a:rPr lang="en-US" sz="2000" dirty="0" smtClean="0"/>
              <a:t>Correlation </a:t>
            </a:r>
            <a:r>
              <a:rPr lang="en-US" sz="2000" dirty="0"/>
              <a:t>is Positive when the values increase together, and </a:t>
            </a:r>
            <a:endParaRPr lang="en-US" sz="2000" dirty="0" smtClean="0"/>
          </a:p>
          <a:p>
            <a:pPr lvl="1"/>
            <a:r>
              <a:rPr lang="en-US" sz="2000" dirty="0" smtClean="0"/>
              <a:t>Correlation </a:t>
            </a:r>
            <a:r>
              <a:rPr lang="en-US" sz="2000" dirty="0"/>
              <a:t>is </a:t>
            </a:r>
            <a:r>
              <a:rPr lang="en-US" sz="2000" dirty="0" smtClean="0"/>
              <a:t>Negative </a:t>
            </a:r>
            <a:r>
              <a:rPr lang="en-US" sz="2000" dirty="0"/>
              <a:t>when one value decreases as the other </a:t>
            </a:r>
            <a:r>
              <a:rPr lang="en-US" sz="2000" dirty="0" smtClean="0"/>
              <a:t>increases.</a:t>
            </a:r>
          </a:p>
          <a:p>
            <a:pPr marL="457200" lvl="1" indent="0">
              <a:buNone/>
            </a:pPr>
            <a:endParaRPr lang="en-US" sz="2000" dirty="0" smtClean="0"/>
          </a:p>
          <a:p>
            <a:pPr marL="342900" lvl="1" indent="-342900">
              <a:buChar char="•"/>
            </a:pPr>
            <a:r>
              <a:rPr lang="en-US" sz="2400" dirty="0">
                <a:ea typeface="+mn-ea"/>
                <a:cs typeface="+mn-cs"/>
              </a:rPr>
              <a:t>Correlation can have a value ranging from: </a:t>
            </a:r>
          </a:p>
          <a:p>
            <a:pPr marL="742950" lvl="2" indent="-342900"/>
            <a:r>
              <a:rPr lang="en-US" sz="2000" dirty="0" smtClean="0">
                <a:ea typeface="+mn-ea"/>
                <a:cs typeface="+mn-cs"/>
              </a:rPr>
              <a:t>1 </a:t>
            </a:r>
            <a:r>
              <a:rPr lang="en-US" sz="2000" dirty="0">
                <a:ea typeface="+mn-ea"/>
                <a:cs typeface="+mn-cs"/>
              </a:rPr>
              <a:t>is perfect positive correlation </a:t>
            </a:r>
          </a:p>
          <a:p>
            <a:pPr marL="742950" lvl="2" indent="-342900"/>
            <a:r>
              <a:rPr lang="en-US" sz="2000" dirty="0" smtClean="0">
                <a:ea typeface="+mn-ea"/>
                <a:cs typeface="+mn-cs"/>
              </a:rPr>
              <a:t>0 </a:t>
            </a:r>
            <a:r>
              <a:rPr lang="en-US" sz="2000" dirty="0">
                <a:ea typeface="+mn-ea"/>
                <a:cs typeface="+mn-cs"/>
              </a:rPr>
              <a:t>implies that there is no correlation </a:t>
            </a:r>
          </a:p>
          <a:p>
            <a:pPr marL="742950" lvl="2" indent="-342900"/>
            <a:r>
              <a:rPr lang="en-US" sz="2000" dirty="0" smtClean="0">
                <a:ea typeface="+mn-ea"/>
                <a:cs typeface="+mn-cs"/>
              </a:rPr>
              <a:t>-</a:t>
            </a:r>
            <a:r>
              <a:rPr lang="en-US" sz="2000" dirty="0">
                <a:ea typeface="+mn-ea"/>
                <a:cs typeface="+mn-cs"/>
              </a:rPr>
              <a:t>1 is perfect negative </a:t>
            </a:r>
            <a:r>
              <a:rPr lang="en-US" sz="2000" dirty="0" smtClean="0">
                <a:ea typeface="+mn-ea"/>
                <a:cs typeface="+mn-cs"/>
              </a:rPr>
              <a:t>correlation</a:t>
            </a:r>
            <a:endParaRPr lang="en-US" sz="2000" dirty="0">
              <a:ea typeface="+mn-ea"/>
              <a:cs typeface="+mn-cs"/>
            </a:endParaRPr>
          </a:p>
        </p:txBody>
      </p:sp>
    </p:spTree>
    <p:extLst>
      <p:ext uri="{BB962C8B-B14F-4D97-AF65-F5344CB8AC3E}">
        <p14:creationId xmlns:p14="http://schemas.microsoft.com/office/powerpoint/2010/main" val="42624211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20</a:t>
            </a:fld>
            <a:endParaRPr lang="en-US"/>
          </a:p>
        </p:txBody>
      </p:sp>
      <p:sp>
        <p:nvSpPr>
          <p:cNvPr id="21506" name="Rectangle 2"/>
          <p:cNvSpPr>
            <a:spLocks noGrp="1" noChangeArrowheads="1"/>
          </p:cNvSpPr>
          <p:nvPr>
            <p:ph type="title"/>
          </p:nvPr>
        </p:nvSpPr>
        <p:spPr/>
        <p:txBody>
          <a:bodyPr/>
          <a:lstStyle/>
          <a:p>
            <a:r>
              <a:rPr lang="en-US" sz="3600">
                <a:solidFill>
                  <a:srgbClr val="0000FF"/>
                </a:solidFill>
              </a:rPr>
              <a:t>Transformation example: Population Growth</a:t>
            </a:r>
            <a:endParaRPr lang="en-US" sz="3600" dirty="0">
              <a:solidFill>
                <a:srgbClr val="0000FF"/>
              </a:solidFill>
            </a:endParaRPr>
          </a:p>
        </p:txBody>
      </p:sp>
      <p:sp>
        <p:nvSpPr>
          <p:cNvPr id="21507" name="Rectangle 3"/>
          <p:cNvSpPr>
            <a:spLocks noGrp="1" noChangeArrowheads="1"/>
          </p:cNvSpPr>
          <p:nvPr>
            <p:ph type="body" idx="1"/>
          </p:nvPr>
        </p:nvSpPr>
        <p:spPr>
          <a:xfrm>
            <a:off x="228600" y="1828800"/>
            <a:ext cx="8534400" cy="4724400"/>
          </a:xfrm>
        </p:spPr>
        <p:txBody>
          <a:bodyPr/>
          <a:lstStyle/>
          <a:p>
            <a:pPr marL="0" lvl="1" indent="0">
              <a:buNone/>
            </a:pPr>
            <a:endParaRPr lang="en-US" sz="2400" dirty="0" smtClean="0">
              <a:ea typeface="+mn-ea"/>
              <a:cs typeface="+mn-cs"/>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286000"/>
            <a:ext cx="4819650"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74697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21</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Transformation example: </a:t>
            </a:r>
            <a:r>
              <a:rPr lang="sv-SE" sz="3600" b="0" dirty="0"/>
              <a:t>Fortune 500 CEO salaries</a:t>
            </a:r>
            <a:endParaRPr lang="en-US" sz="3600" dirty="0">
              <a:solidFill>
                <a:srgbClr val="0000FF"/>
              </a:solidFill>
            </a:endParaRPr>
          </a:p>
        </p:txBody>
      </p:sp>
      <p:sp>
        <p:nvSpPr>
          <p:cNvPr id="21507" name="Rectangle 3"/>
          <p:cNvSpPr>
            <a:spLocks noGrp="1" noChangeArrowheads="1"/>
          </p:cNvSpPr>
          <p:nvPr>
            <p:ph type="body" idx="1"/>
          </p:nvPr>
        </p:nvSpPr>
        <p:spPr>
          <a:xfrm>
            <a:off x="228600" y="1828800"/>
            <a:ext cx="8534400" cy="4724400"/>
          </a:xfrm>
        </p:spPr>
        <p:txBody>
          <a:bodyPr/>
          <a:lstStyle/>
          <a:p>
            <a:pPr marL="0" lvl="1" indent="0">
              <a:buNone/>
            </a:pPr>
            <a:endParaRPr lang="en-US" sz="2400" dirty="0" smtClean="0">
              <a:ea typeface="+mn-ea"/>
              <a:cs typeface="+mn-cs"/>
            </a:endParaRPr>
          </a:p>
        </p:txBody>
      </p:sp>
      <p:graphicFrame>
        <p:nvGraphicFramePr>
          <p:cNvPr id="6" name="Chart 5"/>
          <p:cNvGraphicFramePr>
            <a:graphicFrameLocks/>
          </p:cNvGraphicFramePr>
          <p:nvPr>
            <p:extLst>
              <p:ext uri="{D42A27DB-BD31-4B8C-83A1-F6EECF244321}">
                <p14:modId xmlns:p14="http://schemas.microsoft.com/office/powerpoint/2010/main" val="1674157291"/>
              </p:ext>
            </p:extLst>
          </p:nvPr>
        </p:nvGraphicFramePr>
        <p:xfrm>
          <a:off x="1295400" y="2057400"/>
          <a:ext cx="6400800" cy="4038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927059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22</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Transformation example: </a:t>
            </a:r>
            <a:r>
              <a:rPr lang="sv-SE" sz="3600" b="0" dirty="0"/>
              <a:t>Fortune 500 CEO salaries</a:t>
            </a:r>
            <a:endParaRPr lang="en-US" sz="3600" dirty="0">
              <a:solidFill>
                <a:srgbClr val="0000FF"/>
              </a:solidFill>
            </a:endParaRPr>
          </a:p>
        </p:txBody>
      </p:sp>
      <p:sp>
        <p:nvSpPr>
          <p:cNvPr id="21507" name="Rectangle 3"/>
          <p:cNvSpPr>
            <a:spLocks noGrp="1" noChangeArrowheads="1"/>
          </p:cNvSpPr>
          <p:nvPr>
            <p:ph type="body" idx="1"/>
          </p:nvPr>
        </p:nvSpPr>
        <p:spPr>
          <a:xfrm>
            <a:off x="228600" y="1828800"/>
            <a:ext cx="8534400" cy="4724400"/>
          </a:xfrm>
        </p:spPr>
        <p:txBody>
          <a:bodyPr/>
          <a:lstStyle/>
          <a:p>
            <a:pPr marL="0" lvl="1" indent="0">
              <a:buNone/>
            </a:pPr>
            <a:endParaRPr lang="en-US" sz="2400" dirty="0" smtClean="0">
              <a:ea typeface="+mn-ea"/>
              <a:cs typeface="+mn-cs"/>
            </a:endParaRPr>
          </a:p>
        </p:txBody>
      </p:sp>
      <p:graphicFrame>
        <p:nvGraphicFramePr>
          <p:cNvPr id="7" name="Chart 6"/>
          <p:cNvGraphicFramePr>
            <a:graphicFrameLocks/>
          </p:cNvGraphicFramePr>
          <p:nvPr>
            <p:extLst>
              <p:ext uri="{D42A27DB-BD31-4B8C-83A1-F6EECF244321}">
                <p14:modId xmlns:p14="http://schemas.microsoft.com/office/powerpoint/2010/main" val="2308184070"/>
              </p:ext>
            </p:extLst>
          </p:nvPr>
        </p:nvGraphicFramePr>
        <p:xfrm>
          <a:off x="838200" y="1981200"/>
          <a:ext cx="7086600" cy="4495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143653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23</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Residual Plots</a:t>
            </a:r>
            <a:endParaRPr lang="en-US" sz="3600" dirty="0">
              <a:solidFill>
                <a:srgbClr val="0000FF"/>
              </a:solidFill>
            </a:endParaRPr>
          </a:p>
        </p:txBody>
      </p:sp>
      <p:sp>
        <p:nvSpPr>
          <p:cNvPr id="21507" name="Rectangle 3"/>
          <p:cNvSpPr>
            <a:spLocks noGrp="1" noChangeArrowheads="1"/>
          </p:cNvSpPr>
          <p:nvPr>
            <p:ph type="body" idx="1"/>
          </p:nvPr>
        </p:nvSpPr>
        <p:spPr>
          <a:xfrm>
            <a:off x="228600" y="1828800"/>
            <a:ext cx="8534400" cy="4724400"/>
          </a:xfrm>
        </p:spPr>
        <p:txBody>
          <a:bodyPr/>
          <a:lstStyle/>
          <a:p>
            <a:pPr marL="0" lvl="1" indent="0">
              <a:buNone/>
            </a:pPr>
            <a:endParaRPr lang="en-US" sz="2400" dirty="0" smtClean="0">
              <a:ea typeface="+mn-ea"/>
              <a:cs typeface="+mn-cs"/>
            </a:endParaRPr>
          </a:p>
          <a:p>
            <a:pPr marL="0" lvl="1" indent="0">
              <a:buNone/>
            </a:pPr>
            <a:endParaRPr lang="en-US" sz="2400" dirty="0">
              <a:ea typeface="+mn-ea"/>
              <a:cs typeface="+mn-cs"/>
            </a:endParaRPr>
          </a:p>
          <a:p>
            <a:pPr marL="0" lvl="1" indent="0">
              <a:buNone/>
            </a:pPr>
            <a:endParaRPr lang="en-US" sz="2400" dirty="0" smtClean="0">
              <a:ea typeface="+mn-ea"/>
              <a:cs typeface="+mn-cs"/>
            </a:endParaRPr>
          </a:p>
          <a:p>
            <a:pPr marL="0" lvl="1" indent="0">
              <a:buNone/>
            </a:pPr>
            <a:endParaRPr lang="en-US" sz="2400" dirty="0">
              <a:ea typeface="+mn-ea"/>
              <a:cs typeface="+mn-cs"/>
            </a:endParaRPr>
          </a:p>
          <a:p>
            <a:pPr marL="0" lvl="1" indent="0">
              <a:buNone/>
            </a:pPr>
            <a:endParaRPr lang="en-US" sz="2400" dirty="0" smtClean="0">
              <a:ea typeface="+mn-ea"/>
              <a:cs typeface="+mn-cs"/>
            </a:endParaRPr>
          </a:p>
          <a:p>
            <a:pPr marL="0" lvl="1" indent="0">
              <a:buNone/>
            </a:pPr>
            <a:endParaRPr lang="en-US" sz="2400" dirty="0">
              <a:ea typeface="+mn-ea"/>
              <a:cs typeface="+mn-cs"/>
            </a:endParaRPr>
          </a:p>
          <a:p>
            <a:pPr marL="0" lvl="1" indent="0">
              <a:buNone/>
            </a:pPr>
            <a:endParaRPr lang="en-US" sz="2400" dirty="0" smtClean="0">
              <a:ea typeface="+mn-ea"/>
              <a:cs typeface="+mn-cs"/>
            </a:endParaRPr>
          </a:p>
          <a:p>
            <a:pPr marL="0" lvl="1" indent="0">
              <a:buNone/>
            </a:pPr>
            <a:endParaRPr lang="en-US" sz="2400" dirty="0">
              <a:ea typeface="+mn-ea"/>
              <a:cs typeface="+mn-cs"/>
            </a:endParaRPr>
          </a:p>
          <a:p>
            <a:pPr marL="0" lvl="1" indent="0">
              <a:buNone/>
            </a:pPr>
            <a:endParaRPr lang="en-US" sz="2400" dirty="0" smtClean="0">
              <a:ea typeface="+mn-ea"/>
              <a:cs typeface="+mn-cs"/>
            </a:endParaRPr>
          </a:p>
          <a:p>
            <a:pPr marL="0" lvl="1" indent="0">
              <a:buNone/>
            </a:pPr>
            <a:r>
              <a:rPr lang="en-US" sz="1600" b="1" kern="1200" dirty="0">
                <a:solidFill>
                  <a:srgbClr val="002060"/>
                </a:solidFill>
                <a:latin typeface="Times New Roman" pitchFamily="18" charset="0"/>
              </a:rPr>
              <a:t>A “good” residuals vs. fitted plot should be relatively shapeless without clear patterns in the data, no obvious outliers, and be generally symmetrically distributed around the 0 line without particularly large residuals</a:t>
            </a:r>
            <a:r>
              <a:rPr lang="en-US" sz="1600" kern="1200" dirty="0">
                <a:solidFill>
                  <a:srgbClr val="002060"/>
                </a:solidFill>
                <a:latin typeface="Times New Roman" pitchFamily="18" charset="0"/>
              </a:rPr>
              <a:t>.</a:t>
            </a:r>
            <a:endParaRPr lang="sv-SE" sz="1600" dirty="0">
              <a:solidFill>
                <a:srgbClr val="002060"/>
              </a:solidFill>
            </a:endParaRPr>
          </a:p>
          <a:p>
            <a:pPr marL="0" lvl="1" indent="0">
              <a:buNone/>
            </a:pPr>
            <a:endParaRPr lang="en-US" sz="2400" dirty="0">
              <a:ea typeface="+mn-ea"/>
              <a:cs typeface="+mn-cs"/>
            </a:endParaRPr>
          </a:p>
          <a:p>
            <a:pPr marL="0" lvl="1" indent="0">
              <a:buNone/>
            </a:pPr>
            <a:endParaRPr lang="en-US" sz="2400" dirty="0" smtClean="0">
              <a:ea typeface="+mn-ea"/>
              <a:cs typeface="+mn-cs"/>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38" y="1447800"/>
            <a:ext cx="8598523" cy="4168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876799" y="4766846"/>
            <a:ext cx="4223061" cy="338554"/>
          </a:xfrm>
          <a:prstGeom prst="rect">
            <a:avLst/>
          </a:prstGeom>
          <a:noFill/>
        </p:spPr>
        <p:txBody>
          <a:bodyPr wrap="square" rtlCol="0">
            <a:spAutoFit/>
          </a:bodyPr>
          <a:lstStyle/>
          <a:p>
            <a:r>
              <a:rPr lang="en-US" sz="1600" b="1" dirty="0">
                <a:solidFill>
                  <a:srgbClr val="C00000"/>
                </a:solidFill>
              </a:rPr>
              <a:t>Residual = </a:t>
            </a:r>
            <a:r>
              <a:rPr lang="en-US" sz="1600" b="1" dirty="0" smtClean="0">
                <a:solidFill>
                  <a:srgbClr val="C00000"/>
                </a:solidFill>
              </a:rPr>
              <a:t>Actual value </a:t>
            </a:r>
            <a:r>
              <a:rPr lang="en-US" sz="1600" b="1" dirty="0">
                <a:solidFill>
                  <a:srgbClr val="C00000"/>
                </a:solidFill>
              </a:rPr>
              <a:t>- Predicted value</a:t>
            </a:r>
          </a:p>
        </p:txBody>
      </p:sp>
      <p:sp>
        <p:nvSpPr>
          <p:cNvPr id="7" name="TextBox 6"/>
          <p:cNvSpPr txBox="1"/>
          <p:nvPr/>
        </p:nvSpPr>
        <p:spPr>
          <a:xfrm>
            <a:off x="4920939" y="5130225"/>
            <a:ext cx="4223061" cy="584775"/>
          </a:xfrm>
          <a:prstGeom prst="rect">
            <a:avLst/>
          </a:prstGeom>
          <a:noFill/>
        </p:spPr>
        <p:txBody>
          <a:bodyPr wrap="square" rtlCol="0">
            <a:spAutoFit/>
          </a:bodyPr>
          <a:lstStyle/>
          <a:p>
            <a:r>
              <a:rPr lang="en-US" sz="1600" dirty="0"/>
              <a:t>Both the sum and the mean of the residuals are equal to zero</a:t>
            </a:r>
          </a:p>
        </p:txBody>
      </p:sp>
    </p:spTree>
    <p:extLst>
      <p:ext uri="{BB962C8B-B14F-4D97-AF65-F5344CB8AC3E}">
        <p14:creationId xmlns:p14="http://schemas.microsoft.com/office/powerpoint/2010/main" val="6643205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24</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Residual Plots</a:t>
            </a:r>
            <a:endParaRPr lang="en-US" sz="3600" dirty="0">
              <a:solidFill>
                <a:srgbClr val="0000FF"/>
              </a:solidFill>
            </a:endParaRPr>
          </a:p>
        </p:txBody>
      </p:sp>
      <p:sp>
        <p:nvSpPr>
          <p:cNvPr id="21507" name="Rectangle 3"/>
          <p:cNvSpPr>
            <a:spLocks noGrp="1" noChangeArrowheads="1"/>
          </p:cNvSpPr>
          <p:nvPr>
            <p:ph type="body" idx="1"/>
          </p:nvPr>
        </p:nvSpPr>
        <p:spPr>
          <a:xfrm>
            <a:off x="228600" y="1828800"/>
            <a:ext cx="8534400" cy="4724400"/>
          </a:xfrm>
        </p:spPr>
        <p:txBody>
          <a:bodyPr/>
          <a:lstStyle/>
          <a:p>
            <a:pPr marL="0" lvl="1" indent="0">
              <a:buNone/>
            </a:pPr>
            <a:endParaRPr lang="en-US" sz="2400" dirty="0" smtClean="0">
              <a:ea typeface="+mn-ea"/>
              <a:cs typeface="+mn-c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849" y="1872119"/>
            <a:ext cx="5066893" cy="1149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8925" y="3333750"/>
            <a:ext cx="3486150"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99505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25</a:t>
            </a:fld>
            <a:endParaRPr lang="en-US"/>
          </a:p>
        </p:txBody>
      </p:sp>
      <p:sp>
        <p:nvSpPr>
          <p:cNvPr id="21506" name="Rectangle 2"/>
          <p:cNvSpPr>
            <a:spLocks noGrp="1" noChangeArrowheads="1"/>
          </p:cNvSpPr>
          <p:nvPr>
            <p:ph type="title"/>
          </p:nvPr>
        </p:nvSpPr>
        <p:spPr/>
        <p:txBody>
          <a:bodyPr/>
          <a:lstStyle/>
          <a:p>
            <a:r>
              <a:rPr lang="en-US" sz="3600" smtClean="0">
                <a:solidFill>
                  <a:srgbClr val="0000FF"/>
                </a:solidFill>
              </a:rPr>
              <a:t>Transformation Guide</a:t>
            </a:r>
            <a:endParaRPr lang="en-US" sz="3600" dirty="0">
              <a:solidFill>
                <a:srgbClr val="0000FF"/>
              </a:solidFill>
            </a:endParaRPr>
          </a:p>
        </p:txBody>
      </p:sp>
      <p:sp>
        <p:nvSpPr>
          <p:cNvPr id="21507" name="Rectangle 3"/>
          <p:cNvSpPr>
            <a:spLocks noGrp="1" noChangeArrowheads="1"/>
          </p:cNvSpPr>
          <p:nvPr>
            <p:ph type="body" idx="1"/>
          </p:nvPr>
        </p:nvSpPr>
        <p:spPr>
          <a:xfrm>
            <a:off x="228600" y="1828800"/>
            <a:ext cx="8534400" cy="4724400"/>
          </a:xfrm>
        </p:spPr>
        <p:txBody>
          <a:bodyPr/>
          <a:lstStyle/>
          <a:p>
            <a:pPr marL="0" lvl="1" indent="0">
              <a:buNone/>
            </a:pPr>
            <a:endParaRPr lang="en-US" sz="2400" dirty="0" smtClean="0">
              <a:ea typeface="+mn-ea"/>
              <a:cs typeface="+mn-cs"/>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057400"/>
            <a:ext cx="8510058"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86617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26</a:t>
            </a:fld>
            <a:endParaRPr lang="en-US"/>
          </a:p>
        </p:txBody>
      </p:sp>
      <p:sp>
        <p:nvSpPr>
          <p:cNvPr id="21506" name="Rectangle 2"/>
          <p:cNvSpPr>
            <a:spLocks noGrp="1" noChangeArrowheads="1"/>
          </p:cNvSpPr>
          <p:nvPr>
            <p:ph type="title"/>
          </p:nvPr>
        </p:nvSpPr>
        <p:spPr/>
        <p:txBody>
          <a:bodyPr/>
          <a:lstStyle/>
          <a:p>
            <a:r>
              <a:rPr lang="en-US" sz="3600" i="1" kern="1200" dirty="0">
                <a:solidFill>
                  <a:srgbClr val="C00000"/>
                </a:solidFill>
                <a:latin typeface="Times New Roman" pitchFamily="18" charset="0"/>
              </a:rPr>
              <a:t>R</a:t>
            </a:r>
            <a:r>
              <a:rPr lang="en-US" sz="3600" kern="1200" baseline="30000" dirty="0">
                <a:solidFill>
                  <a:srgbClr val="C00000"/>
                </a:solidFill>
                <a:latin typeface="Times New Roman" pitchFamily="18" charset="0"/>
              </a:rPr>
              <a:t>2</a:t>
            </a:r>
            <a:r>
              <a:rPr lang="en-US" sz="3600" kern="1200" dirty="0">
                <a:latin typeface="Times New Roman" pitchFamily="18" charset="0"/>
              </a:rPr>
              <a:t> </a:t>
            </a:r>
            <a:r>
              <a:rPr lang="en-US" sz="3600" kern="1200" dirty="0">
                <a:solidFill>
                  <a:srgbClr val="0000FF"/>
                </a:solidFill>
                <a:latin typeface="Times New Roman" pitchFamily="18" charset="0"/>
              </a:rPr>
              <a:t>(</a:t>
            </a:r>
            <a:r>
              <a:rPr lang="en-US" sz="3600" kern="1200" dirty="0" smtClean="0">
                <a:solidFill>
                  <a:srgbClr val="0000FF"/>
                </a:solidFill>
                <a:latin typeface="Times New Roman" pitchFamily="18" charset="0"/>
              </a:rPr>
              <a:t>Coefficient </a:t>
            </a:r>
            <a:r>
              <a:rPr lang="en-US" sz="3600" kern="1200" dirty="0">
                <a:solidFill>
                  <a:srgbClr val="0000FF"/>
                </a:solidFill>
                <a:latin typeface="Times New Roman" pitchFamily="18" charset="0"/>
              </a:rPr>
              <a:t>of </a:t>
            </a:r>
            <a:r>
              <a:rPr lang="en-US" sz="3600" kern="1200" dirty="0" smtClean="0">
                <a:solidFill>
                  <a:srgbClr val="0000FF"/>
                </a:solidFill>
                <a:latin typeface="Times New Roman" pitchFamily="18" charset="0"/>
              </a:rPr>
              <a:t>determination)</a:t>
            </a:r>
            <a:endParaRPr lang="en-US" sz="3600" dirty="0">
              <a:solidFill>
                <a:srgbClr val="0000FF"/>
              </a:solidFill>
            </a:endParaRPr>
          </a:p>
        </p:txBody>
      </p:sp>
      <p:sp>
        <p:nvSpPr>
          <p:cNvPr id="21507" name="Rectangle 3"/>
          <p:cNvSpPr>
            <a:spLocks noGrp="1" noChangeArrowheads="1"/>
          </p:cNvSpPr>
          <p:nvPr>
            <p:ph type="body" idx="1"/>
          </p:nvPr>
        </p:nvSpPr>
        <p:spPr>
          <a:xfrm>
            <a:off x="228600" y="1828800"/>
            <a:ext cx="8534400" cy="4724400"/>
          </a:xfrm>
        </p:spPr>
        <p:txBody>
          <a:bodyPr/>
          <a:lstStyle/>
          <a:p>
            <a:r>
              <a:rPr lang="en-US" sz="2400" kern="1200" dirty="0">
                <a:latin typeface="Times New Roman" pitchFamily="18" charset="0"/>
              </a:rPr>
              <a:t>In </a:t>
            </a:r>
            <a:r>
              <a:rPr lang="en-US" sz="2400" kern="1200" dirty="0">
                <a:latin typeface="Times New Roman" pitchFamily="18" charset="0"/>
                <a:hlinkClick r:id="rId3" tooltip="Statistics"/>
              </a:rPr>
              <a:t>statistics</a:t>
            </a:r>
            <a:r>
              <a:rPr lang="en-US" sz="2400" kern="1200" dirty="0">
                <a:latin typeface="Times New Roman" pitchFamily="18" charset="0"/>
              </a:rPr>
              <a:t>, the </a:t>
            </a:r>
            <a:r>
              <a:rPr lang="en-US" sz="2400" b="1" kern="1200" dirty="0">
                <a:latin typeface="Times New Roman" pitchFamily="18" charset="0"/>
              </a:rPr>
              <a:t>coefficient of determination</a:t>
            </a:r>
            <a:r>
              <a:rPr lang="en-US" sz="2400" kern="1200" dirty="0">
                <a:latin typeface="Times New Roman" pitchFamily="18" charset="0"/>
              </a:rPr>
              <a:t>, denoted </a:t>
            </a:r>
            <a:r>
              <a:rPr lang="en-US" sz="2400" i="1" kern="1200" dirty="0">
                <a:latin typeface="Times New Roman" pitchFamily="18" charset="0"/>
              </a:rPr>
              <a:t>R</a:t>
            </a:r>
            <a:r>
              <a:rPr lang="en-US" sz="2400" kern="1200" baseline="30000" dirty="0">
                <a:latin typeface="Times New Roman" pitchFamily="18" charset="0"/>
              </a:rPr>
              <a:t>2</a:t>
            </a:r>
            <a:r>
              <a:rPr lang="en-US" sz="2400" kern="1200" dirty="0">
                <a:latin typeface="Times New Roman" pitchFamily="18" charset="0"/>
              </a:rPr>
              <a:t> or </a:t>
            </a:r>
            <a:r>
              <a:rPr lang="en-US" sz="2400" i="1" kern="1200" dirty="0">
                <a:latin typeface="Times New Roman" pitchFamily="18" charset="0"/>
              </a:rPr>
              <a:t>r</a:t>
            </a:r>
            <a:r>
              <a:rPr lang="en-US" sz="2400" kern="1200" baseline="30000" dirty="0">
                <a:latin typeface="Times New Roman" pitchFamily="18" charset="0"/>
              </a:rPr>
              <a:t>2</a:t>
            </a:r>
            <a:r>
              <a:rPr lang="en-US" sz="2400" kern="1200" dirty="0">
                <a:latin typeface="Times New Roman" pitchFamily="18" charset="0"/>
              </a:rPr>
              <a:t> and pronounced "R squared", is the proportion of the variance in the dependent variable that is predictable from the independent variable(s).</a:t>
            </a:r>
          </a:p>
          <a:p>
            <a:r>
              <a:rPr lang="en-US" sz="2400" kern="1200" dirty="0" smtClean="0">
                <a:latin typeface="Times New Roman" pitchFamily="18" charset="0"/>
              </a:rPr>
              <a:t>In </a:t>
            </a:r>
            <a:r>
              <a:rPr lang="en-US" sz="2400" kern="1200" dirty="0">
                <a:latin typeface="Times New Roman" pitchFamily="18" charset="0"/>
              </a:rPr>
              <a:t>other words “How much (What %) of the total variation in Y is described (predicted) by the regression line (variation in X</a:t>
            </a:r>
            <a:r>
              <a:rPr lang="en-US" sz="2400" kern="1200" dirty="0" smtClean="0">
                <a:latin typeface="Times New Roman" pitchFamily="18" charset="0"/>
              </a:rPr>
              <a:t>)?”</a:t>
            </a:r>
          </a:p>
          <a:p>
            <a:r>
              <a:rPr lang="en-US" sz="2400" dirty="0" smtClean="0"/>
              <a:t>SE</a:t>
            </a:r>
            <a:r>
              <a:rPr lang="en-US" sz="2400" baseline="-25000" dirty="0" smtClean="0"/>
              <a:t>Ῡ </a:t>
            </a:r>
            <a:r>
              <a:rPr lang="en-US" sz="2400" dirty="0"/>
              <a:t>=  </a:t>
            </a:r>
            <a:r>
              <a:rPr lang="en-US" sz="2400" dirty="0" smtClean="0"/>
              <a:t>(Y </a:t>
            </a:r>
            <a:r>
              <a:rPr lang="en-US" sz="2400" dirty="0"/>
              <a:t>– </a:t>
            </a:r>
            <a:r>
              <a:rPr lang="en-US" sz="2400" dirty="0" smtClean="0"/>
              <a:t>Ῡ)</a:t>
            </a:r>
            <a:r>
              <a:rPr lang="en-US" sz="2400" baseline="30000" dirty="0" smtClean="0"/>
              <a:t>2</a:t>
            </a:r>
          </a:p>
          <a:p>
            <a:r>
              <a:rPr lang="en-US" sz="2400" dirty="0" err="1" smtClean="0"/>
              <a:t>Se</a:t>
            </a:r>
            <a:r>
              <a:rPr lang="en-US" sz="2400" baseline="-25000" dirty="0" err="1" smtClean="0"/>
              <a:t>line</a:t>
            </a:r>
            <a:r>
              <a:rPr lang="en-US" sz="2400" baseline="-25000" dirty="0" smtClean="0"/>
              <a:t> </a:t>
            </a:r>
            <a:r>
              <a:rPr lang="en-US" sz="2400" dirty="0"/>
              <a:t>=  (Actual Y – Predicted </a:t>
            </a:r>
            <a:r>
              <a:rPr lang="en-US" sz="2400" dirty="0" smtClean="0"/>
              <a:t>Y)</a:t>
            </a:r>
            <a:r>
              <a:rPr lang="en-US" sz="2400" baseline="30000" dirty="0" smtClean="0"/>
              <a:t>2</a:t>
            </a:r>
            <a:endParaRPr lang="en-US" sz="2400" kern="1200" dirty="0">
              <a:latin typeface="Times New Roman" pitchFamily="18" charset="0"/>
            </a:endParaRPr>
          </a:p>
          <a:p>
            <a:r>
              <a:rPr lang="en-US" sz="2400" dirty="0" smtClean="0"/>
              <a:t>Proportion of the variance not predictable: </a:t>
            </a:r>
            <a:r>
              <a:rPr lang="en-US" sz="2400" dirty="0" err="1" smtClean="0"/>
              <a:t>SE</a:t>
            </a:r>
            <a:r>
              <a:rPr lang="en-US" sz="2400" baseline="-25000" dirty="0" err="1" smtClean="0"/>
              <a:t>line</a:t>
            </a:r>
            <a:r>
              <a:rPr lang="en-US" sz="2400" dirty="0" smtClean="0"/>
              <a:t>/SE</a:t>
            </a:r>
            <a:r>
              <a:rPr lang="en-US" sz="2400" baseline="-25000" dirty="0" smtClean="0"/>
              <a:t>Ῡ</a:t>
            </a:r>
            <a:endParaRPr lang="en-US" sz="2400" dirty="0" smtClean="0"/>
          </a:p>
          <a:p>
            <a:r>
              <a:rPr lang="en-US" sz="2400" dirty="0">
                <a:solidFill>
                  <a:srgbClr val="002060"/>
                </a:solidFill>
              </a:rPr>
              <a:t>coefficient of determination R</a:t>
            </a:r>
            <a:r>
              <a:rPr lang="en-US" sz="2400" baseline="30000" dirty="0">
                <a:solidFill>
                  <a:srgbClr val="002060"/>
                </a:solidFill>
              </a:rPr>
              <a:t>2</a:t>
            </a:r>
            <a:r>
              <a:rPr lang="en-US" sz="2400" dirty="0">
                <a:solidFill>
                  <a:srgbClr val="002060"/>
                </a:solidFill>
              </a:rPr>
              <a:t> = 1- (</a:t>
            </a:r>
            <a:r>
              <a:rPr lang="en-US" sz="2400" dirty="0" err="1">
                <a:solidFill>
                  <a:srgbClr val="002060"/>
                </a:solidFill>
              </a:rPr>
              <a:t>SE</a:t>
            </a:r>
            <a:r>
              <a:rPr lang="en-US" sz="2400" baseline="-25000" dirty="0" err="1">
                <a:solidFill>
                  <a:srgbClr val="002060"/>
                </a:solidFill>
              </a:rPr>
              <a:t>line</a:t>
            </a:r>
            <a:r>
              <a:rPr lang="en-US" sz="2400" dirty="0">
                <a:solidFill>
                  <a:srgbClr val="002060"/>
                </a:solidFill>
              </a:rPr>
              <a:t>/SE</a:t>
            </a:r>
            <a:r>
              <a:rPr lang="en-US" sz="2400" baseline="-25000" dirty="0">
                <a:solidFill>
                  <a:srgbClr val="002060"/>
                </a:solidFill>
              </a:rPr>
              <a:t>Ῡ</a:t>
            </a:r>
            <a:r>
              <a:rPr lang="en-US" sz="2400" dirty="0">
                <a:solidFill>
                  <a:srgbClr val="002060"/>
                </a:solidFill>
              </a:rPr>
              <a:t>)</a:t>
            </a:r>
            <a:endParaRPr lang="en-US" sz="2400" kern="1200" dirty="0">
              <a:solidFill>
                <a:srgbClr val="002060"/>
              </a:solidFill>
              <a:latin typeface="Times New Roman" pitchFamily="18" charset="0"/>
            </a:endParaRPr>
          </a:p>
          <a:p>
            <a:endParaRPr lang="en-US" sz="2400" kern="1200" dirty="0">
              <a:latin typeface="Times New Roman" pitchFamily="18" charset="0"/>
            </a:endParaRPr>
          </a:p>
        </p:txBody>
      </p:sp>
    </p:spTree>
    <p:extLst>
      <p:ext uri="{BB962C8B-B14F-4D97-AF65-F5344CB8AC3E}">
        <p14:creationId xmlns:p14="http://schemas.microsoft.com/office/powerpoint/2010/main" val="55410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27</a:t>
            </a:fld>
            <a:endParaRPr lang="en-US"/>
          </a:p>
        </p:txBody>
      </p:sp>
      <p:sp>
        <p:nvSpPr>
          <p:cNvPr id="21506" name="Rectangle 2"/>
          <p:cNvSpPr>
            <a:spLocks noGrp="1" noChangeArrowheads="1"/>
          </p:cNvSpPr>
          <p:nvPr>
            <p:ph type="title"/>
          </p:nvPr>
        </p:nvSpPr>
        <p:spPr/>
        <p:txBody>
          <a:bodyPr/>
          <a:lstStyle/>
          <a:p>
            <a:r>
              <a:rPr lang="en-US" sz="3600" i="1" kern="1200" dirty="0" smtClean="0">
                <a:solidFill>
                  <a:srgbClr val="0000FF"/>
                </a:solidFill>
                <a:latin typeface="Times New Roman" pitchFamily="18" charset="0"/>
              </a:rPr>
              <a:t>Task 1: </a:t>
            </a:r>
            <a:r>
              <a:rPr lang="en-US" sz="3600" i="1" kern="1200" dirty="0">
                <a:solidFill>
                  <a:srgbClr val="C00000"/>
                </a:solidFill>
                <a:latin typeface="Times New Roman" pitchFamily="18" charset="0"/>
              </a:rPr>
              <a:t>Compute R</a:t>
            </a:r>
            <a:r>
              <a:rPr lang="en-US" sz="3600" kern="1200" baseline="30000" dirty="0">
                <a:solidFill>
                  <a:srgbClr val="C00000"/>
                </a:solidFill>
                <a:latin typeface="Times New Roman" pitchFamily="18" charset="0"/>
              </a:rPr>
              <a:t>2</a:t>
            </a:r>
            <a:endParaRPr lang="en-US" sz="3600" dirty="0">
              <a:solidFill>
                <a:srgbClr val="0000FF"/>
              </a:solidFill>
            </a:endParaRPr>
          </a:p>
        </p:txBody>
      </p:sp>
      <p:pic>
        <p:nvPicPr>
          <p:cNvPr id="2" name="Picture 1"/>
          <p:cNvPicPr>
            <a:picLocks noChangeAspect="1"/>
          </p:cNvPicPr>
          <p:nvPr/>
        </p:nvPicPr>
        <p:blipFill>
          <a:blip r:embed="rId3"/>
          <a:stretch>
            <a:fillRect/>
          </a:stretch>
        </p:blipFill>
        <p:spPr>
          <a:xfrm>
            <a:off x="76200" y="2057400"/>
            <a:ext cx="9029880" cy="3581400"/>
          </a:xfrm>
          <a:prstGeom prst="rect">
            <a:avLst/>
          </a:prstGeom>
        </p:spPr>
      </p:pic>
    </p:spTree>
    <p:extLst>
      <p:ext uri="{BB962C8B-B14F-4D97-AF65-F5344CB8AC3E}">
        <p14:creationId xmlns:p14="http://schemas.microsoft.com/office/powerpoint/2010/main" val="37828225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28</a:t>
            </a:fld>
            <a:endParaRPr lang="en-US"/>
          </a:p>
        </p:txBody>
      </p:sp>
      <p:sp>
        <p:nvSpPr>
          <p:cNvPr id="21506" name="Rectangle 2"/>
          <p:cNvSpPr>
            <a:spLocks noGrp="1" noChangeArrowheads="1"/>
          </p:cNvSpPr>
          <p:nvPr>
            <p:ph type="title"/>
          </p:nvPr>
        </p:nvSpPr>
        <p:spPr/>
        <p:txBody>
          <a:bodyPr/>
          <a:lstStyle/>
          <a:p>
            <a:r>
              <a:rPr lang="en-US" sz="3600" dirty="0">
                <a:solidFill>
                  <a:srgbClr val="0000FF"/>
                </a:solidFill>
              </a:rPr>
              <a:t>Interpreting Residual Plots to improve your Regression</a:t>
            </a:r>
          </a:p>
        </p:txBody>
      </p:sp>
      <p:sp>
        <p:nvSpPr>
          <p:cNvPr id="21507" name="Rectangle 3"/>
          <p:cNvSpPr>
            <a:spLocks noGrp="1" noChangeArrowheads="1"/>
          </p:cNvSpPr>
          <p:nvPr>
            <p:ph type="body" idx="1"/>
          </p:nvPr>
        </p:nvSpPr>
        <p:spPr>
          <a:xfrm>
            <a:off x="228600" y="1828800"/>
            <a:ext cx="8534400" cy="4724400"/>
          </a:xfrm>
        </p:spPr>
        <p:txBody>
          <a:bodyPr/>
          <a:lstStyle/>
          <a:p>
            <a:pPr marL="342900" lvl="1" indent="-342900">
              <a:buFont typeface="Wingdings" panose="05000000000000000000" pitchFamily="2" charset="2"/>
              <a:buChar char="q"/>
            </a:pPr>
            <a:r>
              <a:rPr lang="en-US" sz="2400" dirty="0" smtClean="0">
                <a:solidFill>
                  <a:srgbClr val="002060"/>
                </a:solidFill>
                <a:ea typeface="+mn-ea"/>
                <a:cs typeface="+mn-cs"/>
              </a:rPr>
              <a:t>Observations, Predictions, and Residuals</a:t>
            </a:r>
          </a:p>
          <a:p>
            <a:pPr marL="0" lvl="1" indent="0">
              <a:buNone/>
            </a:pPr>
            <a:endParaRPr lang="en-US" sz="2400" dirty="0" smtClean="0">
              <a:solidFill>
                <a:srgbClr val="002060"/>
              </a:solidFill>
              <a:ea typeface="+mn-ea"/>
              <a:cs typeface="+mn-c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412871"/>
            <a:ext cx="6248400" cy="3647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73239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29</a:t>
            </a:fld>
            <a:endParaRPr lang="en-US"/>
          </a:p>
        </p:txBody>
      </p:sp>
      <p:sp>
        <p:nvSpPr>
          <p:cNvPr id="21506" name="Rectangle 2"/>
          <p:cNvSpPr>
            <a:spLocks noGrp="1" noChangeArrowheads="1"/>
          </p:cNvSpPr>
          <p:nvPr>
            <p:ph type="title"/>
          </p:nvPr>
        </p:nvSpPr>
        <p:spPr/>
        <p:txBody>
          <a:bodyPr/>
          <a:lstStyle/>
          <a:p>
            <a:r>
              <a:rPr lang="en-US" sz="3600" dirty="0">
                <a:solidFill>
                  <a:srgbClr val="0000FF"/>
                </a:solidFill>
              </a:rPr>
              <a:t>Interpreting Residual Plots to improve your Regression</a:t>
            </a:r>
          </a:p>
        </p:txBody>
      </p:sp>
      <p:sp>
        <p:nvSpPr>
          <p:cNvPr id="21507" name="Rectangle 3"/>
          <p:cNvSpPr>
            <a:spLocks noGrp="1" noChangeArrowheads="1"/>
          </p:cNvSpPr>
          <p:nvPr>
            <p:ph type="body" idx="1"/>
          </p:nvPr>
        </p:nvSpPr>
        <p:spPr>
          <a:xfrm>
            <a:off x="228600" y="1828800"/>
            <a:ext cx="8534400" cy="4724400"/>
          </a:xfrm>
        </p:spPr>
        <p:txBody>
          <a:bodyPr/>
          <a:lstStyle/>
          <a:p>
            <a:pPr marL="0" lvl="1" indent="0">
              <a:buNone/>
            </a:pPr>
            <a:endParaRPr lang="en-US" sz="2400" dirty="0" smtClean="0">
              <a:solidFill>
                <a:srgbClr val="002060"/>
              </a:solidFill>
              <a:ea typeface="+mn-ea"/>
              <a:cs typeface="+mn-cs"/>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234" y="2880824"/>
            <a:ext cx="7365131" cy="357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752600" y="2133600"/>
            <a:ext cx="4953000" cy="461665"/>
          </a:xfrm>
          <a:prstGeom prst="rect">
            <a:avLst/>
          </a:prstGeom>
          <a:noFill/>
        </p:spPr>
        <p:txBody>
          <a:bodyPr wrap="square" rtlCol="0">
            <a:spAutoFit/>
          </a:bodyPr>
          <a:lstStyle/>
          <a:p>
            <a:r>
              <a:rPr lang="en-US" b="1" dirty="0"/>
              <a:t>Revenue = 2.7 * Temperature – </a:t>
            </a:r>
            <a:r>
              <a:rPr lang="en-US" b="1" dirty="0" smtClean="0"/>
              <a:t>35</a:t>
            </a:r>
            <a:endParaRPr lang="en-US" b="1" dirty="0"/>
          </a:p>
        </p:txBody>
      </p:sp>
    </p:spTree>
    <p:extLst>
      <p:ext uri="{BB962C8B-B14F-4D97-AF65-F5344CB8AC3E}">
        <p14:creationId xmlns:p14="http://schemas.microsoft.com/office/powerpoint/2010/main" val="41899781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3</a:t>
            </a:fld>
            <a:endParaRPr lang="en-US"/>
          </a:p>
        </p:txBody>
      </p:sp>
      <p:sp>
        <p:nvSpPr>
          <p:cNvPr id="21506" name="Rectangle 2"/>
          <p:cNvSpPr>
            <a:spLocks noGrp="1" noChangeArrowheads="1"/>
          </p:cNvSpPr>
          <p:nvPr>
            <p:ph type="title"/>
          </p:nvPr>
        </p:nvSpPr>
        <p:spPr/>
        <p:txBody>
          <a:bodyPr/>
          <a:lstStyle/>
          <a:p>
            <a:r>
              <a:rPr lang="en-US" sz="3600" dirty="0">
                <a:solidFill>
                  <a:srgbClr val="0000FF"/>
                </a:solidFill>
              </a:rPr>
              <a:t>Correlation</a:t>
            </a:r>
          </a:p>
        </p:txBody>
      </p:sp>
      <p:sp>
        <p:nvSpPr>
          <p:cNvPr id="21507" name="Rectangle 3"/>
          <p:cNvSpPr>
            <a:spLocks noGrp="1" noChangeArrowheads="1"/>
          </p:cNvSpPr>
          <p:nvPr>
            <p:ph type="body" idx="1"/>
          </p:nvPr>
        </p:nvSpPr>
        <p:spPr>
          <a:xfrm>
            <a:off x="304800" y="1828800"/>
            <a:ext cx="8839200" cy="4572000"/>
          </a:xfrm>
        </p:spPr>
        <p:txBody>
          <a:bodyPr/>
          <a:lstStyle/>
          <a:p>
            <a:pPr marL="0" indent="0">
              <a:buNone/>
            </a:pPr>
            <a:endParaRPr lang="en-US" sz="2000" dirty="0">
              <a:ea typeface="+mn-ea"/>
              <a:cs typeface="+mn-cs"/>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81200"/>
            <a:ext cx="6135260"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64057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30</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Understanding Accuracy with Observed </a:t>
            </a:r>
            <a:r>
              <a:rPr lang="en-US" sz="3600" dirty="0" err="1" smtClean="0">
                <a:solidFill>
                  <a:srgbClr val="0000FF"/>
                </a:solidFill>
              </a:rPr>
              <a:t>vs</a:t>
            </a:r>
            <a:r>
              <a:rPr lang="en-US" sz="3600" dirty="0" smtClean="0">
                <a:solidFill>
                  <a:srgbClr val="0000FF"/>
                </a:solidFill>
              </a:rPr>
              <a:t> Predicted</a:t>
            </a:r>
            <a:endParaRPr lang="en-US" sz="3600" dirty="0">
              <a:solidFill>
                <a:srgbClr val="0000FF"/>
              </a:solidFill>
            </a:endParaRPr>
          </a:p>
        </p:txBody>
      </p:sp>
      <p:sp>
        <p:nvSpPr>
          <p:cNvPr id="21507" name="Rectangle 3"/>
          <p:cNvSpPr>
            <a:spLocks noGrp="1" noChangeArrowheads="1"/>
          </p:cNvSpPr>
          <p:nvPr>
            <p:ph type="body" idx="1"/>
          </p:nvPr>
        </p:nvSpPr>
        <p:spPr>
          <a:xfrm>
            <a:off x="228600" y="1828800"/>
            <a:ext cx="8534400" cy="4724400"/>
          </a:xfrm>
        </p:spPr>
        <p:txBody>
          <a:bodyPr/>
          <a:lstStyle/>
          <a:p>
            <a:pPr marL="0" lvl="1" indent="0">
              <a:buNone/>
            </a:pPr>
            <a:endParaRPr lang="en-US" sz="2400" dirty="0" smtClean="0">
              <a:solidFill>
                <a:srgbClr val="002060"/>
              </a:solidFill>
              <a:ea typeface="+mn-ea"/>
              <a:cs typeface="+mn-cs"/>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81200"/>
            <a:ext cx="8527224"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28056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31</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Understanding Accuracy with Observed </a:t>
            </a:r>
            <a:r>
              <a:rPr lang="en-US" sz="3600" dirty="0" err="1" smtClean="0">
                <a:solidFill>
                  <a:srgbClr val="0000FF"/>
                </a:solidFill>
              </a:rPr>
              <a:t>vs</a:t>
            </a:r>
            <a:r>
              <a:rPr lang="en-US" sz="3600" dirty="0" smtClean="0">
                <a:solidFill>
                  <a:srgbClr val="0000FF"/>
                </a:solidFill>
              </a:rPr>
              <a:t> Predicted</a:t>
            </a:r>
            <a:endParaRPr lang="en-US" sz="3600" dirty="0">
              <a:solidFill>
                <a:srgbClr val="0000FF"/>
              </a:solidFill>
            </a:endParaRPr>
          </a:p>
        </p:txBody>
      </p:sp>
      <p:sp>
        <p:nvSpPr>
          <p:cNvPr id="21507" name="Rectangle 3"/>
          <p:cNvSpPr>
            <a:spLocks noGrp="1" noChangeArrowheads="1"/>
          </p:cNvSpPr>
          <p:nvPr>
            <p:ph type="body" idx="1"/>
          </p:nvPr>
        </p:nvSpPr>
        <p:spPr>
          <a:xfrm>
            <a:off x="228600" y="1828800"/>
            <a:ext cx="8534400" cy="4724400"/>
          </a:xfrm>
        </p:spPr>
        <p:txBody>
          <a:bodyPr/>
          <a:lstStyle/>
          <a:p>
            <a:pPr marL="342900" lvl="1" indent="-342900">
              <a:buFont typeface="Wingdings" panose="05000000000000000000" pitchFamily="2" charset="2"/>
              <a:buChar char="v"/>
            </a:pPr>
            <a:r>
              <a:rPr lang="en-US" sz="2400" dirty="0" smtClean="0">
                <a:solidFill>
                  <a:srgbClr val="002060"/>
                </a:solidFill>
                <a:ea typeface="+mn-ea"/>
                <a:cs typeface="+mn-cs"/>
              </a:rPr>
              <a:t>For more than one explanatory variables</a:t>
            </a:r>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349119"/>
            <a:ext cx="7691437" cy="4204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25028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32</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Examining Predicted </a:t>
            </a:r>
            <a:r>
              <a:rPr lang="en-US" sz="3600" dirty="0" err="1" smtClean="0">
                <a:solidFill>
                  <a:srgbClr val="0000FF"/>
                </a:solidFill>
              </a:rPr>
              <a:t>vs</a:t>
            </a:r>
            <a:r>
              <a:rPr lang="en-US" sz="3600" dirty="0" smtClean="0">
                <a:solidFill>
                  <a:srgbClr val="0000FF"/>
                </a:solidFill>
              </a:rPr>
              <a:t> Residual (“The Residual Plot”)</a:t>
            </a:r>
            <a:endParaRPr lang="en-US" sz="3600" dirty="0">
              <a:solidFill>
                <a:srgbClr val="0000FF"/>
              </a:solidFill>
            </a:endParaRPr>
          </a:p>
        </p:txBody>
      </p:sp>
      <p:sp>
        <p:nvSpPr>
          <p:cNvPr id="21507" name="Rectangle 3"/>
          <p:cNvSpPr>
            <a:spLocks noGrp="1" noChangeArrowheads="1"/>
          </p:cNvSpPr>
          <p:nvPr>
            <p:ph type="body" idx="1"/>
          </p:nvPr>
        </p:nvSpPr>
        <p:spPr>
          <a:xfrm>
            <a:off x="228600" y="1828800"/>
            <a:ext cx="8534400" cy="4724400"/>
          </a:xfrm>
        </p:spPr>
        <p:txBody>
          <a:bodyPr/>
          <a:lstStyle/>
          <a:p>
            <a:pPr marL="0" lvl="1" indent="0">
              <a:buNone/>
            </a:pPr>
            <a:endParaRPr lang="en-US" sz="2400" dirty="0" smtClean="0">
              <a:solidFill>
                <a:srgbClr val="002060"/>
              </a:solidFill>
              <a:ea typeface="+mn-ea"/>
              <a:cs typeface="+mn-cs"/>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640" y="1962150"/>
            <a:ext cx="8163760"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6934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33</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Examining Predicted </a:t>
            </a:r>
            <a:r>
              <a:rPr lang="en-US" sz="3600" dirty="0" err="1" smtClean="0">
                <a:solidFill>
                  <a:srgbClr val="0000FF"/>
                </a:solidFill>
              </a:rPr>
              <a:t>vs</a:t>
            </a:r>
            <a:r>
              <a:rPr lang="en-US" sz="3600" dirty="0" smtClean="0">
                <a:solidFill>
                  <a:srgbClr val="0000FF"/>
                </a:solidFill>
              </a:rPr>
              <a:t> Residual (“The Residual Plot”)</a:t>
            </a:r>
            <a:endParaRPr lang="en-US" sz="3600" dirty="0">
              <a:solidFill>
                <a:srgbClr val="0000FF"/>
              </a:solidFill>
            </a:endParaRPr>
          </a:p>
        </p:txBody>
      </p:sp>
      <p:sp>
        <p:nvSpPr>
          <p:cNvPr id="21507" name="Rectangle 3"/>
          <p:cNvSpPr>
            <a:spLocks noGrp="1" noChangeArrowheads="1"/>
          </p:cNvSpPr>
          <p:nvPr>
            <p:ph type="body" idx="1"/>
          </p:nvPr>
        </p:nvSpPr>
        <p:spPr>
          <a:xfrm>
            <a:off x="228600" y="1828800"/>
            <a:ext cx="8534400" cy="4724400"/>
          </a:xfrm>
        </p:spPr>
        <p:txBody>
          <a:bodyPr/>
          <a:lstStyle/>
          <a:p>
            <a:pPr marL="342900" lvl="1" indent="-342900">
              <a:buFont typeface="Wingdings" panose="05000000000000000000" pitchFamily="2" charset="2"/>
              <a:buChar char="v"/>
            </a:pPr>
            <a:r>
              <a:rPr lang="en-US" sz="2400" dirty="0">
                <a:solidFill>
                  <a:srgbClr val="002060"/>
                </a:solidFill>
              </a:rPr>
              <a:t> </a:t>
            </a:r>
            <a:r>
              <a:rPr lang="en-US" sz="2400" kern="1200" dirty="0">
                <a:latin typeface="Times New Roman" pitchFamily="18" charset="0"/>
              </a:rPr>
              <a:t>Ideally your plot of the residuals look like one of these:</a:t>
            </a:r>
          </a:p>
          <a:p>
            <a:pPr marL="0" lvl="1" indent="0">
              <a:buNone/>
            </a:pPr>
            <a:endParaRPr lang="en-US" sz="2400" kern="1200" dirty="0">
              <a:latin typeface="Times New Roman" pitchFamily="18"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962" y="2514600"/>
            <a:ext cx="6762750"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67738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34</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Examining Predicted </a:t>
            </a:r>
            <a:r>
              <a:rPr lang="en-US" sz="3600" dirty="0" err="1" smtClean="0">
                <a:solidFill>
                  <a:srgbClr val="0000FF"/>
                </a:solidFill>
              </a:rPr>
              <a:t>vs</a:t>
            </a:r>
            <a:r>
              <a:rPr lang="en-US" sz="3600" dirty="0" smtClean="0">
                <a:solidFill>
                  <a:srgbClr val="0000FF"/>
                </a:solidFill>
              </a:rPr>
              <a:t> Residual (“The Residual Plot”)</a:t>
            </a:r>
            <a:endParaRPr lang="en-US" sz="3600" dirty="0">
              <a:solidFill>
                <a:srgbClr val="0000FF"/>
              </a:solidFill>
            </a:endParaRPr>
          </a:p>
        </p:txBody>
      </p:sp>
      <p:sp>
        <p:nvSpPr>
          <p:cNvPr id="21507" name="Rectangle 3"/>
          <p:cNvSpPr>
            <a:spLocks noGrp="1" noChangeArrowheads="1"/>
          </p:cNvSpPr>
          <p:nvPr>
            <p:ph type="body" idx="1"/>
          </p:nvPr>
        </p:nvSpPr>
        <p:spPr>
          <a:xfrm>
            <a:off x="228600" y="1828800"/>
            <a:ext cx="8534400" cy="4724400"/>
          </a:xfrm>
        </p:spPr>
        <p:txBody>
          <a:bodyPr/>
          <a:lstStyle/>
          <a:p>
            <a:pPr marL="342900" lvl="1" indent="-342900">
              <a:buFont typeface="Wingdings" panose="05000000000000000000" pitchFamily="2" charset="2"/>
              <a:buChar char="v"/>
            </a:pPr>
            <a:endParaRPr lang="en-US" sz="2400" kern="1200" dirty="0" smtClean="0">
              <a:latin typeface="Times New Roman" pitchFamily="18" charset="0"/>
            </a:endParaRPr>
          </a:p>
          <a:p>
            <a:pPr marL="342900" lvl="1" indent="-342900">
              <a:buFont typeface="Wingdings" panose="05000000000000000000" pitchFamily="2" charset="2"/>
              <a:buChar char="v"/>
            </a:pPr>
            <a:endParaRPr lang="en-US" sz="2400" kern="1200" dirty="0">
              <a:latin typeface="Times New Roman" pitchFamily="18" charset="0"/>
            </a:endParaRPr>
          </a:p>
          <a:p>
            <a:pPr marL="342900" lvl="1" indent="-342900">
              <a:buFont typeface="Wingdings" panose="05000000000000000000" pitchFamily="2" charset="2"/>
              <a:buChar char="v"/>
            </a:pPr>
            <a:endParaRPr lang="en-US" sz="2400" kern="1200" dirty="0" smtClean="0">
              <a:latin typeface="Times New Roman" pitchFamily="18" charset="0"/>
            </a:endParaRPr>
          </a:p>
          <a:p>
            <a:pPr marL="342900" lvl="1" indent="-342900">
              <a:buFont typeface="Wingdings" panose="05000000000000000000" pitchFamily="2" charset="2"/>
              <a:buChar char="v"/>
            </a:pPr>
            <a:endParaRPr lang="en-US" sz="2400" kern="1200" dirty="0">
              <a:latin typeface="Times New Roman" pitchFamily="18" charset="0"/>
            </a:endParaRPr>
          </a:p>
          <a:p>
            <a:pPr marL="342900" lvl="1" indent="-342900">
              <a:buFont typeface="Wingdings" panose="05000000000000000000" pitchFamily="2" charset="2"/>
              <a:buChar char="v"/>
            </a:pPr>
            <a:endParaRPr lang="en-US" sz="2400" kern="1200" dirty="0" smtClean="0">
              <a:latin typeface="Times New Roman" pitchFamily="18" charset="0"/>
            </a:endParaRPr>
          </a:p>
          <a:p>
            <a:pPr marL="342900" lvl="1" indent="-342900">
              <a:buFont typeface="Wingdings" panose="05000000000000000000" pitchFamily="2" charset="2"/>
              <a:buChar char="v"/>
            </a:pPr>
            <a:endParaRPr lang="en-US" sz="2400" kern="1200" dirty="0">
              <a:latin typeface="Times New Roman" pitchFamily="18" charset="0"/>
            </a:endParaRPr>
          </a:p>
          <a:p>
            <a:pPr marL="342900" lvl="1" indent="-342900">
              <a:buFont typeface="Wingdings" panose="05000000000000000000" pitchFamily="2" charset="2"/>
              <a:buChar char="v"/>
            </a:pPr>
            <a:endParaRPr lang="en-US" sz="2400" kern="1200" dirty="0" smtClean="0">
              <a:latin typeface="Times New Roman" pitchFamily="18" charset="0"/>
            </a:endParaRPr>
          </a:p>
          <a:p>
            <a:pPr marL="342900" lvl="1" indent="-342900">
              <a:buFont typeface="Wingdings" panose="05000000000000000000" pitchFamily="2" charset="2"/>
              <a:buChar char="v"/>
            </a:pPr>
            <a:endParaRPr lang="en-US" sz="2400" kern="1200" dirty="0">
              <a:latin typeface="Times New Roman" pitchFamily="18" charset="0"/>
            </a:endParaRPr>
          </a:p>
          <a:p>
            <a:pPr marL="0" indent="0">
              <a:buNone/>
            </a:pPr>
            <a:r>
              <a:rPr lang="en-US" sz="1600" b="1" dirty="0"/>
              <a:t>That is,</a:t>
            </a:r>
          </a:p>
          <a:p>
            <a:pPr marL="0" indent="0">
              <a:buNone/>
            </a:pPr>
            <a:r>
              <a:rPr lang="en-US" sz="1600" dirty="0"/>
              <a:t>(1) they’re pretty symmetrically distributed, tending to cluster towards the middle of the plot</a:t>
            </a:r>
          </a:p>
          <a:p>
            <a:pPr marL="0" indent="0">
              <a:buNone/>
            </a:pPr>
            <a:r>
              <a:rPr lang="en-US" sz="1600" dirty="0"/>
              <a:t>(2) they’re clustered around the lower single digits of the y-axis (e.g., 0.5 or 1.5, not 30 or 150)</a:t>
            </a:r>
          </a:p>
          <a:p>
            <a:pPr marL="0" indent="0">
              <a:buNone/>
            </a:pPr>
            <a:r>
              <a:rPr lang="en-US" sz="1600" dirty="0"/>
              <a:t>(3) in general there aren’t clear patterns</a:t>
            </a:r>
            <a:endParaRPr lang="sv-SE" sz="1600" dirty="0"/>
          </a:p>
          <a:p>
            <a:pPr marL="0" lvl="1" indent="0">
              <a:buNone/>
            </a:pPr>
            <a:endParaRPr lang="en-US" sz="2400" kern="1200" dirty="0">
              <a:latin typeface="Times New Roman" pitchFamily="18"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799" y="1828800"/>
            <a:ext cx="6791325"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97730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35</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Examining Predicted </a:t>
            </a:r>
            <a:r>
              <a:rPr lang="en-US" sz="3600" dirty="0" err="1" smtClean="0">
                <a:solidFill>
                  <a:srgbClr val="0000FF"/>
                </a:solidFill>
              </a:rPr>
              <a:t>vs</a:t>
            </a:r>
            <a:r>
              <a:rPr lang="en-US" sz="3600" dirty="0" smtClean="0">
                <a:solidFill>
                  <a:srgbClr val="0000FF"/>
                </a:solidFill>
              </a:rPr>
              <a:t> Residual (“The Residual Plot”)</a:t>
            </a:r>
            <a:endParaRPr lang="en-US" sz="3600" dirty="0">
              <a:solidFill>
                <a:srgbClr val="0000FF"/>
              </a:solidFill>
            </a:endParaRPr>
          </a:p>
        </p:txBody>
      </p:sp>
      <p:sp>
        <p:nvSpPr>
          <p:cNvPr id="21507" name="Rectangle 3"/>
          <p:cNvSpPr>
            <a:spLocks noGrp="1" noChangeArrowheads="1"/>
          </p:cNvSpPr>
          <p:nvPr>
            <p:ph type="body" idx="1"/>
          </p:nvPr>
        </p:nvSpPr>
        <p:spPr>
          <a:xfrm>
            <a:off x="228600" y="1828800"/>
            <a:ext cx="8534400" cy="4724400"/>
          </a:xfrm>
        </p:spPr>
        <p:txBody>
          <a:bodyPr/>
          <a:lstStyle/>
          <a:p>
            <a:pPr marL="342900" lvl="1" indent="-342900">
              <a:buFont typeface="Wingdings" panose="05000000000000000000" pitchFamily="2" charset="2"/>
              <a:buChar char="v"/>
            </a:pPr>
            <a:r>
              <a:rPr lang="en-US" sz="2400" dirty="0">
                <a:solidFill>
                  <a:srgbClr val="002060"/>
                </a:solidFill>
              </a:rPr>
              <a:t> </a:t>
            </a:r>
            <a:r>
              <a:rPr lang="en-US" sz="2400" dirty="0"/>
              <a:t>Here’s some residual plots that don’t meet those requirements</a:t>
            </a:r>
            <a:r>
              <a:rPr lang="en-US" sz="2400" dirty="0" smtClean="0"/>
              <a:t>:</a:t>
            </a:r>
          </a:p>
          <a:p>
            <a:pPr marL="342900" lvl="1" indent="-342900">
              <a:buFont typeface="Wingdings" panose="05000000000000000000" pitchFamily="2" charset="2"/>
              <a:buChar char="v"/>
            </a:pPr>
            <a:r>
              <a:rPr lang="en-US" sz="2400" dirty="0" smtClean="0"/>
              <a:t> Heteroscedasticity </a:t>
            </a:r>
            <a:endParaRPr lang="en-US" sz="2400" kern="1200" dirty="0">
              <a:latin typeface="Times New Roman" pitchFamily="18"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603" y="2783328"/>
            <a:ext cx="7413197" cy="3617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40859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36</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Examining Predicted </a:t>
            </a:r>
            <a:r>
              <a:rPr lang="en-US" sz="3600" dirty="0" err="1" smtClean="0">
                <a:solidFill>
                  <a:srgbClr val="0000FF"/>
                </a:solidFill>
              </a:rPr>
              <a:t>vs</a:t>
            </a:r>
            <a:r>
              <a:rPr lang="en-US" sz="3600" dirty="0" smtClean="0">
                <a:solidFill>
                  <a:srgbClr val="0000FF"/>
                </a:solidFill>
              </a:rPr>
              <a:t> Residual (“The Residual Plot”)</a:t>
            </a:r>
            <a:endParaRPr lang="en-US" sz="3600" dirty="0">
              <a:solidFill>
                <a:srgbClr val="0000FF"/>
              </a:solidFill>
            </a:endParaRPr>
          </a:p>
        </p:txBody>
      </p:sp>
      <p:sp>
        <p:nvSpPr>
          <p:cNvPr id="21507" name="Rectangle 3"/>
          <p:cNvSpPr>
            <a:spLocks noGrp="1" noChangeArrowheads="1"/>
          </p:cNvSpPr>
          <p:nvPr>
            <p:ph type="body" idx="1"/>
          </p:nvPr>
        </p:nvSpPr>
        <p:spPr>
          <a:xfrm>
            <a:off x="228600" y="1828800"/>
            <a:ext cx="8534400" cy="4724400"/>
          </a:xfrm>
        </p:spPr>
        <p:txBody>
          <a:bodyPr/>
          <a:lstStyle/>
          <a:p>
            <a:pPr marL="342900" lvl="1" indent="-342900">
              <a:buFont typeface="Wingdings" panose="05000000000000000000" pitchFamily="2" charset="2"/>
              <a:buChar char="v"/>
            </a:pPr>
            <a:r>
              <a:rPr lang="en-US" sz="2400" dirty="0">
                <a:solidFill>
                  <a:srgbClr val="002060"/>
                </a:solidFill>
              </a:rPr>
              <a:t> </a:t>
            </a:r>
            <a:r>
              <a:rPr lang="en-US" sz="2400" dirty="0"/>
              <a:t>Here’s some residual plots that don’t meet those requirements:</a:t>
            </a:r>
            <a:endParaRPr lang="en-US" sz="2400" kern="1200" dirty="0">
              <a:latin typeface="Times New Roman" pitchFamily="18"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037" y="2438400"/>
            <a:ext cx="7817457"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14788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37</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Examining Predicted </a:t>
            </a:r>
            <a:r>
              <a:rPr lang="en-US" sz="3600" dirty="0" err="1" smtClean="0">
                <a:solidFill>
                  <a:srgbClr val="0000FF"/>
                </a:solidFill>
              </a:rPr>
              <a:t>vs</a:t>
            </a:r>
            <a:r>
              <a:rPr lang="en-US" sz="3600" dirty="0" smtClean="0">
                <a:solidFill>
                  <a:srgbClr val="0000FF"/>
                </a:solidFill>
              </a:rPr>
              <a:t> Residual (“The Residual Plot”)</a:t>
            </a:r>
            <a:endParaRPr lang="en-US" sz="3600" dirty="0">
              <a:solidFill>
                <a:srgbClr val="0000FF"/>
              </a:solidFill>
            </a:endParaRPr>
          </a:p>
        </p:txBody>
      </p:sp>
      <p:sp>
        <p:nvSpPr>
          <p:cNvPr id="21507" name="Rectangle 3"/>
          <p:cNvSpPr>
            <a:spLocks noGrp="1" noChangeArrowheads="1"/>
          </p:cNvSpPr>
          <p:nvPr>
            <p:ph type="body" idx="1"/>
          </p:nvPr>
        </p:nvSpPr>
        <p:spPr>
          <a:xfrm>
            <a:off x="228600" y="1828800"/>
            <a:ext cx="8534400" cy="4724400"/>
          </a:xfrm>
        </p:spPr>
        <p:txBody>
          <a:bodyPr/>
          <a:lstStyle/>
          <a:p>
            <a:pPr marL="342900" lvl="1" indent="-342900">
              <a:buFont typeface="Wingdings" panose="05000000000000000000" pitchFamily="2" charset="2"/>
              <a:buChar char="v"/>
            </a:pPr>
            <a:endParaRPr lang="en-US" sz="2400" dirty="0" smtClean="0"/>
          </a:p>
          <a:p>
            <a:pPr marL="342900" lvl="1" indent="-342900">
              <a:buFont typeface="Wingdings" panose="05000000000000000000" pitchFamily="2" charset="2"/>
              <a:buChar char="v"/>
            </a:pPr>
            <a:endParaRPr lang="en-US" sz="2400" dirty="0"/>
          </a:p>
          <a:p>
            <a:pPr marL="342900" lvl="1" indent="-342900">
              <a:buFont typeface="Wingdings" panose="05000000000000000000" pitchFamily="2" charset="2"/>
              <a:buChar char="v"/>
            </a:pPr>
            <a:endParaRPr lang="en-US" sz="2400" dirty="0" smtClean="0"/>
          </a:p>
          <a:p>
            <a:pPr marL="342900" lvl="1" indent="-342900">
              <a:buFont typeface="Wingdings" panose="05000000000000000000" pitchFamily="2" charset="2"/>
              <a:buChar char="v"/>
            </a:pPr>
            <a:endParaRPr lang="en-US" sz="2400" dirty="0"/>
          </a:p>
          <a:p>
            <a:pPr marL="342900" lvl="1" indent="-342900">
              <a:buFont typeface="Wingdings" panose="05000000000000000000" pitchFamily="2" charset="2"/>
              <a:buChar char="v"/>
            </a:pPr>
            <a:endParaRPr lang="en-US" sz="2400" dirty="0" smtClean="0"/>
          </a:p>
          <a:p>
            <a:pPr marL="342900" lvl="1" indent="-342900">
              <a:buFont typeface="Wingdings" panose="05000000000000000000" pitchFamily="2" charset="2"/>
              <a:buChar char="v"/>
            </a:pPr>
            <a:endParaRPr lang="en-US" sz="2400" dirty="0"/>
          </a:p>
          <a:p>
            <a:pPr marL="342900" lvl="1" indent="-342900">
              <a:buFont typeface="Wingdings" panose="05000000000000000000" pitchFamily="2" charset="2"/>
              <a:buChar char="v"/>
            </a:pPr>
            <a:endParaRPr lang="en-US" sz="2400" dirty="0" smtClean="0"/>
          </a:p>
          <a:p>
            <a:pPr marL="0" lvl="1" indent="0">
              <a:buNone/>
            </a:pPr>
            <a:endParaRPr lang="en-US" sz="2400" dirty="0" smtClean="0"/>
          </a:p>
          <a:p>
            <a:r>
              <a:rPr lang="en-US" sz="1800" dirty="0"/>
              <a:t>These plots aren’t evenly distributed vertically, or they have an outlier, or they have a clear shape to them.</a:t>
            </a:r>
          </a:p>
          <a:p>
            <a:r>
              <a:rPr lang="en-US" sz="1800" dirty="0"/>
              <a:t>If you can detect a clear pattern or trend in your residuals, then your model has room for improvement.</a:t>
            </a:r>
          </a:p>
          <a:p>
            <a:pPr marL="342900" lvl="1" indent="-342900">
              <a:buFont typeface="Wingdings" panose="05000000000000000000" pitchFamily="2" charset="2"/>
              <a:buChar char="v"/>
            </a:pPr>
            <a:endParaRPr lang="en-US" sz="2400" dirty="0"/>
          </a:p>
          <a:p>
            <a:pPr marL="0" lvl="1" indent="0">
              <a:buNone/>
            </a:pPr>
            <a:endParaRPr lang="en-US" sz="2400" kern="1200" dirty="0">
              <a:latin typeface="Times New Roman" pitchFamily="18"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035" y="1752600"/>
            <a:ext cx="7154563" cy="355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42510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38</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Examining Predicted </a:t>
            </a:r>
            <a:r>
              <a:rPr lang="en-US" sz="3600" dirty="0" err="1" smtClean="0">
                <a:solidFill>
                  <a:srgbClr val="0000FF"/>
                </a:solidFill>
              </a:rPr>
              <a:t>vs</a:t>
            </a:r>
            <a:r>
              <a:rPr lang="en-US" sz="3600" dirty="0" smtClean="0">
                <a:solidFill>
                  <a:srgbClr val="0000FF"/>
                </a:solidFill>
              </a:rPr>
              <a:t> Residual (“The Residual Plot”)</a:t>
            </a:r>
            <a:endParaRPr lang="en-US" sz="3600" dirty="0">
              <a:solidFill>
                <a:srgbClr val="0000FF"/>
              </a:solidFill>
            </a:endParaRPr>
          </a:p>
        </p:txBody>
      </p:sp>
      <p:sp>
        <p:nvSpPr>
          <p:cNvPr id="21507" name="Rectangle 3"/>
          <p:cNvSpPr>
            <a:spLocks noGrp="1" noChangeArrowheads="1"/>
          </p:cNvSpPr>
          <p:nvPr>
            <p:ph type="body" idx="1"/>
          </p:nvPr>
        </p:nvSpPr>
        <p:spPr>
          <a:xfrm>
            <a:off x="228600" y="1828800"/>
            <a:ext cx="8534400" cy="4724400"/>
          </a:xfrm>
        </p:spPr>
        <p:txBody>
          <a:bodyPr/>
          <a:lstStyle/>
          <a:p>
            <a:pPr marL="342900" lvl="1" indent="-342900">
              <a:buFont typeface="Wingdings" panose="05000000000000000000" pitchFamily="2" charset="2"/>
              <a:buChar char="v"/>
            </a:pPr>
            <a:endParaRPr lang="en-US" sz="2400" dirty="0" smtClean="0"/>
          </a:p>
          <a:p>
            <a:pPr marL="342900" lvl="1" indent="-342900">
              <a:buFont typeface="Wingdings" panose="05000000000000000000" pitchFamily="2" charset="2"/>
              <a:buChar char="v"/>
            </a:pPr>
            <a:endParaRPr lang="en-US" sz="2400" dirty="0"/>
          </a:p>
          <a:p>
            <a:pPr marL="342900" lvl="1" indent="-342900">
              <a:buFont typeface="Wingdings" panose="05000000000000000000" pitchFamily="2" charset="2"/>
              <a:buChar char="v"/>
            </a:pPr>
            <a:endParaRPr lang="en-US" sz="2400" dirty="0" smtClean="0"/>
          </a:p>
          <a:p>
            <a:pPr marL="342900" lvl="1" indent="-342900">
              <a:buFont typeface="Wingdings" panose="05000000000000000000" pitchFamily="2" charset="2"/>
              <a:buChar char="v"/>
            </a:pPr>
            <a:endParaRPr lang="en-US" sz="2400" dirty="0"/>
          </a:p>
          <a:p>
            <a:pPr marL="342900" lvl="1" indent="-342900">
              <a:buFont typeface="Wingdings" panose="05000000000000000000" pitchFamily="2" charset="2"/>
              <a:buChar char="v"/>
            </a:pPr>
            <a:endParaRPr lang="en-US" sz="2400" dirty="0" smtClean="0"/>
          </a:p>
          <a:p>
            <a:pPr marL="342900" lvl="1" indent="-342900">
              <a:buFont typeface="Wingdings" panose="05000000000000000000" pitchFamily="2" charset="2"/>
              <a:buChar char="v"/>
            </a:pPr>
            <a:endParaRPr lang="en-US" sz="2400" dirty="0"/>
          </a:p>
          <a:p>
            <a:pPr marL="342900" lvl="1" indent="-342900">
              <a:buFont typeface="Wingdings" panose="05000000000000000000" pitchFamily="2" charset="2"/>
              <a:buChar char="v"/>
            </a:pPr>
            <a:endParaRPr lang="en-US" sz="2400" dirty="0" smtClean="0"/>
          </a:p>
          <a:p>
            <a:pPr marL="0" lvl="1" indent="0">
              <a:buNone/>
            </a:pPr>
            <a:endParaRPr lang="en-US" sz="2400" dirty="0" smtClean="0"/>
          </a:p>
          <a:p>
            <a:r>
              <a:rPr lang="en-US" sz="1800" dirty="0"/>
              <a:t>These plots aren’t evenly distributed vertically, or they have an outlier, or they have a clear shape to them.</a:t>
            </a:r>
          </a:p>
          <a:p>
            <a:r>
              <a:rPr lang="en-US" sz="1800" b="1" dirty="0"/>
              <a:t>If you can detect a clear pattern or trend in your residuals, then your model has room for improvement.</a:t>
            </a:r>
          </a:p>
          <a:p>
            <a:pPr marL="342900" lvl="1" indent="-342900">
              <a:buFont typeface="Wingdings" panose="05000000000000000000" pitchFamily="2" charset="2"/>
              <a:buChar char="v"/>
            </a:pPr>
            <a:endParaRPr lang="en-US" sz="2400" dirty="0"/>
          </a:p>
          <a:p>
            <a:pPr marL="0" lvl="1" indent="0">
              <a:buNone/>
            </a:pPr>
            <a:endParaRPr lang="en-US" sz="2400" kern="1200" dirty="0">
              <a:latin typeface="Times New Roman" pitchFamily="18"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035" y="1752600"/>
            <a:ext cx="7154563" cy="355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70780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39</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Examining Predicted </a:t>
            </a:r>
            <a:r>
              <a:rPr lang="en-US" sz="3600" dirty="0" err="1" smtClean="0">
                <a:solidFill>
                  <a:srgbClr val="0000FF"/>
                </a:solidFill>
              </a:rPr>
              <a:t>vs</a:t>
            </a:r>
            <a:r>
              <a:rPr lang="en-US" sz="3600" dirty="0" smtClean="0">
                <a:solidFill>
                  <a:srgbClr val="0000FF"/>
                </a:solidFill>
              </a:rPr>
              <a:t> Residual (“The Residual Plot”)</a:t>
            </a:r>
            <a:endParaRPr lang="en-US" sz="3600" dirty="0">
              <a:solidFill>
                <a:srgbClr val="0000FF"/>
              </a:solidFill>
            </a:endParaRPr>
          </a:p>
        </p:txBody>
      </p:sp>
      <p:sp>
        <p:nvSpPr>
          <p:cNvPr id="21507" name="Rectangle 3"/>
          <p:cNvSpPr>
            <a:spLocks noGrp="1" noChangeArrowheads="1"/>
          </p:cNvSpPr>
          <p:nvPr>
            <p:ph type="body" idx="1"/>
          </p:nvPr>
        </p:nvSpPr>
        <p:spPr>
          <a:xfrm>
            <a:off x="228600" y="1828800"/>
            <a:ext cx="8534400" cy="4724400"/>
          </a:xfrm>
        </p:spPr>
        <p:txBody>
          <a:bodyPr/>
          <a:lstStyle/>
          <a:p>
            <a:pPr marL="342900" lvl="1" indent="-342900">
              <a:buFont typeface="Wingdings" panose="05000000000000000000" pitchFamily="2" charset="2"/>
              <a:buChar char="q"/>
            </a:pPr>
            <a:r>
              <a:rPr lang="en-US" sz="2400" dirty="0"/>
              <a:t>Any trend in the plot, such as a tendency for negative residuals at small </a:t>
            </a:r>
            <a:r>
              <a:rPr lang="en-US" sz="2400" dirty="0" smtClean="0"/>
              <a:t>predicted value (h(x)) </a:t>
            </a:r>
            <a:r>
              <a:rPr lang="en-US" sz="2400" dirty="0"/>
              <a:t>and positive residuals at large </a:t>
            </a:r>
            <a:r>
              <a:rPr lang="en-US" sz="2400" dirty="0" smtClean="0"/>
              <a:t>h(x). </a:t>
            </a:r>
            <a:r>
              <a:rPr lang="en-US" sz="2400" dirty="0"/>
              <a:t>Such a trend would indicate non-</a:t>
            </a:r>
            <a:r>
              <a:rPr lang="en-US" sz="2400" dirty="0" err="1"/>
              <a:t>linearities</a:t>
            </a:r>
            <a:r>
              <a:rPr lang="en-US" sz="2400" dirty="0"/>
              <a:t> in the data. Possible remedies include transforming the response or introducing polynomial terms on the predictors</a:t>
            </a:r>
            <a:r>
              <a:rPr lang="en-US" sz="2400" dirty="0" smtClean="0"/>
              <a:t>.</a:t>
            </a:r>
          </a:p>
          <a:p>
            <a:pPr marL="342900" lvl="1" indent="-342900">
              <a:buFont typeface="Wingdings" panose="05000000000000000000" pitchFamily="2" charset="2"/>
              <a:buChar char="q"/>
            </a:pPr>
            <a:r>
              <a:rPr lang="en-US" sz="2400" dirty="0"/>
              <a:t>Non-constant spread of the residuals, such as a tendency for more clustered residuals for small h(x)</a:t>
            </a:r>
            <a:r>
              <a:rPr lang="en-US" sz="2400" dirty="0" smtClean="0"/>
              <a:t> </a:t>
            </a:r>
            <a:r>
              <a:rPr lang="en-US" sz="2400" dirty="0"/>
              <a:t>and more dispersed residuals for large h(x</a:t>
            </a:r>
            <a:r>
              <a:rPr lang="en-US" sz="2400" dirty="0" smtClean="0"/>
              <a:t>). It </a:t>
            </a:r>
            <a:r>
              <a:rPr lang="en-US" sz="2400" dirty="0"/>
              <a:t>indicates </a:t>
            </a:r>
            <a:r>
              <a:rPr lang="en-US" sz="2400" dirty="0" err="1"/>
              <a:t>heteroscedasticity</a:t>
            </a:r>
            <a:r>
              <a:rPr lang="en-US" sz="2400" dirty="0"/>
              <a:t> or non-constant variance. The usual remedy is a transformation of the response.</a:t>
            </a:r>
          </a:p>
          <a:p>
            <a:pPr marL="342900" lvl="1" indent="-342900"/>
            <a:endParaRPr lang="en-US" sz="2400" kern="1200" dirty="0">
              <a:latin typeface="Times New Roman" pitchFamily="18" charset="0"/>
            </a:endParaRPr>
          </a:p>
        </p:txBody>
      </p:sp>
    </p:spTree>
    <p:extLst>
      <p:ext uri="{BB962C8B-B14F-4D97-AF65-F5344CB8AC3E}">
        <p14:creationId xmlns:p14="http://schemas.microsoft.com/office/powerpoint/2010/main" val="1157381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4</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Covariance</a:t>
            </a:r>
            <a:endParaRPr lang="en-US" sz="3600" dirty="0">
              <a:solidFill>
                <a:srgbClr val="0000FF"/>
              </a:solidFill>
            </a:endParaRPr>
          </a:p>
        </p:txBody>
      </p:sp>
      <p:sp>
        <p:nvSpPr>
          <p:cNvPr id="21507" name="Rectangle 3"/>
          <p:cNvSpPr>
            <a:spLocks noGrp="1" noChangeArrowheads="1"/>
          </p:cNvSpPr>
          <p:nvPr>
            <p:ph type="body" idx="1"/>
          </p:nvPr>
        </p:nvSpPr>
        <p:spPr>
          <a:xfrm>
            <a:off x="304800" y="1828800"/>
            <a:ext cx="8839200" cy="4572000"/>
          </a:xfrm>
        </p:spPr>
        <p:txBody>
          <a:bodyPr/>
          <a:lstStyle/>
          <a:p>
            <a:pPr marL="0" indent="0">
              <a:buNone/>
            </a:pPr>
            <a:endParaRPr lang="en-US" sz="2000" dirty="0">
              <a:ea typeface="+mn-ea"/>
              <a:cs typeface="+mn-cs"/>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212" y="2014151"/>
            <a:ext cx="8429264" cy="3731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66137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40</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How much does this matter?</a:t>
            </a:r>
            <a:endParaRPr lang="en-US" sz="3600" dirty="0">
              <a:solidFill>
                <a:srgbClr val="0000FF"/>
              </a:solidFill>
            </a:endParaRPr>
          </a:p>
        </p:txBody>
      </p:sp>
      <p:sp>
        <p:nvSpPr>
          <p:cNvPr id="21507" name="Rectangle 3"/>
          <p:cNvSpPr>
            <a:spLocks noGrp="1" noChangeArrowheads="1"/>
          </p:cNvSpPr>
          <p:nvPr>
            <p:ph type="body" idx="1"/>
          </p:nvPr>
        </p:nvSpPr>
        <p:spPr>
          <a:xfrm>
            <a:off x="228600" y="1752600"/>
            <a:ext cx="8534400" cy="4724400"/>
          </a:xfrm>
        </p:spPr>
        <p:txBody>
          <a:bodyPr/>
          <a:lstStyle/>
          <a:p>
            <a:pPr marL="342900" lvl="1" indent="-342900">
              <a:buFont typeface="Wingdings" panose="05000000000000000000" pitchFamily="2" charset="2"/>
              <a:buChar char="v"/>
            </a:pPr>
            <a:r>
              <a:rPr lang="en-US" sz="2400" dirty="0"/>
              <a:t>“Essentially, all models are wrong, but some are useful</a:t>
            </a:r>
            <a:r>
              <a:rPr lang="en-US" sz="2400" dirty="0" smtClean="0"/>
              <a:t>”</a:t>
            </a:r>
          </a:p>
          <a:p>
            <a:pPr marL="0" lvl="1" indent="0">
              <a:buNone/>
            </a:pPr>
            <a:r>
              <a:rPr lang="en-US" sz="2400" dirty="0" smtClean="0">
                <a:solidFill>
                  <a:srgbClr val="0070C0"/>
                </a:solidFill>
              </a:rPr>
              <a:t>                                                                           George Box</a:t>
            </a:r>
            <a:endParaRPr lang="en-US" sz="2400" dirty="0"/>
          </a:p>
          <a:p>
            <a:pPr marL="342900" lvl="1" indent="-342900">
              <a:buFont typeface="Wingdings" panose="05000000000000000000" pitchFamily="2" charset="2"/>
              <a:buChar char="v"/>
            </a:pPr>
            <a:r>
              <a:rPr lang="en-US" sz="2400" dirty="0" smtClean="0"/>
              <a:t>How </a:t>
            </a:r>
            <a:r>
              <a:rPr lang="en-US" sz="2400" dirty="0"/>
              <a:t>concerned should you be if your model isn’t perfect, if your residuals look a bit unhealthy? </a:t>
            </a:r>
            <a:endParaRPr lang="en-US" sz="2400" dirty="0" smtClean="0"/>
          </a:p>
          <a:p>
            <a:pPr marL="0" lvl="1" indent="0">
              <a:buNone/>
            </a:pPr>
            <a:r>
              <a:rPr lang="en-US" sz="2400" dirty="0" smtClean="0">
                <a:solidFill>
                  <a:srgbClr val="6600FF"/>
                </a:solidFill>
              </a:rPr>
              <a:t>                                                                           It’s </a:t>
            </a:r>
            <a:r>
              <a:rPr lang="en-US" sz="2400" dirty="0">
                <a:solidFill>
                  <a:srgbClr val="6600FF"/>
                </a:solidFill>
              </a:rPr>
              <a:t>up to you</a:t>
            </a:r>
            <a:r>
              <a:rPr lang="en-US" sz="2400" dirty="0" smtClean="0">
                <a:solidFill>
                  <a:srgbClr val="6600FF"/>
                </a:solidFill>
              </a:rPr>
              <a:t>.</a:t>
            </a:r>
            <a:endParaRPr lang="en-US" sz="2400" dirty="0"/>
          </a:p>
          <a:p>
            <a:pPr marL="342900" lvl="1" indent="-342900">
              <a:buFont typeface="Wingdings" panose="05000000000000000000" pitchFamily="2" charset="2"/>
              <a:buChar char="v"/>
            </a:pPr>
            <a:r>
              <a:rPr lang="en-US" sz="2400" dirty="0" smtClean="0"/>
              <a:t>If </a:t>
            </a:r>
            <a:r>
              <a:rPr lang="en-US" sz="2400" dirty="0"/>
              <a:t>you’re publishing your thesis in particle physics, you probably want to make sure your model is as accurate as humanly possible</a:t>
            </a:r>
            <a:r>
              <a:rPr lang="en-US" sz="2400" dirty="0" smtClean="0"/>
              <a:t>.</a:t>
            </a:r>
          </a:p>
          <a:p>
            <a:pPr marL="342900" lvl="1" indent="-342900">
              <a:buFont typeface="Wingdings" panose="05000000000000000000" pitchFamily="2" charset="2"/>
              <a:buChar char="v"/>
            </a:pPr>
            <a:r>
              <a:rPr lang="en-US" sz="2400" dirty="0"/>
              <a:t>If you’re trying to run a quick and dirty analysis of your </a:t>
            </a:r>
            <a:r>
              <a:rPr lang="en-US" sz="2400" dirty="0" smtClean="0"/>
              <a:t>friend’s </a:t>
            </a:r>
            <a:r>
              <a:rPr lang="en-US" sz="2400" dirty="0"/>
              <a:t>lemonade stand, a less-than-perfect model might be good enough to answer whatever questions you have (e.g., whether Temperature appears to affect Revenue</a:t>
            </a:r>
            <a:r>
              <a:rPr lang="en-US" sz="2400" dirty="0" smtClean="0"/>
              <a:t>).</a:t>
            </a:r>
            <a:endParaRPr lang="en-US" sz="2400" dirty="0"/>
          </a:p>
          <a:p>
            <a:pPr marL="342900" lvl="1" indent="-342900">
              <a:buFont typeface="Wingdings" panose="05000000000000000000" pitchFamily="2" charset="2"/>
              <a:buChar char="v"/>
            </a:pPr>
            <a:endParaRPr lang="en-US" sz="2400" dirty="0" smtClean="0"/>
          </a:p>
          <a:p>
            <a:pPr marL="342900" lvl="1" indent="-342900">
              <a:buFont typeface="Wingdings" panose="05000000000000000000" pitchFamily="2" charset="2"/>
              <a:buChar char="v"/>
            </a:pPr>
            <a:endParaRPr lang="en-US" sz="2400" dirty="0" smtClean="0"/>
          </a:p>
          <a:p>
            <a:pPr marL="342900" lvl="1" indent="-342900">
              <a:buFont typeface="Wingdings" panose="05000000000000000000" pitchFamily="2" charset="2"/>
              <a:buChar char="v"/>
            </a:pPr>
            <a:endParaRPr lang="en-US" sz="2400" dirty="0"/>
          </a:p>
          <a:p>
            <a:pPr marL="342900" lvl="1" indent="-342900">
              <a:buFont typeface="Wingdings" panose="05000000000000000000" pitchFamily="2" charset="2"/>
              <a:buChar char="v"/>
            </a:pPr>
            <a:endParaRPr lang="en-US" sz="2400" dirty="0"/>
          </a:p>
          <a:p>
            <a:pPr marL="0" lvl="1" indent="0">
              <a:buNone/>
            </a:pPr>
            <a:endParaRPr lang="en-US" sz="2400" kern="1200" dirty="0">
              <a:latin typeface="Times New Roman" pitchFamily="18" charset="0"/>
            </a:endParaRPr>
          </a:p>
        </p:txBody>
      </p:sp>
    </p:spTree>
    <p:extLst>
      <p:ext uri="{BB962C8B-B14F-4D97-AF65-F5344CB8AC3E}">
        <p14:creationId xmlns:p14="http://schemas.microsoft.com/office/powerpoint/2010/main" val="2706762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41</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How much does this matter?</a:t>
            </a:r>
            <a:endParaRPr lang="en-US" sz="3600" dirty="0">
              <a:solidFill>
                <a:srgbClr val="0000FF"/>
              </a:solidFill>
            </a:endParaRPr>
          </a:p>
        </p:txBody>
      </p:sp>
      <p:sp>
        <p:nvSpPr>
          <p:cNvPr id="21507" name="Rectangle 3"/>
          <p:cNvSpPr>
            <a:spLocks noGrp="1" noChangeArrowheads="1"/>
          </p:cNvSpPr>
          <p:nvPr>
            <p:ph type="body" idx="1"/>
          </p:nvPr>
        </p:nvSpPr>
        <p:spPr>
          <a:xfrm>
            <a:off x="228600" y="1752600"/>
            <a:ext cx="8534400" cy="4724400"/>
          </a:xfrm>
        </p:spPr>
        <p:txBody>
          <a:bodyPr/>
          <a:lstStyle/>
          <a:p>
            <a:pPr marL="342900" lvl="1" indent="-342900">
              <a:buFont typeface="Wingdings" panose="05000000000000000000" pitchFamily="2" charset="2"/>
              <a:buChar char="v"/>
            </a:pPr>
            <a:r>
              <a:rPr lang="en-US" sz="2400" dirty="0"/>
              <a:t>Most of the time a decent model is better than none at all. So take your model, try to improve it, and then decide whether the accuracy is good enough to be useful for your purposes.</a:t>
            </a:r>
            <a:endParaRPr lang="en-US" sz="2400" dirty="0" smtClean="0"/>
          </a:p>
          <a:p>
            <a:pPr marL="342900" lvl="1" indent="-342900">
              <a:buFont typeface="Wingdings" panose="05000000000000000000" pitchFamily="2" charset="2"/>
              <a:buChar char="v"/>
            </a:pPr>
            <a:endParaRPr lang="en-US" sz="2400" dirty="0" smtClean="0"/>
          </a:p>
          <a:p>
            <a:pPr marL="342900" lvl="1" indent="-342900">
              <a:buFont typeface="Wingdings" panose="05000000000000000000" pitchFamily="2" charset="2"/>
              <a:buChar char="v"/>
            </a:pPr>
            <a:endParaRPr lang="en-US" sz="2400" dirty="0"/>
          </a:p>
          <a:p>
            <a:pPr marL="0" lvl="1" indent="0">
              <a:buNone/>
            </a:pPr>
            <a:endParaRPr lang="en-US" sz="2400" dirty="0"/>
          </a:p>
          <a:p>
            <a:pPr marL="0" lvl="1" indent="0">
              <a:buNone/>
            </a:pPr>
            <a:endParaRPr lang="en-US" sz="2400" kern="1200" dirty="0">
              <a:latin typeface="Times New Roman" pitchFamily="18" charset="0"/>
            </a:endParaRPr>
          </a:p>
        </p:txBody>
      </p:sp>
    </p:spTree>
    <p:extLst>
      <p:ext uri="{BB962C8B-B14F-4D97-AF65-F5344CB8AC3E}">
        <p14:creationId xmlns:p14="http://schemas.microsoft.com/office/powerpoint/2010/main" val="18266362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42</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Examples of Residual Plots and their Diagnoses</a:t>
            </a:r>
            <a:endParaRPr lang="en-US" sz="3600" dirty="0">
              <a:solidFill>
                <a:srgbClr val="0000FF"/>
              </a:solidFill>
            </a:endParaRPr>
          </a:p>
        </p:txBody>
      </p:sp>
      <p:sp>
        <p:nvSpPr>
          <p:cNvPr id="21507" name="Rectangle 3"/>
          <p:cNvSpPr>
            <a:spLocks noGrp="1" noChangeArrowheads="1"/>
          </p:cNvSpPr>
          <p:nvPr>
            <p:ph type="body" idx="1"/>
          </p:nvPr>
        </p:nvSpPr>
        <p:spPr>
          <a:xfrm>
            <a:off x="228600" y="1828800"/>
            <a:ext cx="8534400" cy="4724400"/>
          </a:xfrm>
        </p:spPr>
        <p:txBody>
          <a:bodyPr/>
          <a:lstStyle/>
          <a:p>
            <a:pPr marL="342900" lvl="1" indent="-342900">
              <a:buFont typeface="Wingdings" panose="05000000000000000000" pitchFamily="2" charset="2"/>
              <a:buChar char="v"/>
            </a:pPr>
            <a:r>
              <a:rPr lang="en-US" sz="2400" dirty="0"/>
              <a:t>Below is a gallery of unhealthy residual plots. Your residual may look like one specific type from below, or some combination.</a:t>
            </a:r>
          </a:p>
          <a:p>
            <a:pPr marL="0" lvl="1" indent="0">
              <a:buNone/>
            </a:pPr>
            <a:endParaRPr lang="en-US" sz="2400" kern="1200" dirty="0">
              <a:latin typeface="Times New Roman" pitchFamily="18" charset="0"/>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590800"/>
            <a:ext cx="6248400" cy="3954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28196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43</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Examples of Residual Plots and their Diagnoses</a:t>
            </a:r>
            <a:endParaRPr lang="en-US" sz="3600" dirty="0">
              <a:solidFill>
                <a:srgbClr val="0000FF"/>
              </a:solidFill>
            </a:endParaRPr>
          </a:p>
        </p:txBody>
      </p:sp>
      <p:sp>
        <p:nvSpPr>
          <p:cNvPr id="21507" name="Rectangle 3"/>
          <p:cNvSpPr>
            <a:spLocks noGrp="1" noChangeArrowheads="1"/>
          </p:cNvSpPr>
          <p:nvPr>
            <p:ph type="body" idx="1"/>
          </p:nvPr>
        </p:nvSpPr>
        <p:spPr>
          <a:xfrm>
            <a:off x="228600" y="1828800"/>
            <a:ext cx="8534400" cy="4724400"/>
          </a:xfrm>
        </p:spPr>
        <p:txBody>
          <a:bodyPr/>
          <a:lstStyle/>
          <a:p>
            <a:pPr marL="342900" lvl="1" indent="-342900">
              <a:buFont typeface="Wingdings" panose="05000000000000000000" pitchFamily="2" charset="2"/>
              <a:buChar char="v"/>
            </a:pPr>
            <a:r>
              <a:rPr lang="en-US" sz="2400" dirty="0" smtClean="0"/>
              <a:t>unhealthy </a:t>
            </a:r>
            <a:r>
              <a:rPr lang="en-US" sz="2400" dirty="0"/>
              <a:t>residual </a:t>
            </a:r>
            <a:r>
              <a:rPr lang="en-US" sz="2400" dirty="0" smtClean="0"/>
              <a:t>plots:</a:t>
            </a:r>
          </a:p>
          <a:p>
            <a:pPr marL="0" lvl="1" indent="0">
              <a:buNone/>
            </a:pPr>
            <a:endParaRPr lang="en-US" sz="2400" kern="1200" dirty="0">
              <a:latin typeface="Times New Roman" pitchFamily="18" charset="0"/>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362199"/>
            <a:ext cx="7010400" cy="4158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4208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44</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Examples of Residual Plots and their Diagnoses</a:t>
            </a:r>
            <a:endParaRPr lang="en-US" sz="3600" dirty="0">
              <a:solidFill>
                <a:srgbClr val="0000FF"/>
              </a:solidFill>
            </a:endParaRPr>
          </a:p>
        </p:txBody>
      </p:sp>
      <p:sp>
        <p:nvSpPr>
          <p:cNvPr id="21507" name="Rectangle 3"/>
          <p:cNvSpPr>
            <a:spLocks noGrp="1" noChangeArrowheads="1"/>
          </p:cNvSpPr>
          <p:nvPr>
            <p:ph type="body" idx="1"/>
          </p:nvPr>
        </p:nvSpPr>
        <p:spPr>
          <a:xfrm>
            <a:off x="228600" y="1828800"/>
            <a:ext cx="8534400" cy="4724400"/>
          </a:xfrm>
        </p:spPr>
        <p:txBody>
          <a:bodyPr/>
          <a:lstStyle/>
          <a:p>
            <a:pPr marL="342900" lvl="1" indent="-342900">
              <a:buFont typeface="Wingdings" panose="05000000000000000000" pitchFamily="2" charset="2"/>
              <a:buChar char="v"/>
            </a:pPr>
            <a:r>
              <a:rPr lang="en-US" sz="2400" dirty="0" smtClean="0"/>
              <a:t>unhealthy </a:t>
            </a:r>
            <a:r>
              <a:rPr lang="en-US" sz="2400" dirty="0"/>
              <a:t>residual </a:t>
            </a:r>
            <a:r>
              <a:rPr lang="en-US" sz="2400" dirty="0" smtClean="0"/>
              <a:t>plots:</a:t>
            </a:r>
          </a:p>
          <a:p>
            <a:pPr marL="0" lvl="1" indent="0">
              <a:buNone/>
            </a:pPr>
            <a:endParaRPr lang="en-US" sz="2400" kern="1200" dirty="0">
              <a:latin typeface="Times New Roman" pitchFamily="18"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438400"/>
            <a:ext cx="6648450"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75421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45</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Examples of Residual Plots and their Diagnoses</a:t>
            </a:r>
            <a:endParaRPr lang="en-US" sz="3600" dirty="0">
              <a:solidFill>
                <a:srgbClr val="0000FF"/>
              </a:solidFill>
            </a:endParaRPr>
          </a:p>
        </p:txBody>
      </p:sp>
      <p:sp>
        <p:nvSpPr>
          <p:cNvPr id="21507" name="Rectangle 3"/>
          <p:cNvSpPr>
            <a:spLocks noGrp="1" noChangeArrowheads="1"/>
          </p:cNvSpPr>
          <p:nvPr>
            <p:ph type="body" idx="1"/>
          </p:nvPr>
        </p:nvSpPr>
        <p:spPr>
          <a:xfrm>
            <a:off x="228600" y="1828800"/>
            <a:ext cx="8534400" cy="4724400"/>
          </a:xfrm>
        </p:spPr>
        <p:txBody>
          <a:bodyPr/>
          <a:lstStyle/>
          <a:p>
            <a:pPr marL="342900" lvl="1" indent="-342900">
              <a:buFont typeface="Wingdings" panose="05000000000000000000" pitchFamily="2" charset="2"/>
              <a:buChar char="v"/>
            </a:pPr>
            <a:r>
              <a:rPr lang="en-US" sz="2400" dirty="0" smtClean="0"/>
              <a:t>unhealthy </a:t>
            </a:r>
            <a:r>
              <a:rPr lang="en-US" sz="2400" dirty="0"/>
              <a:t>residual </a:t>
            </a:r>
            <a:r>
              <a:rPr lang="en-US" sz="2400" dirty="0" smtClean="0"/>
              <a:t>plots:</a:t>
            </a:r>
          </a:p>
          <a:p>
            <a:pPr marL="0" lvl="1" indent="0">
              <a:buNone/>
            </a:pPr>
            <a:endParaRPr lang="en-US" sz="2400" kern="1200" dirty="0">
              <a:latin typeface="Times New Roman" pitchFamily="18" charset="0"/>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362200"/>
            <a:ext cx="7010400" cy="4117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75421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46</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Examples of Residual Plots and their Diagnoses</a:t>
            </a:r>
            <a:endParaRPr lang="en-US" sz="3600" dirty="0">
              <a:solidFill>
                <a:srgbClr val="0000FF"/>
              </a:solidFill>
            </a:endParaRPr>
          </a:p>
        </p:txBody>
      </p:sp>
      <p:sp>
        <p:nvSpPr>
          <p:cNvPr id="21507" name="Rectangle 3"/>
          <p:cNvSpPr>
            <a:spLocks noGrp="1" noChangeArrowheads="1"/>
          </p:cNvSpPr>
          <p:nvPr>
            <p:ph type="body" idx="1"/>
          </p:nvPr>
        </p:nvSpPr>
        <p:spPr>
          <a:xfrm>
            <a:off x="228600" y="1828800"/>
            <a:ext cx="8534400" cy="4724400"/>
          </a:xfrm>
        </p:spPr>
        <p:txBody>
          <a:bodyPr/>
          <a:lstStyle/>
          <a:p>
            <a:pPr marL="342900" lvl="1" indent="-342900">
              <a:buFont typeface="Wingdings" panose="05000000000000000000" pitchFamily="2" charset="2"/>
              <a:buChar char="v"/>
            </a:pPr>
            <a:r>
              <a:rPr lang="en-US" sz="2400" dirty="0" smtClean="0"/>
              <a:t>unhealthy </a:t>
            </a:r>
            <a:r>
              <a:rPr lang="en-US" sz="2400" dirty="0"/>
              <a:t>residual </a:t>
            </a:r>
            <a:r>
              <a:rPr lang="en-US" sz="2400" dirty="0" smtClean="0"/>
              <a:t>plots:</a:t>
            </a:r>
          </a:p>
          <a:p>
            <a:pPr marL="0" lvl="1" indent="0">
              <a:buNone/>
            </a:pPr>
            <a:endParaRPr lang="en-US" sz="2400" kern="1200" dirty="0">
              <a:latin typeface="Times New Roman" pitchFamily="18" charset="0"/>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374557"/>
            <a:ext cx="7162800" cy="4145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92560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47</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Examples of Residual Plots and their Diagnoses</a:t>
            </a:r>
            <a:endParaRPr lang="en-US" sz="3600" dirty="0">
              <a:solidFill>
                <a:srgbClr val="0000FF"/>
              </a:solidFill>
            </a:endParaRPr>
          </a:p>
        </p:txBody>
      </p:sp>
      <p:sp>
        <p:nvSpPr>
          <p:cNvPr id="21507" name="Rectangle 3"/>
          <p:cNvSpPr>
            <a:spLocks noGrp="1" noChangeArrowheads="1"/>
          </p:cNvSpPr>
          <p:nvPr>
            <p:ph type="body" idx="1"/>
          </p:nvPr>
        </p:nvSpPr>
        <p:spPr>
          <a:xfrm>
            <a:off x="228600" y="1828800"/>
            <a:ext cx="8534400" cy="4724400"/>
          </a:xfrm>
        </p:spPr>
        <p:txBody>
          <a:bodyPr/>
          <a:lstStyle/>
          <a:p>
            <a:pPr marL="342900" lvl="1" indent="-342900">
              <a:buFont typeface="Wingdings" panose="05000000000000000000" pitchFamily="2" charset="2"/>
              <a:buChar char="v"/>
            </a:pPr>
            <a:r>
              <a:rPr lang="en-US" sz="2400" dirty="0" smtClean="0"/>
              <a:t>unhealthy </a:t>
            </a:r>
            <a:r>
              <a:rPr lang="en-US" sz="2400" dirty="0"/>
              <a:t>residual </a:t>
            </a:r>
            <a:r>
              <a:rPr lang="en-US" sz="2400" dirty="0" smtClean="0"/>
              <a:t>plots:</a:t>
            </a:r>
          </a:p>
          <a:p>
            <a:pPr marL="0" lvl="1" indent="0">
              <a:buNone/>
            </a:pPr>
            <a:endParaRPr lang="en-US" sz="2400" kern="1200" dirty="0">
              <a:latin typeface="Times New Roman" pitchFamily="18" charset="0"/>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238" y="2318951"/>
            <a:ext cx="7264736"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91061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48</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Ways to improve your Model</a:t>
            </a:r>
            <a:endParaRPr lang="en-US" sz="3600" dirty="0">
              <a:solidFill>
                <a:srgbClr val="0000FF"/>
              </a:solidFill>
            </a:endParaRPr>
          </a:p>
        </p:txBody>
      </p:sp>
      <p:sp>
        <p:nvSpPr>
          <p:cNvPr id="21507" name="Rectangle 3"/>
          <p:cNvSpPr>
            <a:spLocks noGrp="1" noChangeArrowheads="1"/>
          </p:cNvSpPr>
          <p:nvPr>
            <p:ph type="body" idx="1"/>
          </p:nvPr>
        </p:nvSpPr>
        <p:spPr>
          <a:xfrm>
            <a:off x="228600" y="1828800"/>
            <a:ext cx="8534400" cy="4724400"/>
          </a:xfrm>
        </p:spPr>
        <p:txBody>
          <a:bodyPr/>
          <a:lstStyle/>
          <a:p>
            <a:pPr marL="342900" lvl="1" indent="-342900">
              <a:buFont typeface="Wingdings" panose="05000000000000000000" pitchFamily="2" charset="2"/>
              <a:buChar char="q"/>
            </a:pPr>
            <a:r>
              <a:rPr lang="en-US" sz="3200" b="1" dirty="0" smtClean="0">
                <a:solidFill>
                  <a:srgbClr val="002060"/>
                </a:solidFill>
              </a:rPr>
              <a:t> Assessing </a:t>
            </a:r>
            <a:r>
              <a:rPr lang="en-US" sz="3200" b="1" dirty="0">
                <a:solidFill>
                  <a:srgbClr val="002060"/>
                </a:solidFill>
              </a:rPr>
              <a:t>the impact of an </a:t>
            </a:r>
            <a:r>
              <a:rPr lang="en-US" sz="3200" b="1" dirty="0" smtClean="0">
                <a:solidFill>
                  <a:srgbClr val="002060"/>
                </a:solidFill>
              </a:rPr>
              <a:t>outlier</a:t>
            </a:r>
          </a:p>
          <a:p>
            <a:pPr marL="342900" lvl="1" indent="-342900">
              <a:buFont typeface="Wingdings" panose="05000000000000000000" pitchFamily="2" charset="2"/>
              <a:buChar char="q"/>
            </a:pPr>
            <a:endParaRPr lang="en-US" sz="3200" b="1" dirty="0">
              <a:solidFill>
                <a:srgbClr val="002060"/>
              </a:solidFill>
            </a:endParaRPr>
          </a:p>
          <a:p>
            <a:pPr marL="342900" lvl="1" indent="-342900">
              <a:buFont typeface="Wingdings" panose="05000000000000000000" pitchFamily="2" charset="2"/>
              <a:buChar char="q"/>
            </a:pPr>
            <a:r>
              <a:rPr lang="en-US" sz="3200" b="1" dirty="0" smtClean="0">
                <a:solidFill>
                  <a:srgbClr val="002060"/>
                </a:solidFill>
              </a:rPr>
              <a:t> Transforming Variables</a:t>
            </a:r>
          </a:p>
          <a:p>
            <a:pPr marL="0" lvl="1" indent="0">
              <a:buNone/>
            </a:pPr>
            <a:endParaRPr lang="en-US" sz="3200" b="1" dirty="0" smtClean="0">
              <a:solidFill>
                <a:srgbClr val="002060"/>
              </a:solidFill>
            </a:endParaRPr>
          </a:p>
          <a:p>
            <a:pPr marL="342900" lvl="1" indent="-342900">
              <a:buFont typeface="Wingdings" panose="05000000000000000000" pitchFamily="2" charset="2"/>
              <a:buChar char="q"/>
            </a:pPr>
            <a:r>
              <a:rPr lang="en-US" sz="3200" b="1" dirty="0" smtClean="0">
                <a:solidFill>
                  <a:srgbClr val="002060"/>
                </a:solidFill>
              </a:rPr>
              <a:t> Missing Variables</a:t>
            </a:r>
          </a:p>
          <a:p>
            <a:pPr marL="0" lvl="1" indent="0">
              <a:buNone/>
            </a:pPr>
            <a:endParaRPr lang="en-US" sz="3200" b="1" dirty="0" smtClean="0">
              <a:solidFill>
                <a:srgbClr val="002060"/>
              </a:solidFill>
            </a:endParaRPr>
          </a:p>
          <a:p>
            <a:pPr marL="342900" lvl="1" indent="-342900">
              <a:buFont typeface="Wingdings" panose="05000000000000000000" pitchFamily="2" charset="2"/>
              <a:buChar char="q"/>
            </a:pPr>
            <a:r>
              <a:rPr lang="en-US" sz="3200" b="1" dirty="0" smtClean="0">
                <a:solidFill>
                  <a:srgbClr val="002060"/>
                </a:solidFill>
              </a:rPr>
              <a:t> Fixing non-linearity</a:t>
            </a:r>
            <a:endParaRPr lang="en-US" sz="3200" dirty="0" smtClean="0"/>
          </a:p>
          <a:p>
            <a:pPr marL="0" lvl="1" indent="0">
              <a:buNone/>
            </a:pPr>
            <a:endParaRPr lang="en-US" sz="2400" kern="1200" dirty="0">
              <a:latin typeface="Times New Roman" pitchFamily="18" charset="0"/>
            </a:endParaRPr>
          </a:p>
        </p:txBody>
      </p:sp>
    </p:spTree>
    <p:extLst>
      <p:ext uri="{BB962C8B-B14F-4D97-AF65-F5344CB8AC3E}">
        <p14:creationId xmlns:p14="http://schemas.microsoft.com/office/powerpoint/2010/main" val="42007319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49</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Ways to improve your Model</a:t>
            </a:r>
            <a:endParaRPr lang="en-US" sz="3600" dirty="0">
              <a:solidFill>
                <a:srgbClr val="0000FF"/>
              </a:solidFill>
            </a:endParaRPr>
          </a:p>
        </p:txBody>
      </p:sp>
      <p:sp>
        <p:nvSpPr>
          <p:cNvPr id="21507" name="Rectangle 3"/>
          <p:cNvSpPr>
            <a:spLocks noGrp="1" noChangeArrowheads="1"/>
          </p:cNvSpPr>
          <p:nvPr>
            <p:ph type="body" idx="1"/>
          </p:nvPr>
        </p:nvSpPr>
        <p:spPr>
          <a:xfrm>
            <a:off x="228600" y="1828800"/>
            <a:ext cx="8534400" cy="4724400"/>
          </a:xfrm>
        </p:spPr>
        <p:txBody>
          <a:bodyPr/>
          <a:lstStyle/>
          <a:p>
            <a:pPr marL="342900" lvl="1" indent="-342900">
              <a:buFont typeface="Wingdings" panose="05000000000000000000" pitchFamily="2" charset="2"/>
              <a:buChar char="q"/>
            </a:pPr>
            <a:r>
              <a:rPr lang="en-US" sz="2400" b="1" dirty="0">
                <a:solidFill>
                  <a:srgbClr val="002060"/>
                </a:solidFill>
              </a:rPr>
              <a:t>Assessing the impact of an </a:t>
            </a:r>
            <a:r>
              <a:rPr lang="en-US" sz="2400" b="1" dirty="0" smtClean="0">
                <a:solidFill>
                  <a:srgbClr val="002060"/>
                </a:solidFill>
              </a:rPr>
              <a:t>outlier</a:t>
            </a:r>
          </a:p>
          <a:p>
            <a:pPr marL="742950" lvl="2" indent="-342900">
              <a:buFont typeface="Wingdings" panose="05000000000000000000" pitchFamily="2" charset="2"/>
              <a:buChar char="§"/>
            </a:pPr>
            <a:r>
              <a:rPr lang="en-US" sz="2000" dirty="0"/>
              <a:t>Assume that you have an outlying </a:t>
            </a:r>
            <a:r>
              <a:rPr lang="en-US" sz="2000" dirty="0" err="1"/>
              <a:t>datapoint</a:t>
            </a:r>
            <a:r>
              <a:rPr lang="en-US" sz="2000" dirty="0"/>
              <a:t> that is legitimate, not a measurement or data </a:t>
            </a:r>
            <a:r>
              <a:rPr lang="en-US" sz="2000" dirty="0" smtClean="0"/>
              <a:t>error</a:t>
            </a:r>
          </a:p>
          <a:p>
            <a:pPr marL="742950" lvl="2" indent="-342900">
              <a:buFont typeface="Wingdings" panose="05000000000000000000" pitchFamily="2" charset="2"/>
              <a:buChar char="§"/>
            </a:pPr>
            <a:r>
              <a:rPr lang="en-US" sz="2000" dirty="0"/>
              <a:t>To decide how to move forward, you should assess the impact of the </a:t>
            </a:r>
            <a:r>
              <a:rPr lang="en-US" sz="2000" dirty="0" err="1"/>
              <a:t>datapoint</a:t>
            </a:r>
            <a:r>
              <a:rPr lang="en-US" sz="2000" dirty="0"/>
              <a:t> on the regression</a:t>
            </a:r>
            <a:r>
              <a:rPr lang="en-US" sz="2000" dirty="0" smtClean="0"/>
              <a:t>.</a:t>
            </a:r>
          </a:p>
          <a:p>
            <a:pPr marL="742950" lvl="2" indent="-342900">
              <a:buFont typeface="Wingdings" panose="05000000000000000000" pitchFamily="2" charset="2"/>
              <a:buChar char="§"/>
            </a:pPr>
            <a:r>
              <a:rPr lang="en-US" sz="2000" dirty="0"/>
              <a:t>The easiest way to do this is to note the coefficients of your current model, then filter out that </a:t>
            </a:r>
            <a:r>
              <a:rPr lang="en-US" sz="2000" dirty="0" err="1"/>
              <a:t>datapoint</a:t>
            </a:r>
            <a:r>
              <a:rPr lang="en-US" sz="2000" dirty="0"/>
              <a:t> from the regression. If the model doesn’t change much, then you don’t have much to worry about</a:t>
            </a:r>
            <a:r>
              <a:rPr lang="en-US" sz="2000" dirty="0" smtClean="0"/>
              <a:t>.</a:t>
            </a:r>
          </a:p>
          <a:p>
            <a:pPr marL="742950" lvl="2" indent="-342900">
              <a:buFont typeface="Wingdings" panose="05000000000000000000" pitchFamily="2" charset="2"/>
              <a:buChar char="§"/>
            </a:pPr>
            <a:r>
              <a:rPr lang="en-US" sz="2000" dirty="0"/>
              <a:t>If that changes the model significantly, examine the model, and particularly Actual </a:t>
            </a:r>
            <a:r>
              <a:rPr lang="en-US" sz="2000" dirty="0" err="1"/>
              <a:t>vs</a:t>
            </a:r>
            <a:r>
              <a:rPr lang="en-US" sz="2000" dirty="0"/>
              <a:t> Predicted, and decide which one feels better to you</a:t>
            </a:r>
            <a:r>
              <a:rPr lang="en-US" sz="2000" dirty="0" smtClean="0"/>
              <a:t>.</a:t>
            </a:r>
          </a:p>
          <a:p>
            <a:pPr marL="742950" lvl="2" indent="-342900">
              <a:buFont typeface="Wingdings" panose="05000000000000000000" pitchFamily="2" charset="2"/>
              <a:buChar char="§"/>
            </a:pPr>
            <a:r>
              <a:rPr lang="en-US" sz="2000" dirty="0"/>
              <a:t>It’s okay to ultimately discard the outlier as long as you can theoretically defend that, saying “In this case we’re not interested in </a:t>
            </a:r>
            <a:r>
              <a:rPr lang="en-US" sz="2000" dirty="0" smtClean="0"/>
              <a:t>outliers, </a:t>
            </a:r>
            <a:r>
              <a:rPr lang="en-US" sz="2000" dirty="0"/>
              <a:t>they’re just not of interest,” or “That was the day Uncle </a:t>
            </a:r>
            <a:r>
              <a:rPr lang="en-US" sz="2000" dirty="0" smtClean="0"/>
              <a:t>XYZ came by </a:t>
            </a:r>
            <a:r>
              <a:rPr lang="en-US" sz="2000" dirty="0"/>
              <a:t>and tipped me </a:t>
            </a:r>
            <a:r>
              <a:rPr lang="en-US" sz="2000" dirty="0" smtClean="0"/>
              <a:t>$200</a:t>
            </a:r>
            <a:r>
              <a:rPr lang="en-US" sz="2000" dirty="0"/>
              <a:t>; that’s not predictable, and it’s not worth including in the model.”</a:t>
            </a:r>
            <a:endParaRPr lang="en-US" sz="2000" b="1" dirty="0">
              <a:solidFill>
                <a:srgbClr val="002060"/>
              </a:solidFill>
            </a:endParaRPr>
          </a:p>
          <a:p>
            <a:pPr marL="0" lvl="1" indent="0">
              <a:buNone/>
            </a:pPr>
            <a:endParaRPr lang="en-US" sz="2400" dirty="0" smtClean="0"/>
          </a:p>
          <a:p>
            <a:pPr marL="0" lvl="1" indent="0">
              <a:buNone/>
            </a:pPr>
            <a:endParaRPr lang="en-US" sz="2400" kern="1200" dirty="0">
              <a:latin typeface="Times New Roman" pitchFamily="18" charset="0"/>
            </a:endParaRPr>
          </a:p>
        </p:txBody>
      </p:sp>
    </p:spTree>
    <p:extLst>
      <p:ext uri="{BB962C8B-B14F-4D97-AF65-F5344CB8AC3E}">
        <p14:creationId xmlns:p14="http://schemas.microsoft.com/office/powerpoint/2010/main" val="11924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5</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Correlation</a:t>
            </a:r>
            <a:endParaRPr lang="en-US" sz="3600" dirty="0">
              <a:solidFill>
                <a:srgbClr val="0000FF"/>
              </a:solidFill>
            </a:endParaRPr>
          </a:p>
        </p:txBody>
      </p:sp>
      <p:sp>
        <p:nvSpPr>
          <p:cNvPr id="21507" name="Rectangle 3"/>
          <p:cNvSpPr>
            <a:spLocks noGrp="1" noChangeArrowheads="1"/>
          </p:cNvSpPr>
          <p:nvPr>
            <p:ph type="body" idx="1"/>
          </p:nvPr>
        </p:nvSpPr>
        <p:spPr>
          <a:xfrm>
            <a:off x="152400" y="1600200"/>
            <a:ext cx="8839200" cy="4572000"/>
          </a:xfrm>
        </p:spPr>
        <p:txBody>
          <a:bodyPr/>
          <a:lstStyle/>
          <a:p>
            <a:pPr marL="457200" lvl="1" indent="-457200">
              <a:buFont typeface="Wingdings" panose="05000000000000000000" pitchFamily="2" charset="2"/>
              <a:buChar char="v"/>
            </a:pPr>
            <a:r>
              <a:rPr lang="en-US" sz="2400" dirty="0" smtClean="0">
                <a:ea typeface="+mn-ea"/>
                <a:cs typeface="+mn-cs"/>
              </a:rPr>
              <a:t>1 </a:t>
            </a:r>
            <a:r>
              <a:rPr lang="en-US" sz="2400" dirty="0">
                <a:ea typeface="+mn-ea"/>
                <a:cs typeface="+mn-cs"/>
              </a:rPr>
              <a:t>is perfect positive correlation </a:t>
            </a:r>
            <a:endParaRPr lang="en-US" sz="2400" dirty="0" smtClean="0">
              <a:ea typeface="+mn-ea"/>
              <a:cs typeface="+mn-cs"/>
            </a:endParaRPr>
          </a:p>
          <a:p>
            <a:pPr marL="457200" lvl="1" indent="-457200">
              <a:buFont typeface="Wingdings" panose="05000000000000000000" pitchFamily="2" charset="2"/>
              <a:buChar char="v"/>
            </a:pPr>
            <a:endParaRPr lang="en-US" sz="2400" dirty="0">
              <a:ea typeface="+mn-ea"/>
              <a:cs typeface="+mn-cs"/>
            </a:endParaRPr>
          </a:p>
          <a:p>
            <a:pPr marL="0" lvl="1" indent="0">
              <a:buNone/>
            </a:pPr>
            <a:endParaRPr lang="en-US" dirty="0" smtClean="0">
              <a:ea typeface="+mn-ea"/>
              <a:cs typeface="+mn-cs"/>
            </a:endParaRPr>
          </a:p>
          <a:p>
            <a:pPr marL="0" lvl="1" indent="0">
              <a:buNone/>
            </a:pPr>
            <a:endParaRPr lang="en-US" dirty="0" smtClean="0">
              <a:ea typeface="+mn-ea"/>
              <a:cs typeface="+mn-cs"/>
            </a:endParaRPr>
          </a:p>
          <a:p>
            <a:pPr marL="457200" lvl="1" indent="-457200">
              <a:buFont typeface="Wingdings" panose="05000000000000000000" pitchFamily="2" charset="2"/>
              <a:buChar char="v"/>
            </a:pPr>
            <a:endParaRPr lang="en-US" dirty="0" smtClean="0">
              <a:ea typeface="+mn-ea"/>
              <a:cs typeface="+mn-cs"/>
            </a:endParaRPr>
          </a:p>
          <a:p>
            <a:pPr marL="457200" lvl="1" indent="-457200">
              <a:buFont typeface="Wingdings" panose="05000000000000000000" pitchFamily="2" charset="2"/>
              <a:buChar char="v"/>
            </a:pPr>
            <a:r>
              <a:rPr lang="en-US" sz="2400" dirty="0">
                <a:ea typeface="+mn-ea"/>
                <a:cs typeface="+mn-cs"/>
              </a:rPr>
              <a:t>0 implies that there is no correlation </a:t>
            </a:r>
            <a:endParaRPr lang="en-US" sz="2400" dirty="0" smtClean="0">
              <a:ea typeface="+mn-ea"/>
              <a:cs typeface="+mn-cs"/>
            </a:endParaRPr>
          </a:p>
          <a:p>
            <a:pPr marL="0" lvl="1" indent="0">
              <a:buNone/>
            </a:pPr>
            <a:endParaRPr lang="en-US" sz="2400" dirty="0">
              <a:ea typeface="+mn-ea"/>
              <a:cs typeface="+mn-cs"/>
            </a:endParaRPr>
          </a:p>
          <a:p>
            <a:pPr marL="0" lvl="1" indent="0">
              <a:buNone/>
            </a:pPr>
            <a:endParaRPr lang="en-US" sz="2400" dirty="0">
              <a:ea typeface="+mn-ea"/>
              <a:cs typeface="+mn-cs"/>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736124"/>
            <a:ext cx="4086225"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9139" y="4188941"/>
            <a:ext cx="1438275"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821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50</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Ways to improve your Model</a:t>
            </a:r>
            <a:endParaRPr lang="en-US" sz="3600" dirty="0">
              <a:solidFill>
                <a:srgbClr val="0000FF"/>
              </a:solidFill>
            </a:endParaRPr>
          </a:p>
        </p:txBody>
      </p:sp>
      <p:sp>
        <p:nvSpPr>
          <p:cNvPr id="21507" name="Rectangle 3"/>
          <p:cNvSpPr>
            <a:spLocks noGrp="1" noChangeArrowheads="1"/>
          </p:cNvSpPr>
          <p:nvPr>
            <p:ph type="body" idx="1"/>
          </p:nvPr>
        </p:nvSpPr>
        <p:spPr>
          <a:xfrm>
            <a:off x="228600" y="1828800"/>
            <a:ext cx="8534400" cy="4724400"/>
          </a:xfrm>
        </p:spPr>
        <p:txBody>
          <a:bodyPr/>
          <a:lstStyle/>
          <a:p>
            <a:pPr marL="342900" lvl="1" indent="-342900">
              <a:buFont typeface="Wingdings" panose="05000000000000000000" pitchFamily="2" charset="2"/>
              <a:buChar char="q"/>
            </a:pPr>
            <a:r>
              <a:rPr lang="en-US" b="1" dirty="0" smtClean="0">
                <a:solidFill>
                  <a:srgbClr val="002060"/>
                </a:solidFill>
              </a:rPr>
              <a:t>Transforming Variables</a:t>
            </a:r>
          </a:p>
          <a:p>
            <a:pPr marL="742950" lvl="2" indent="-342900" algn="just">
              <a:buFont typeface="Wingdings" panose="05000000000000000000" pitchFamily="2" charset="2"/>
              <a:buChar char="§"/>
            </a:pPr>
            <a:r>
              <a:rPr lang="en-US" sz="2800" dirty="0"/>
              <a:t>The most common way to improve a model is to transform one or more variables, usually using a “log” transform</a:t>
            </a:r>
            <a:r>
              <a:rPr lang="en-US" sz="2800" dirty="0" smtClean="0"/>
              <a:t>.</a:t>
            </a:r>
          </a:p>
          <a:p>
            <a:pPr marL="742950" lvl="2" indent="-342900" algn="just">
              <a:buFont typeface="Wingdings" panose="05000000000000000000" pitchFamily="2" charset="2"/>
              <a:buChar char="§"/>
            </a:pPr>
            <a:r>
              <a:rPr lang="en-US" sz="2800" dirty="0"/>
              <a:t>Transforming a variable changes the shape of its distribution. </a:t>
            </a:r>
            <a:endParaRPr lang="en-US" sz="2800" dirty="0" smtClean="0"/>
          </a:p>
          <a:p>
            <a:pPr marL="742950" lvl="2" indent="-342900" algn="just">
              <a:buFont typeface="Wingdings" panose="05000000000000000000" pitchFamily="2" charset="2"/>
              <a:buChar char="§"/>
            </a:pPr>
            <a:r>
              <a:rPr lang="en-US" sz="2800" dirty="0"/>
              <a:t>Typically the best place to start is a variable that has an asymmetrical distribution, as opposed to a more symmetrical or bell-shaped distribution</a:t>
            </a:r>
            <a:r>
              <a:rPr lang="en-US" sz="2800" dirty="0" smtClean="0"/>
              <a:t>.</a:t>
            </a:r>
          </a:p>
          <a:p>
            <a:pPr marL="742950" lvl="2" indent="-342900">
              <a:buFont typeface="Wingdings" panose="05000000000000000000" pitchFamily="2" charset="2"/>
              <a:buChar char="§"/>
            </a:pPr>
            <a:endParaRPr lang="en-US" dirty="0" smtClean="0"/>
          </a:p>
          <a:p>
            <a:pPr marL="0" lvl="1" indent="0">
              <a:buNone/>
            </a:pPr>
            <a:endParaRPr lang="en-US" sz="2400" kern="1200" dirty="0">
              <a:latin typeface="Times New Roman" pitchFamily="18" charset="0"/>
            </a:endParaRPr>
          </a:p>
        </p:txBody>
      </p:sp>
    </p:spTree>
    <p:extLst>
      <p:ext uri="{BB962C8B-B14F-4D97-AF65-F5344CB8AC3E}">
        <p14:creationId xmlns:p14="http://schemas.microsoft.com/office/powerpoint/2010/main" val="93962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51</a:t>
            </a:fld>
            <a:endParaRPr lang="en-US"/>
          </a:p>
        </p:txBody>
      </p:sp>
      <p:sp>
        <p:nvSpPr>
          <p:cNvPr id="21506" name="Rectangle 2"/>
          <p:cNvSpPr>
            <a:spLocks noGrp="1" noChangeArrowheads="1"/>
          </p:cNvSpPr>
          <p:nvPr>
            <p:ph type="title"/>
          </p:nvPr>
        </p:nvSpPr>
        <p:spPr/>
        <p:txBody>
          <a:bodyPr/>
          <a:lstStyle/>
          <a:p>
            <a:pPr lvl="1"/>
            <a:r>
              <a:rPr lang="en-US" dirty="0">
                <a:solidFill>
                  <a:srgbClr val="0000FF"/>
                </a:solidFill>
              </a:rPr>
              <a:t>Transforming Variables</a:t>
            </a:r>
          </a:p>
        </p:txBody>
      </p:sp>
      <p:sp>
        <p:nvSpPr>
          <p:cNvPr id="21507" name="Rectangle 3"/>
          <p:cNvSpPr>
            <a:spLocks noGrp="1" noChangeArrowheads="1"/>
          </p:cNvSpPr>
          <p:nvPr>
            <p:ph type="body" idx="1"/>
          </p:nvPr>
        </p:nvSpPr>
        <p:spPr>
          <a:xfrm>
            <a:off x="228600" y="1828800"/>
            <a:ext cx="8534400" cy="4724400"/>
          </a:xfrm>
        </p:spPr>
        <p:txBody>
          <a:bodyPr/>
          <a:lstStyle/>
          <a:p>
            <a:pPr marL="742950" lvl="2" indent="-342900" algn="just">
              <a:buFont typeface="Wingdings" panose="05000000000000000000" pitchFamily="2" charset="2"/>
              <a:buChar char="§"/>
            </a:pPr>
            <a:r>
              <a:rPr lang="en-US" dirty="0"/>
              <a:t>So find a variable like this to transform:</a:t>
            </a:r>
            <a:endParaRPr lang="en-US" dirty="0" smtClean="0"/>
          </a:p>
          <a:p>
            <a:pPr marL="0" lvl="1" indent="0">
              <a:buNone/>
            </a:pPr>
            <a:endParaRPr lang="en-US" sz="2400" kern="1200" dirty="0">
              <a:latin typeface="Times New Roman" pitchFamily="18" charset="0"/>
            </a:endParaRPr>
          </a:p>
        </p:txBody>
      </p:sp>
      <p:pic>
        <p:nvPicPr>
          <p:cNvPr id="2" name="Picture 1"/>
          <p:cNvPicPr>
            <a:picLocks noChangeAspect="1"/>
          </p:cNvPicPr>
          <p:nvPr/>
        </p:nvPicPr>
        <p:blipFill>
          <a:blip r:embed="rId3"/>
          <a:stretch>
            <a:fillRect/>
          </a:stretch>
        </p:blipFill>
        <p:spPr>
          <a:xfrm>
            <a:off x="838200" y="2401037"/>
            <a:ext cx="7162800" cy="4228363"/>
          </a:xfrm>
          <a:prstGeom prst="rect">
            <a:avLst/>
          </a:prstGeom>
        </p:spPr>
      </p:pic>
    </p:spTree>
    <p:extLst>
      <p:ext uri="{BB962C8B-B14F-4D97-AF65-F5344CB8AC3E}">
        <p14:creationId xmlns:p14="http://schemas.microsoft.com/office/powerpoint/2010/main" val="207943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52</a:t>
            </a:fld>
            <a:endParaRPr lang="en-US"/>
          </a:p>
        </p:txBody>
      </p:sp>
      <p:sp>
        <p:nvSpPr>
          <p:cNvPr id="21506" name="Rectangle 2"/>
          <p:cNvSpPr>
            <a:spLocks noGrp="1" noChangeArrowheads="1"/>
          </p:cNvSpPr>
          <p:nvPr>
            <p:ph type="title"/>
          </p:nvPr>
        </p:nvSpPr>
        <p:spPr/>
        <p:txBody>
          <a:bodyPr/>
          <a:lstStyle/>
          <a:p>
            <a:pPr lvl="1"/>
            <a:r>
              <a:rPr lang="en-US" dirty="0">
                <a:solidFill>
                  <a:srgbClr val="0000FF"/>
                </a:solidFill>
              </a:rPr>
              <a:t>Transforming Variables</a:t>
            </a:r>
          </a:p>
        </p:txBody>
      </p:sp>
      <p:sp>
        <p:nvSpPr>
          <p:cNvPr id="21507" name="Rectangle 3"/>
          <p:cNvSpPr>
            <a:spLocks noGrp="1" noChangeArrowheads="1"/>
          </p:cNvSpPr>
          <p:nvPr>
            <p:ph type="body" idx="1"/>
          </p:nvPr>
        </p:nvSpPr>
        <p:spPr>
          <a:xfrm>
            <a:off x="228600" y="1828800"/>
            <a:ext cx="8534400" cy="4724400"/>
          </a:xfrm>
        </p:spPr>
        <p:txBody>
          <a:bodyPr/>
          <a:lstStyle/>
          <a:p>
            <a:pPr marL="742950" lvl="2" indent="-342900" algn="just">
              <a:buFont typeface="Wingdings" panose="05000000000000000000" pitchFamily="2" charset="2"/>
              <a:buChar char="§"/>
            </a:pPr>
            <a:r>
              <a:rPr lang="en-US" sz="2000" dirty="0" smtClean="0"/>
              <a:t>In </a:t>
            </a:r>
            <a:r>
              <a:rPr lang="en-US" sz="2000" dirty="0"/>
              <a:t>general, regression models work better with more symmetrical, bell-shaped curves</a:t>
            </a:r>
            <a:r>
              <a:rPr lang="en-US" sz="2000" dirty="0" smtClean="0"/>
              <a:t>.</a:t>
            </a:r>
          </a:p>
          <a:p>
            <a:pPr marL="742950" lvl="2" indent="-342900" algn="just">
              <a:buFont typeface="Wingdings" panose="05000000000000000000" pitchFamily="2" charset="2"/>
              <a:buChar char="§"/>
            </a:pPr>
            <a:r>
              <a:rPr lang="en-US" sz="2000" dirty="0"/>
              <a:t>Try different kinds of transformations until you hit upon the one closest to that shape. It’s often not possible to get close to that, but that’s the goal. </a:t>
            </a:r>
            <a:endParaRPr lang="en-US" sz="2000" dirty="0" smtClean="0"/>
          </a:p>
          <a:p>
            <a:pPr marL="742950" lvl="2" indent="-342900" algn="just">
              <a:buFont typeface="Wingdings" panose="05000000000000000000" pitchFamily="2" charset="2"/>
              <a:buChar char="§"/>
            </a:pPr>
            <a:r>
              <a:rPr lang="en-US" sz="2000" dirty="0"/>
              <a:t>So let’s say you take the </a:t>
            </a:r>
            <a:endParaRPr lang="en-US" sz="2000" dirty="0" smtClean="0"/>
          </a:p>
          <a:p>
            <a:pPr marL="400050" lvl="2" indent="0" algn="just">
              <a:buNone/>
            </a:pPr>
            <a:r>
              <a:rPr lang="en-US" sz="2000" dirty="0" smtClean="0"/>
              <a:t>square </a:t>
            </a:r>
            <a:r>
              <a:rPr lang="en-US" sz="2000" dirty="0"/>
              <a:t>root of Revenue as an </a:t>
            </a:r>
            <a:endParaRPr lang="en-US" sz="2000" dirty="0" smtClean="0"/>
          </a:p>
          <a:p>
            <a:pPr marL="400050" lvl="2" indent="0" algn="just">
              <a:buNone/>
            </a:pPr>
            <a:r>
              <a:rPr lang="en-US" sz="2000" dirty="0" smtClean="0"/>
              <a:t>attempt </a:t>
            </a:r>
            <a:r>
              <a:rPr lang="en-US" sz="2000" dirty="0"/>
              <a:t>to get to a more </a:t>
            </a:r>
            <a:endParaRPr lang="en-US" sz="2000" dirty="0" smtClean="0"/>
          </a:p>
          <a:p>
            <a:pPr marL="400050" lvl="2" indent="0" algn="just">
              <a:buNone/>
            </a:pPr>
            <a:r>
              <a:rPr lang="en-US" sz="2000" dirty="0" smtClean="0"/>
              <a:t>symmetrical </a:t>
            </a:r>
            <a:r>
              <a:rPr lang="en-US" sz="2000" dirty="0"/>
              <a:t>shape, and your </a:t>
            </a:r>
            <a:endParaRPr lang="en-US" sz="2000" dirty="0" smtClean="0"/>
          </a:p>
          <a:p>
            <a:pPr marL="400050" lvl="2" indent="0" algn="just">
              <a:buNone/>
            </a:pPr>
            <a:r>
              <a:rPr lang="en-US" sz="2000" dirty="0" smtClean="0"/>
              <a:t>distribution </a:t>
            </a:r>
            <a:r>
              <a:rPr lang="en-US" sz="2000" dirty="0"/>
              <a:t>looks like this</a:t>
            </a:r>
            <a:r>
              <a:rPr lang="en-US" sz="2000" dirty="0" smtClean="0"/>
              <a:t>:</a:t>
            </a:r>
          </a:p>
          <a:p>
            <a:pPr marL="400050" lvl="2" indent="0" algn="just">
              <a:buNone/>
            </a:pPr>
            <a:endParaRPr lang="en-US" sz="2000" dirty="0"/>
          </a:p>
          <a:p>
            <a:pPr marL="857250" lvl="2" indent="-457200" algn="just">
              <a:buFont typeface="Wingdings" panose="05000000000000000000" pitchFamily="2" charset="2"/>
              <a:buChar char="Ø"/>
            </a:pPr>
            <a:r>
              <a:rPr lang="en-US" sz="2000" dirty="0" smtClean="0">
                <a:solidFill>
                  <a:srgbClr val="0000FF"/>
                </a:solidFill>
              </a:rPr>
              <a:t>That’s </a:t>
            </a:r>
            <a:r>
              <a:rPr lang="en-US" sz="2000" dirty="0">
                <a:solidFill>
                  <a:srgbClr val="0000FF"/>
                </a:solidFill>
              </a:rPr>
              <a:t>good, but it’s still </a:t>
            </a:r>
            <a:endParaRPr lang="en-US" sz="2000" dirty="0" smtClean="0">
              <a:solidFill>
                <a:srgbClr val="0000FF"/>
              </a:solidFill>
            </a:endParaRPr>
          </a:p>
          <a:p>
            <a:pPr marL="400050" lvl="2" indent="0" algn="just">
              <a:buNone/>
            </a:pPr>
            <a:r>
              <a:rPr lang="en-US" sz="2000" dirty="0" smtClean="0">
                <a:solidFill>
                  <a:srgbClr val="0000FF"/>
                </a:solidFill>
              </a:rPr>
              <a:t>a </a:t>
            </a:r>
            <a:r>
              <a:rPr lang="en-US" sz="2000" dirty="0">
                <a:solidFill>
                  <a:srgbClr val="0000FF"/>
                </a:solidFill>
              </a:rPr>
              <a:t>bit asymmetrical. </a:t>
            </a:r>
            <a:endParaRPr lang="en-US" sz="2000" dirty="0" smtClean="0">
              <a:solidFill>
                <a:srgbClr val="0000FF"/>
              </a:solidFill>
            </a:endParaRPr>
          </a:p>
          <a:p>
            <a:pPr marL="0" lvl="1" indent="0">
              <a:buNone/>
            </a:pPr>
            <a:endParaRPr lang="en-US" sz="2400" kern="1200" dirty="0">
              <a:latin typeface="Times New Roman" pitchFamily="18" charset="0"/>
            </a:endParaRPr>
          </a:p>
        </p:txBody>
      </p:sp>
      <p:pic>
        <p:nvPicPr>
          <p:cNvPr id="3" name="Picture 2"/>
          <p:cNvPicPr>
            <a:picLocks noChangeAspect="1"/>
          </p:cNvPicPr>
          <p:nvPr/>
        </p:nvPicPr>
        <p:blipFill>
          <a:blip r:embed="rId3"/>
          <a:stretch>
            <a:fillRect/>
          </a:stretch>
        </p:blipFill>
        <p:spPr>
          <a:xfrm>
            <a:off x="3740607" y="3268060"/>
            <a:ext cx="5250993" cy="3208940"/>
          </a:xfrm>
          <a:prstGeom prst="rect">
            <a:avLst/>
          </a:prstGeom>
        </p:spPr>
      </p:pic>
    </p:spTree>
    <p:extLst>
      <p:ext uri="{BB962C8B-B14F-4D97-AF65-F5344CB8AC3E}">
        <p14:creationId xmlns:p14="http://schemas.microsoft.com/office/powerpoint/2010/main" val="360148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50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507">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5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53</a:t>
            </a:fld>
            <a:endParaRPr lang="en-US"/>
          </a:p>
        </p:txBody>
      </p:sp>
      <p:sp>
        <p:nvSpPr>
          <p:cNvPr id="21506" name="Rectangle 2"/>
          <p:cNvSpPr>
            <a:spLocks noGrp="1" noChangeArrowheads="1"/>
          </p:cNvSpPr>
          <p:nvPr>
            <p:ph type="title"/>
          </p:nvPr>
        </p:nvSpPr>
        <p:spPr>
          <a:xfrm>
            <a:off x="685800" y="228600"/>
            <a:ext cx="7772400" cy="1143000"/>
          </a:xfrm>
        </p:spPr>
        <p:txBody>
          <a:bodyPr/>
          <a:lstStyle/>
          <a:p>
            <a:pPr lvl="1"/>
            <a:r>
              <a:rPr lang="en-US" dirty="0">
                <a:solidFill>
                  <a:srgbClr val="0000FF"/>
                </a:solidFill>
              </a:rPr>
              <a:t>Transforming Variables</a:t>
            </a:r>
          </a:p>
        </p:txBody>
      </p:sp>
      <p:sp>
        <p:nvSpPr>
          <p:cNvPr id="21507" name="Rectangle 3"/>
          <p:cNvSpPr>
            <a:spLocks noGrp="1" noChangeArrowheads="1"/>
          </p:cNvSpPr>
          <p:nvPr>
            <p:ph type="body" idx="1"/>
          </p:nvPr>
        </p:nvSpPr>
        <p:spPr>
          <a:xfrm>
            <a:off x="304800" y="1295400"/>
            <a:ext cx="8534400" cy="5334000"/>
          </a:xfrm>
        </p:spPr>
        <p:txBody>
          <a:bodyPr/>
          <a:lstStyle/>
          <a:p>
            <a:pPr marL="742950" lvl="2" indent="-342900" algn="just">
              <a:buFont typeface="Wingdings" panose="05000000000000000000" pitchFamily="2" charset="2"/>
              <a:buChar char="§"/>
            </a:pPr>
            <a:r>
              <a:rPr lang="en-US" sz="2000" dirty="0"/>
              <a:t>Let’s try taking the log of revenue instead, which yields this shape:</a:t>
            </a:r>
            <a:r>
              <a:rPr lang="en-US" sz="2000" dirty="0" smtClean="0"/>
              <a:t> </a:t>
            </a:r>
          </a:p>
          <a:p>
            <a:pPr marL="742950" lvl="2" indent="-342900" algn="just">
              <a:buFont typeface="Wingdings" panose="05000000000000000000" pitchFamily="2" charset="2"/>
              <a:buChar char="§"/>
            </a:pPr>
            <a:endParaRPr lang="en-US" sz="2000" kern="1200" dirty="0">
              <a:latin typeface="Times New Roman" pitchFamily="18" charset="0"/>
            </a:endParaRPr>
          </a:p>
          <a:p>
            <a:pPr marL="742950" lvl="2" indent="-342900" algn="just">
              <a:buFont typeface="Wingdings" panose="05000000000000000000" pitchFamily="2" charset="2"/>
              <a:buChar char="§"/>
            </a:pPr>
            <a:endParaRPr lang="en-US" sz="2000" kern="1200" dirty="0" smtClean="0">
              <a:latin typeface="Times New Roman" pitchFamily="18" charset="0"/>
            </a:endParaRPr>
          </a:p>
          <a:p>
            <a:pPr marL="742950" lvl="2" indent="-342900" algn="just">
              <a:buFont typeface="Wingdings" panose="05000000000000000000" pitchFamily="2" charset="2"/>
              <a:buChar char="§"/>
            </a:pPr>
            <a:endParaRPr lang="en-US" sz="2000" kern="1200" dirty="0">
              <a:latin typeface="Times New Roman" pitchFamily="18" charset="0"/>
            </a:endParaRPr>
          </a:p>
          <a:p>
            <a:pPr marL="742950" lvl="2" indent="-342900" algn="just">
              <a:buFont typeface="Wingdings" panose="05000000000000000000" pitchFamily="2" charset="2"/>
              <a:buChar char="§"/>
            </a:pPr>
            <a:endParaRPr lang="en-US" sz="2000" kern="1200" dirty="0" smtClean="0">
              <a:latin typeface="Times New Roman" pitchFamily="18" charset="0"/>
            </a:endParaRPr>
          </a:p>
          <a:p>
            <a:pPr marL="742950" lvl="2" indent="-342900" algn="just">
              <a:buFont typeface="Wingdings" panose="05000000000000000000" pitchFamily="2" charset="2"/>
              <a:buChar char="§"/>
            </a:pPr>
            <a:endParaRPr lang="en-US" sz="2000" kern="1200" dirty="0">
              <a:latin typeface="Times New Roman" pitchFamily="18" charset="0"/>
            </a:endParaRPr>
          </a:p>
          <a:p>
            <a:pPr marL="742950" lvl="2" indent="-342900" algn="just">
              <a:buFont typeface="Wingdings" panose="05000000000000000000" pitchFamily="2" charset="2"/>
              <a:buChar char="§"/>
            </a:pPr>
            <a:endParaRPr lang="en-US" sz="2000" kern="1200" dirty="0" smtClean="0">
              <a:latin typeface="Times New Roman" pitchFamily="18" charset="0"/>
            </a:endParaRPr>
          </a:p>
          <a:p>
            <a:pPr marL="742950" lvl="2" indent="-342900" algn="just">
              <a:buFont typeface="Wingdings" panose="05000000000000000000" pitchFamily="2" charset="2"/>
              <a:buChar char="§"/>
            </a:pPr>
            <a:endParaRPr lang="en-US" sz="2000" kern="1200" dirty="0">
              <a:latin typeface="Times New Roman" pitchFamily="18" charset="0"/>
            </a:endParaRPr>
          </a:p>
          <a:p>
            <a:pPr marL="742950" lvl="2" indent="-342900" algn="just">
              <a:buFont typeface="Wingdings" panose="05000000000000000000" pitchFamily="2" charset="2"/>
              <a:buChar char="§"/>
            </a:pPr>
            <a:endParaRPr lang="en-US" sz="2000" kern="1200" dirty="0" smtClean="0">
              <a:latin typeface="Times New Roman" pitchFamily="18" charset="0"/>
            </a:endParaRPr>
          </a:p>
          <a:p>
            <a:pPr marL="742950" lvl="2" indent="-342900" algn="just">
              <a:buFont typeface="Wingdings" panose="05000000000000000000" pitchFamily="2" charset="2"/>
              <a:buChar char="§"/>
            </a:pPr>
            <a:endParaRPr lang="en-US" sz="2000" kern="1200" dirty="0">
              <a:latin typeface="Times New Roman" pitchFamily="18" charset="0"/>
            </a:endParaRPr>
          </a:p>
          <a:p>
            <a:pPr marL="742950" lvl="2" indent="-342900" algn="just">
              <a:buFont typeface="Wingdings" panose="05000000000000000000" pitchFamily="2" charset="2"/>
              <a:buChar char="§"/>
            </a:pPr>
            <a:endParaRPr lang="en-US" sz="2000" kern="1200" dirty="0" smtClean="0">
              <a:latin typeface="Times New Roman" pitchFamily="18" charset="0"/>
            </a:endParaRPr>
          </a:p>
          <a:p>
            <a:pPr marL="742950" lvl="2" indent="-342900" algn="just">
              <a:buFont typeface="Wingdings" panose="05000000000000000000" pitchFamily="2" charset="2"/>
              <a:buChar char="§"/>
            </a:pPr>
            <a:r>
              <a:rPr lang="en-US" dirty="0"/>
              <a:t>That’s nice and symmetrical. </a:t>
            </a:r>
            <a:endParaRPr lang="en-US" dirty="0" smtClean="0"/>
          </a:p>
          <a:p>
            <a:pPr marL="742950" lvl="2" indent="-342900" algn="just">
              <a:buFont typeface="Wingdings" panose="05000000000000000000" pitchFamily="2" charset="2"/>
              <a:buChar char="§"/>
            </a:pPr>
            <a:r>
              <a:rPr lang="en-US" dirty="0" smtClean="0"/>
              <a:t>You’re </a:t>
            </a:r>
            <a:r>
              <a:rPr lang="en-US" dirty="0"/>
              <a:t>probably going to get a better regression model with log(Revenue) instead of Revenue.</a:t>
            </a:r>
            <a:endParaRPr lang="en-US" sz="2400" kern="1200" dirty="0">
              <a:latin typeface="Times New Roman" pitchFamily="18" charset="0"/>
            </a:endParaRPr>
          </a:p>
        </p:txBody>
      </p:sp>
      <p:pic>
        <p:nvPicPr>
          <p:cNvPr id="4" name="Picture 3"/>
          <p:cNvPicPr>
            <a:picLocks noChangeAspect="1"/>
          </p:cNvPicPr>
          <p:nvPr/>
        </p:nvPicPr>
        <p:blipFill>
          <a:blip r:embed="rId3"/>
          <a:stretch>
            <a:fillRect/>
          </a:stretch>
        </p:blipFill>
        <p:spPr>
          <a:xfrm>
            <a:off x="1425262" y="1752600"/>
            <a:ext cx="5966138" cy="3636691"/>
          </a:xfrm>
          <a:prstGeom prst="rect">
            <a:avLst/>
          </a:prstGeom>
        </p:spPr>
      </p:pic>
    </p:spTree>
    <p:extLst>
      <p:ext uri="{BB962C8B-B14F-4D97-AF65-F5344CB8AC3E}">
        <p14:creationId xmlns:p14="http://schemas.microsoft.com/office/powerpoint/2010/main" val="228990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54</a:t>
            </a:fld>
            <a:endParaRPr lang="en-US"/>
          </a:p>
        </p:txBody>
      </p:sp>
      <p:sp>
        <p:nvSpPr>
          <p:cNvPr id="21506" name="Rectangle 2"/>
          <p:cNvSpPr>
            <a:spLocks noGrp="1" noChangeArrowheads="1"/>
          </p:cNvSpPr>
          <p:nvPr>
            <p:ph type="title"/>
          </p:nvPr>
        </p:nvSpPr>
        <p:spPr>
          <a:xfrm>
            <a:off x="685800" y="304800"/>
            <a:ext cx="7772400" cy="1143000"/>
          </a:xfrm>
        </p:spPr>
        <p:txBody>
          <a:bodyPr/>
          <a:lstStyle/>
          <a:p>
            <a:pPr lvl="1"/>
            <a:r>
              <a:rPr lang="en-US" dirty="0">
                <a:solidFill>
                  <a:srgbClr val="0000FF"/>
                </a:solidFill>
              </a:rPr>
              <a:t>Transforming Variables</a:t>
            </a:r>
          </a:p>
        </p:txBody>
      </p:sp>
      <p:sp>
        <p:nvSpPr>
          <p:cNvPr id="21507" name="Rectangle 3"/>
          <p:cNvSpPr>
            <a:spLocks noGrp="1" noChangeArrowheads="1"/>
          </p:cNvSpPr>
          <p:nvPr>
            <p:ph type="body" idx="1"/>
          </p:nvPr>
        </p:nvSpPr>
        <p:spPr>
          <a:xfrm>
            <a:off x="228600" y="1676400"/>
            <a:ext cx="8534400" cy="4724400"/>
          </a:xfrm>
        </p:spPr>
        <p:txBody>
          <a:bodyPr/>
          <a:lstStyle/>
          <a:p>
            <a:pPr marL="742950" lvl="2" indent="-342900" algn="just">
              <a:buFont typeface="Wingdings" panose="05000000000000000000" pitchFamily="2" charset="2"/>
              <a:buChar char="§"/>
            </a:pPr>
            <a:r>
              <a:rPr lang="en-US" dirty="0"/>
              <a:t>here’s how your equation, your residuals, and your r-squared might change:</a:t>
            </a:r>
            <a:endParaRPr lang="en-US" dirty="0" smtClean="0"/>
          </a:p>
          <a:p>
            <a:pPr marL="0" lvl="1" indent="0">
              <a:buNone/>
            </a:pPr>
            <a:endParaRPr lang="en-US" sz="2400" kern="1200" dirty="0">
              <a:latin typeface="Times New Roman" pitchFamily="18" charset="0"/>
            </a:endParaRPr>
          </a:p>
        </p:txBody>
      </p:sp>
      <p:pic>
        <p:nvPicPr>
          <p:cNvPr id="3" name="Picture 2"/>
          <p:cNvPicPr>
            <a:picLocks noChangeAspect="1"/>
          </p:cNvPicPr>
          <p:nvPr/>
        </p:nvPicPr>
        <p:blipFill>
          <a:blip r:embed="rId3"/>
          <a:stretch>
            <a:fillRect/>
          </a:stretch>
        </p:blipFill>
        <p:spPr>
          <a:xfrm>
            <a:off x="1162050" y="2514600"/>
            <a:ext cx="6667500" cy="4133850"/>
          </a:xfrm>
          <a:prstGeom prst="rect">
            <a:avLst/>
          </a:prstGeom>
        </p:spPr>
      </p:pic>
    </p:spTree>
    <p:extLst>
      <p:ext uri="{BB962C8B-B14F-4D97-AF65-F5344CB8AC3E}">
        <p14:creationId xmlns:p14="http://schemas.microsoft.com/office/powerpoint/2010/main" val="347953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55</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Ways to improve your Model</a:t>
            </a:r>
            <a:endParaRPr lang="en-US" sz="3600" dirty="0">
              <a:solidFill>
                <a:srgbClr val="0000FF"/>
              </a:solidFill>
            </a:endParaRPr>
          </a:p>
        </p:txBody>
      </p:sp>
      <p:sp>
        <p:nvSpPr>
          <p:cNvPr id="21507" name="Rectangle 3"/>
          <p:cNvSpPr>
            <a:spLocks noGrp="1" noChangeArrowheads="1"/>
          </p:cNvSpPr>
          <p:nvPr>
            <p:ph type="body" idx="1"/>
          </p:nvPr>
        </p:nvSpPr>
        <p:spPr>
          <a:xfrm>
            <a:off x="228600" y="1828800"/>
            <a:ext cx="8534400" cy="4724400"/>
          </a:xfrm>
        </p:spPr>
        <p:txBody>
          <a:bodyPr/>
          <a:lstStyle/>
          <a:p>
            <a:pPr marL="342900" lvl="1" indent="-342900">
              <a:buFont typeface="Wingdings" panose="05000000000000000000" pitchFamily="2" charset="2"/>
              <a:buChar char="q"/>
            </a:pPr>
            <a:r>
              <a:rPr lang="en-US" sz="2400" b="1" dirty="0" smtClean="0">
                <a:solidFill>
                  <a:srgbClr val="002060"/>
                </a:solidFill>
              </a:rPr>
              <a:t>Missing Variables</a:t>
            </a:r>
          </a:p>
          <a:p>
            <a:pPr marL="742950" lvl="2" indent="-342900">
              <a:buFont typeface="Wingdings" panose="05000000000000000000" pitchFamily="2" charset="2"/>
              <a:buChar char="§"/>
            </a:pPr>
            <a:r>
              <a:rPr lang="en-US" sz="2000" dirty="0" smtClean="0"/>
              <a:t>Probably </a:t>
            </a:r>
            <a:r>
              <a:rPr lang="en-US" sz="2000" dirty="0"/>
              <a:t>the most common reason that a model fails to fit is that not all the right variables are included. </a:t>
            </a:r>
            <a:endParaRPr lang="en-US" sz="2000" dirty="0" smtClean="0"/>
          </a:p>
          <a:p>
            <a:pPr marL="742950" lvl="2" indent="-342900">
              <a:buFont typeface="Wingdings" panose="05000000000000000000" pitchFamily="2" charset="2"/>
              <a:buChar char="§"/>
            </a:pPr>
            <a:r>
              <a:rPr lang="en-US" sz="2000" dirty="0" smtClean="0"/>
              <a:t>This </a:t>
            </a:r>
            <a:r>
              <a:rPr lang="en-US" sz="2000" dirty="0"/>
              <a:t>particular issue has a lot of possible solutions</a:t>
            </a:r>
            <a:r>
              <a:rPr lang="en-US" sz="2000" dirty="0" smtClean="0"/>
              <a:t>.</a:t>
            </a:r>
          </a:p>
          <a:p>
            <a:pPr marL="742950" lvl="2" indent="-342900">
              <a:buFont typeface="Wingdings" panose="05000000000000000000" pitchFamily="2" charset="2"/>
              <a:buChar char="§"/>
            </a:pPr>
            <a:r>
              <a:rPr lang="en-US" b="1" dirty="0">
                <a:solidFill>
                  <a:srgbClr val="0000FF"/>
                </a:solidFill>
              </a:rPr>
              <a:t>Adding a New </a:t>
            </a:r>
            <a:r>
              <a:rPr lang="en-US" b="1" dirty="0" smtClean="0">
                <a:solidFill>
                  <a:srgbClr val="0000FF"/>
                </a:solidFill>
              </a:rPr>
              <a:t>Variable</a:t>
            </a:r>
          </a:p>
          <a:p>
            <a:pPr marL="1200150" lvl="3" indent="-342900">
              <a:buFont typeface="Wingdings" panose="05000000000000000000" pitchFamily="2" charset="2"/>
              <a:buChar char="Ø"/>
            </a:pPr>
            <a:r>
              <a:rPr lang="en-US" dirty="0"/>
              <a:t>Sometimes the fix is as easy as adding another variable to the </a:t>
            </a:r>
            <a:r>
              <a:rPr lang="en-US" dirty="0" smtClean="0"/>
              <a:t>model.</a:t>
            </a:r>
          </a:p>
          <a:p>
            <a:pPr marL="1200150" lvl="3" indent="-342900">
              <a:buFont typeface="Wingdings" panose="05000000000000000000" pitchFamily="2" charset="2"/>
              <a:buChar char="Ø"/>
            </a:pPr>
            <a:r>
              <a:rPr lang="en-US" dirty="0" smtClean="0"/>
              <a:t>For </a:t>
            </a:r>
            <a:r>
              <a:rPr lang="en-US" dirty="0"/>
              <a:t>example if lemonade stand </a:t>
            </a:r>
            <a:r>
              <a:rPr lang="en-US" i="1" dirty="0"/>
              <a:t>Revenue</a:t>
            </a:r>
            <a:r>
              <a:rPr lang="en-US" dirty="0"/>
              <a:t> was much larger traffic was much larger on weekends than week days, your Predicted </a:t>
            </a:r>
            <a:r>
              <a:rPr lang="en-US" dirty="0" err="1"/>
              <a:t>vs</a:t>
            </a:r>
            <a:r>
              <a:rPr lang="en-US" dirty="0"/>
              <a:t> Actual plot might look like the </a:t>
            </a:r>
            <a:r>
              <a:rPr lang="en-US" dirty="0" smtClean="0"/>
              <a:t>given in next slide (r-squared </a:t>
            </a:r>
            <a:r>
              <a:rPr lang="en-US" dirty="0"/>
              <a:t>of 0.053), since the model is just taking the average of weekend days and weekdays:</a:t>
            </a:r>
            <a:endParaRPr lang="en-US" b="1" dirty="0" smtClean="0">
              <a:solidFill>
                <a:srgbClr val="0000FF"/>
              </a:solidFill>
            </a:endParaRPr>
          </a:p>
          <a:p>
            <a:pPr marL="0" lvl="1" indent="0">
              <a:buNone/>
            </a:pPr>
            <a:endParaRPr lang="en-US" sz="2400" dirty="0" smtClean="0"/>
          </a:p>
          <a:p>
            <a:pPr marL="0" lvl="1" indent="0">
              <a:buNone/>
            </a:pPr>
            <a:endParaRPr lang="en-US" sz="2400" kern="1200" dirty="0">
              <a:latin typeface="Times New Roman" pitchFamily="18" charset="0"/>
            </a:endParaRPr>
          </a:p>
        </p:txBody>
      </p:sp>
    </p:spTree>
    <p:extLst>
      <p:ext uri="{BB962C8B-B14F-4D97-AF65-F5344CB8AC3E}">
        <p14:creationId xmlns:p14="http://schemas.microsoft.com/office/powerpoint/2010/main" val="2394632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56</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Ways to improve your Model</a:t>
            </a:r>
            <a:endParaRPr lang="en-US" sz="3600" dirty="0">
              <a:solidFill>
                <a:srgbClr val="0000FF"/>
              </a:solidFill>
            </a:endParaRPr>
          </a:p>
        </p:txBody>
      </p:sp>
      <p:sp>
        <p:nvSpPr>
          <p:cNvPr id="21507" name="Rectangle 3"/>
          <p:cNvSpPr>
            <a:spLocks noGrp="1" noChangeArrowheads="1"/>
          </p:cNvSpPr>
          <p:nvPr>
            <p:ph type="body" idx="1"/>
          </p:nvPr>
        </p:nvSpPr>
        <p:spPr>
          <a:xfrm>
            <a:off x="228600" y="1828800"/>
            <a:ext cx="8534400" cy="4724400"/>
          </a:xfrm>
        </p:spPr>
        <p:txBody>
          <a:bodyPr/>
          <a:lstStyle/>
          <a:p>
            <a:pPr marL="342900" lvl="1" indent="-342900">
              <a:buFont typeface="Wingdings" panose="05000000000000000000" pitchFamily="2" charset="2"/>
              <a:buChar char="q"/>
            </a:pPr>
            <a:r>
              <a:rPr lang="en-US" sz="2400" b="1" dirty="0" smtClean="0">
                <a:solidFill>
                  <a:srgbClr val="002060"/>
                </a:solidFill>
              </a:rPr>
              <a:t>Missing Variables</a:t>
            </a:r>
            <a:endParaRPr lang="en-US" sz="2000" dirty="0" smtClean="0"/>
          </a:p>
          <a:p>
            <a:pPr marL="742950" lvl="2" indent="-342900">
              <a:buFont typeface="Wingdings" panose="05000000000000000000" pitchFamily="2" charset="2"/>
              <a:buChar char="§"/>
            </a:pPr>
            <a:r>
              <a:rPr lang="en-US" b="1" dirty="0">
                <a:solidFill>
                  <a:srgbClr val="0000FF"/>
                </a:solidFill>
              </a:rPr>
              <a:t>Adding a New </a:t>
            </a:r>
            <a:r>
              <a:rPr lang="en-US" b="1" dirty="0" smtClean="0">
                <a:solidFill>
                  <a:srgbClr val="0000FF"/>
                </a:solidFill>
              </a:rPr>
              <a:t>Variable</a:t>
            </a:r>
          </a:p>
          <a:p>
            <a:pPr marL="0" lvl="1" indent="0">
              <a:buNone/>
            </a:pPr>
            <a:endParaRPr lang="en-US" sz="2400" dirty="0" smtClean="0"/>
          </a:p>
          <a:p>
            <a:pPr marL="0" lvl="1" indent="0">
              <a:buNone/>
            </a:pPr>
            <a:endParaRPr lang="en-US" sz="2400" kern="1200" dirty="0">
              <a:latin typeface="Times New Roman" pitchFamily="18" charset="0"/>
            </a:endParaRPr>
          </a:p>
        </p:txBody>
      </p:sp>
      <p:pic>
        <p:nvPicPr>
          <p:cNvPr id="2" name="Picture 1"/>
          <p:cNvPicPr>
            <a:picLocks noChangeAspect="1"/>
          </p:cNvPicPr>
          <p:nvPr/>
        </p:nvPicPr>
        <p:blipFill>
          <a:blip r:embed="rId3"/>
          <a:stretch>
            <a:fillRect/>
          </a:stretch>
        </p:blipFill>
        <p:spPr>
          <a:xfrm>
            <a:off x="4263587" y="1831428"/>
            <a:ext cx="4181475" cy="4543425"/>
          </a:xfrm>
          <a:prstGeom prst="rect">
            <a:avLst/>
          </a:prstGeom>
        </p:spPr>
      </p:pic>
    </p:spTree>
    <p:extLst>
      <p:ext uri="{BB962C8B-B14F-4D97-AF65-F5344CB8AC3E}">
        <p14:creationId xmlns:p14="http://schemas.microsoft.com/office/powerpoint/2010/main" val="101424760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57</a:t>
            </a:fld>
            <a:endParaRPr lang="en-US"/>
          </a:p>
        </p:txBody>
      </p:sp>
      <p:sp>
        <p:nvSpPr>
          <p:cNvPr id="21506" name="Rectangle 2"/>
          <p:cNvSpPr>
            <a:spLocks noGrp="1" noChangeArrowheads="1"/>
          </p:cNvSpPr>
          <p:nvPr>
            <p:ph type="title"/>
          </p:nvPr>
        </p:nvSpPr>
        <p:spPr>
          <a:xfrm>
            <a:off x="609600" y="152400"/>
            <a:ext cx="7772400" cy="1143000"/>
          </a:xfrm>
        </p:spPr>
        <p:txBody>
          <a:bodyPr/>
          <a:lstStyle/>
          <a:p>
            <a:r>
              <a:rPr lang="en-US" sz="3600" dirty="0" smtClean="0">
                <a:solidFill>
                  <a:srgbClr val="0000FF"/>
                </a:solidFill>
              </a:rPr>
              <a:t>Ways to improve your Model</a:t>
            </a:r>
            <a:endParaRPr lang="en-US" sz="3600" dirty="0">
              <a:solidFill>
                <a:srgbClr val="0000FF"/>
              </a:solidFill>
            </a:endParaRPr>
          </a:p>
        </p:txBody>
      </p:sp>
      <p:sp>
        <p:nvSpPr>
          <p:cNvPr id="21507" name="Rectangle 3"/>
          <p:cNvSpPr>
            <a:spLocks noGrp="1" noChangeArrowheads="1"/>
          </p:cNvSpPr>
          <p:nvPr>
            <p:ph type="body" idx="1"/>
          </p:nvPr>
        </p:nvSpPr>
        <p:spPr>
          <a:xfrm>
            <a:off x="228600" y="1828800"/>
            <a:ext cx="8534400" cy="4724400"/>
          </a:xfrm>
        </p:spPr>
        <p:txBody>
          <a:bodyPr/>
          <a:lstStyle/>
          <a:p>
            <a:pPr marL="342900" lvl="1" indent="-342900">
              <a:buFont typeface="Wingdings" panose="05000000000000000000" pitchFamily="2" charset="2"/>
              <a:buChar char="q"/>
            </a:pPr>
            <a:r>
              <a:rPr lang="en-US" b="1" dirty="0" smtClean="0">
                <a:solidFill>
                  <a:srgbClr val="0000FF"/>
                </a:solidFill>
              </a:rPr>
              <a:t>Adding </a:t>
            </a:r>
            <a:r>
              <a:rPr lang="en-US" b="1" dirty="0">
                <a:solidFill>
                  <a:srgbClr val="0000FF"/>
                </a:solidFill>
              </a:rPr>
              <a:t>a New </a:t>
            </a:r>
            <a:r>
              <a:rPr lang="en-US" b="1" dirty="0" smtClean="0">
                <a:solidFill>
                  <a:srgbClr val="0000FF"/>
                </a:solidFill>
              </a:rPr>
              <a:t>Variable</a:t>
            </a:r>
          </a:p>
          <a:p>
            <a:pPr marL="742950" lvl="2" indent="-342900">
              <a:buFont typeface="Wingdings" panose="05000000000000000000" pitchFamily="2" charset="2"/>
              <a:buChar char="§"/>
            </a:pPr>
            <a:r>
              <a:rPr lang="en-US" sz="2000" dirty="0"/>
              <a:t>If the model includes a variable </a:t>
            </a:r>
            <a:endParaRPr lang="en-US" sz="2000" dirty="0" smtClean="0"/>
          </a:p>
          <a:p>
            <a:pPr marL="400050" lvl="2" indent="0">
              <a:buNone/>
            </a:pPr>
            <a:r>
              <a:rPr lang="en-US" sz="2000" dirty="0" smtClean="0"/>
              <a:t>called</a:t>
            </a:r>
            <a:r>
              <a:rPr lang="en-US" sz="2000" dirty="0"/>
              <a:t> </a:t>
            </a:r>
            <a:r>
              <a:rPr lang="en-US" sz="2000" i="1" dirty="0"/>
              <a:t>Weekend?</a:t>
            </a:r>
            <a:r>
              <a:rPr lang="en-US" sz="2000" dirty="0"/>
              <a:t>, then the </a:t>
            </a:r>
            <a:endParaRPr lang="en-US" sz="2000" dirty="0" smtClean="0"/>
          </a:p>
          <a:p>
            <a:pPr marL="400050" lvl="2" indent="0">
              <a:buNone/>
            </a:pPr>
            <a:r>
              <a:rPr lang="en-US" sz="2000" dirty="0" smtClean="0"/>
              <a:t>Predicted </a:t>
            </a:r>
            <a:r>
              <a:rPr lang="en-US" sz="2000" dirty="0" err="1"/>
              <a:t>vs</a:t>
            </a:r>
            <a:r>
              <a:rPr lang="en-US" sz="2000" dirty="0"/>
              <a:t> Actual plot </a:t>
            </a:r>
            <a:endParaRPr lang="en-US" sz="2000" dirty="0" smtClean="0"/>
          </a:p>
          <a:p>
            <a:pPr marL="400050" lvl="2" indent="0">
              <a:buNone/>
            </a:pPr>
            <a:r>
              <a:rPr lang="en-US" sz="2000" dirty="0" smtClean="0"/>
              <a:t>might </a:t>
            </a:r>
            <a:r>
              <a:rPr lang="en-US" sz="2000" dirty="0"/>
              <a:t>look like this </a:t>
            </a:r>
            <a:endParaRPr lang="en-US" sz="2000" dirty="0" smtClean="0"/>
          </a:p>
          <a:p>
            <a:pPr marL="400050" lvl="2" indent="0">
              <a:buNone/>
            </a:pPr>
            <a:r>
              <a:rPr lang="en-US" sz="2000" dirty="0" smtClean="0"/>
              <a:t>(</a:t>
            </a:r>
            <a:r>
              <a:rPr lang="en-US" sz="2000" dirty="0"/>
              <a:t>r-squared of 0.974):</a:t>
            </a:r>
            <a:endParaRPr lang="en-US" sz="2000" dirty="0" smtClean="0"/>
          </a:p>
          <a:p>
            <a:pPr marL="0" lvl="1" indent="0">
              <a:buNone/>
            </a:pPr>
            <a:endParaRPr lang="en-US" sz="2400" kern="1200" dirty="0">
              <a:latin typeface="Times New Roman" pitchFamily="18" charset="0"/>
            </a:endParaRPr>
          </a:p>
        </p:txBody>
      </p:sp>
      <p:sp>
        <p:nvSpPr>
          <p:cNvPr id="3" name="TextBox 2"/>
          <p:cNvSpPr txBox="1"/>
          <p:nvPr/>
        </p:nvSpPr>
        <p:spPr>
          <a:xfrm>
            <a:off x="4953000" y="1219200"/>
            <a:ext cx="2905604" cy="523220"/>
          </a:xfrm>
          <a:prstGeom prst="rect">
            <a:avLst/>
          </a:prstGeom>
          <a:noFill/>
        </p:spPr>
        <p:txBody>
          <a:bodyPr wrap="none" rtlCol="0">
            <a:spAutoFit/>
          </a:bodyPr>
          <a:lstStyle/>
          <a:p>
            <a:r>
              <a:rPr lang="en-US" sz="2800" b="1" dirty="0" smtClean="0">
                <a:solidFill>
                  <a:srgbClr val="002060"/>
                </a:solidFill>
              </a:rPr>
              <a:t>Missing Variables</a:t>
            </a:r>
            <a:endParaRPr lang="en-US" sz="2800" b="1" dirty="0">
              <a:solidFill>
                <a:srgbClr val="002060"/>
              </a:solidFill>
            </a:endParaRPr>
          </a:p>
        </p:txBody>
      </p:sp>
      <p:pic>
        <p:nvPicPr>
          <p:cNvPr id="4" name="Picture 3"/>
          <p:cNvPicPr>
            <a:picLocks noChangeAspect="1"/>
          </p:cNvPicPr>
          <p:nvPr/>
        </p:nvPicPr>
        <p:blipFill>
          <a:blip r:embed="rId3"/>
          <a:stretch>
            <a:fillRect/>
          </a:stretch>
        </p:blipFill>
        <p:spPr>
          <a:xfrm>
            <a:off x="4470605" y="2514600"/>
            <a:ext cx="3758995" cy="3986048"/>
          </a:xfrm>
          <a:prstGeom prst="rect">
            <a:avLst/>
          </a:prstGeom>
        </p:spPr>
      </p:pic>
    </p:spTree>
    <p:extLst>
      <p:ext uri="{BB962C8B-B14F-4D97-AF65-F5344CB8AC3E}">
        <p14:creationId xmlns:p14="http://schemas.microsoft.com/office/powerpoint/2010/main" val="252382564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58</a:t>
            </a:fld>
            <a:endParaRPr lang="en-US"/>
          </a:p>
        </p:txBody>
      </p:sp>
      <p:sp>
        <p:nvSpPr>
          <p:cNvPr id="21506" name="Rectangle 2"/>
          <p:cNvSpPr>
            <a:spLocks noGrp="1" noChangeArrowheads="1"/>
          </p:cNvSpPr>
          <p:nvPr>
            <p:ph type="title"/>
          </p:nvPr>
        </p:nvSpPr>
        <p:spPr>
          <a:xfrm>
            <a:off x="609600" y="152400"/>
            <a:ext cx="7772400" cy="1143000"/>
          </a:xfrm>
        </p:spPr>
        <p:txBody>
          <a:bodyPr/>
          <a:lstStyle/>
          <a:p>
            <a:r>
              <a:rPr lang="en-US" sz="3600" dirty="0" smtClean="0">
                <a:solidFill>
                  <a:srgbClr val="0000FF"/>
                </a:solidFill>
              </a:rPr>
              <a:t>Ways to improve your Model</a:t>
            </a:r>
            <a:endParaRPr lang="en-US" sz="3600" dirty="0">
              <a:solidFill>
                <a:srgbClr val="0000FF"/>
              </a:solidFill>
            </a:endParaRPr>
          </a:p>
        </p:txBody>
      </p:sp>
      <p:sp>
        <p:nvSpPr>
          <p:cNvPr id="21507" name="Rectangle 3"/>
          <p:cNvSpPr>
            <a:spLocks noGrp="1" noChangeArrowheads="1"/>
          </p:cNvSpPr>
          <p:nvPr>
            <p:ph type="body" idx="1"/>
          </p:nvPr>
        </p:nvSpPr>
        <p:spPr>
          <a:xfrm>
            <a:off x="228600" y="1828800"/>
            <a:ext cx="8534400" cy="4724400"/>
          </a:xfrm>
        </p:spPr>
        <p:txBody>
          <a:bodyPr/>
          <a:lstStyle/>
          <a:p>
            <a:pPr marL="342900" lvl="1" indent="-342900">
              <a:buFont typeface="Wingdings" panose="05000000000000000000" pitchFamily="2" charset="2"/>
              <a:buChar char="q"/>
            </a:pPr>
            <a:r>
              <a:rPr lang="en-US" dirty="0">
                <a:solidFill>
                  <a:srgbClr val="0000FF"/>
                </a:solidFill>
              </a:rPr>
              <a:t>Unavailable Omitted </a:t>
            </a:r>
            <a:r>
              <a:rPr lang="en-US" dirty="0" smtClean="0">
                <a:solidFill>
                  <a:srgbClr val="0000FF"/>
                </a:solidFill>
              </a:rPr>
              <a:t>Variable</a:t>
            </a:r>
          </a:p>
          <a:p>
            <a:pPr marL="857250" lvl="2" indent="-457200">
              <a:buFont typeface="Wingdings" panose="05000000000000000000" pitchFamily="2" charset="2"/>
              <a:buChar char="§"/>
            </a:pPr>
            <a:r>
              <a:rPr lang="en-US" sz="2000" dirty="0"/>
              <a:t> </a:t>
            </a:r>
            <a:r>
              <a:rPr lang="en-US" sz="2000" dirty="0" smtClean="0"/>
              <a:t>Sometimes the </a:t>
            </a:r>
            <a:r>
              <a:rPr lang="en-US" sz="2000" dirty="0"/>
              <a:t>relevant variable isn’t available because you don’t know what it is, or it was difficult to collect. Maybe it wasn’t a weekend-</a:t>
            </a:r>
            <a:r>
              <a:rPr lang="en-US" sz="2000" dirty="0" err="1"/>
              <a:t>vs</a:t>
            </a:r>
            <a:r>
              <a:rPr lang="en-US" sz="2000" dirty="0"/>
              <a:t>-weekday issue, but instead something like </a:t>
            </a:r>
            <a:r>
              <a:rPr lang="en-US" sz="2000" i="1" dirty="0"/>
              <a:t>Number of Competitors in the Area</a:t>
            </a:r>
            <a:r>
              <a:rPr lang="en-US" sz="2000" dirty="0"/>
              <a:t> that you failed to collect at the time</a:t>
            </a:r>
            <a:r>
              <a:rPr lang="en-US" sz="2000" dirty="0" smtClean="0"/>
              <a:t>.</a:t>
            </a:r>
          </a:p>
          <a:p>
            <a:pPr marL="857250" lvl="2" indent="-457200">
              <a:buFont typeface="Wingdings" panose="05000000000000000000" pitchFamily="2" charset="2"/>
              <a:buChar char="§"/>
            </a:pPr>
            <a:r>
              <a:rPr lang="en-US" sz="2000" dirty="0"/>
              <a:t>If the variable you </a:t>
            </a:r>
            <a:r>
              <a:rPr lang="en-US" sz="2000" dirty="0" smtClean="0"/>
              <a:t>need </a:t>
            </a:r>
            <a:r>
              <a:rPr lang="en-US" sz="2000" dirty="0"/>
              <a:t>is unavailable, or you don’t even know what it would be, then your model can’t really be improved, and you have to assess it and decide how happy you are with </a:t>
            </a:r>
            <a:r>
              <a:rPr lang="en-US" sz="2000" dirty="0" smtClean="0"/>
              <a:t>it.</a:t>
            </a:r>
            <a:endParaRPr lang="en-US" sz="2000" kern="1200" dirty="0">
              <a:latin typeface="Times New Roman" pitchFamily="18" charset="0"/>
            </a:endParaRPr>
          </a:p>
        </p:txBody>
      </p:sp>
      <p:sp>
        <p:nvSpPr>
          <p:cNvPr id="3" name="TextBox 2"/>
          <p:cNvSpPr txBox="1"/>
          <p:nvPr/>
        </p:nvSpPr>
        <p:spPr>
          <a:xfrm>
            <a:off x="4953000" y="1219200"/>
            <a:ext cx="2905604" cy="523220"/>
          </a:xfrm>
          <a:prstGeom prst="rect">
            <a:avLst/>
          </a:prstGeom>
          <a:noFill/>
        </p:spPr>
        <p:txBody>
          <a:bodyPr wrap="none" rtlCol="0">
            <a:spAutoFit/>
          </a:bodyPr>
          <a:lstStyle/>
          <a:p>
            <a:r>
              <a:rPr lang="en-US" sz="2800" b="1" dirty="0" smtClean="0">
                <a:solidFill>
                  <a:srgbClr val="002060"/>
                </a:solidFill>
              </a:rPr>
              <a:t>Missing Variables</a:t>
            </a:r>
            <a:endParaRPr lang="en-US" sz="2800" b="1" dirty="0">
              <a:solidFill>
                <a:srgbClr val="002060"/>
              </a:solidFill>
            </a:endParaRPr>
          </a:p>
        </p:txBody>
      </p:sp>
    </p:spTree>
    <p:extLst>
      <p:ext uri="{BB962C8B-B14F-4D97-AF65-F5344CB8AC3E}">
        <p14:creationId xmlns:p14="http://schemas.microsoft.com/office/powerpoint/2010/main" val="10738569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59</a:t>
            </a:fld>
            <a:endParaRPr lang="en-US"/>
          </a:p>
        </p:txBody>
      </p:sp>
      <p:sp>
        <p:nvSpPr>
          <p:cNvPr id="21506" name="Rectangle 2"/>
          <p:cNvSpPr>
            <a:spLocks noGrp="1" noChangeArrowheads="1"/>
          </p:cNvSpPr>
          <p:nvPr>
            <p:ph type="title"/>
          </p:nvPr>
        </p:nvSpPr>
        <p:spPr>
          <a:xfrm>
            <a:off x="609600" y="152400"/>
            <a:ext cx="7772400" cy="1143000"/>
          </a:xfrm>
        </p:spPr>
        <p:txBody>
          <a:bodyPr/>
          <a:lstStyle/>
          <a:p>
            <a:r>
              <a:rPr lang="en-US" sz="3600" dirty="0" smtClean="0">
                <a:solidFill>
                  <a:srgbClr val="0000FF"/>
                </a:solidFill>
              </a:rPr>
              <a:t>Ways to improve your Model</a:t>
            </a:r>
            <a:endParaRPr lang="en-US" sz="3600" dirty="0">
              <a:solidFill>
                <a:srgbClr val="0000FF"/>
              </a:solidFill>
            </a:endParaRPr>
          </a:p>
        </p:txBody>
      </p:sp>
      <p:sp>
        <p:nvSpPr>
          <p:cNvPr id="21507" name="Rectangle 3"/>
          <p:cNvSpPr>
            <a:spLocks noGrp="1" noChangeArrowheads="1"/>
          </p:cNvSpPr>
          <p:nvPr>
            <p:ph type="body" idx="1"/>
          </p:nvPr>
        </p:nvSpPr>
        <p:spPr>
          <a:xfrm>
            <a:off x="228600" y="1828800"/>
            <a:ext cx="8534400" cy="4724400"/>
          </a:xfrm>
        </p:spPr>
        <p:txBody>
          <a:bodyPr/>
          <a:lstStyle/>
          <a:p>
            <a:pPr marL="342900" lvl="1" indent="-342900">
              <a:buFont typeface="Wingdings" panose="05000000000000000000" pitchFamily="2" charset="2"/>
              <a:buChar char="q"/>
            </a:pPr>
            <a:r>
              <a:rPr lang="en-US" dirty="0">
                <a:solidFill>
                  <a:srgbClr val="0000FF"/>
                </a:solidFill>
              </a:rPr>
              <a:t> Interactions Between </a:t>
            </a:r>
            <a:r>
              <a:rPr lang="en-US" dirty="0" smtClean="0">
                <a:solidFill>
                  <a:srgbClr val="0000FF"/>
                </a:solidFill>
              </a:rPr>
              <a:t>Variables</a:t>
            </a:r>
          </a:p>
          <a:p>
            <a:pPr marL="857250" lvl="2" indent="-457200">
              <a:buFont typeface="Wingdings" panose="05000000000000000000" pitchFamily="2" charset="2"/>
              <a:buChar char="§"/>
            </a:pPr>
            <a:r>
              <a:rPr lang="en-US" sz="2000" dirty="0" smtClean="0"/>
              <a:t> </a:t>
            </a:r>
            <a:r>
              <a:rPr lang="en-US" sz="2000" dirty="0"/>
              <a:t>Perhaps on weekends the lemonade stand is always selling at 100% of capacity, so regardless of the temperature, revenue is high</a:t>
            </a:r>
            <a:r>
              <a:rPr lang="en-US" sz="2000" dirty="0" smtClean="0"/>
              <a:t>.</a:t>
            </a:r>
          </a:p>
          <a:p>
            <a:pPr marL="857250" lvl="2" indent="-457200">
              <a:buFont typeface="Wingdings" panose="05000000000000000000" pitchFamily="2" charset="2"/>
              <a:buChar char="§"/>
            </a:pPr>
            <a:r>
              <a:rPr lang="en-US" sz="2000" dirty="0"/>
              <a:t>But on weekdays, the </a:t>
            </a:r>
            <a:endParaRPr lang="en-US" sz="2000" dirty="0" smtClean="0"/>
          </a:p>
          <a:p>
            <a:pPr marL="400050" lvl="2" indent="0">
              <a:buNone/>
            </a:pPr>
            <a:r>
              <a:rPr lang="en-US" sz="2000" dirty="0" smtClean="0"/>
              <a:t>lemonade </a:t>
            </a:r>
            <a:r>
              <a:rPr lang="en-US" sz="2000" dirty="0"/>
              <a:t>stand is much less busy</a:t>
            </a:r>
            <a:r>
              <a:rPr lang="en-US" sz="2000" dirty="0" smtClean="0"/>
              <a:t>,</a:t>
            </a:r>
          </a:p>
          <a:p>
            <a:pPr marL="400050" lvl="2" indent="0">
              <a:buNone/>
            </a:pPr>
            <a:r>
              <a:rPr lang="en-US" sz="2000" dirty="0" smtClean="0"/>
              <a:t>so</a:t>
            </a:r>
            <a:r>
              <a:rPr lang="en-US" sz="2000" dirty="0"/>
              <a:t> </a:t>
            </a:r>
            <a:r>
              <a:rPr lang="en-US" sz="2000" i="1" dirty="0" smtClean="0"/>
              <a:t>Temperature </a:t>
            </a:r>
            <a:r>
              <a:rPr lang="en-US" sz="2000" dirty="0" smtClean="0"/>
              <a:t>is </a:t>
            </a:r>
            <a:r>
              <a:rPr lang="en-US" sz="2000" dirty="0"/>
              <a:t>an important </a:t>
            </a:r>
          </a:p>
          <a:p>
            <a:pPr marL="400050" lvl="2" indent="0">
              <a:buNone/>
            </a:pPr>
            <a:r>
              <a:rPr lang="en-US" sz="2000" dirty="0" smtClean="0"/>
              <a:t>driver </a:t>
            </a:r>
            <a:r>
              <a:rPr lang="en-US" sz="2000" dirty="0"/>
              <a:t>of Revenue.</a:t>
            </a:r>
          </a:p>
        </p:txBody>
      </p:sp>
      <p:sp>
        <p:nvSpPr>
          <p:cNvPr id="3" name="TextBox 2"/>
          <p:cNvSpPr txBox="1"/>
          <p:nvPr/>
        </p:nvSpPr>
        <p:spPr>
          <a:xfrm>
            <a:off x="4953000" y="1219200"/>
            <a:ext cx="2905604" cy="523220"/>
          </a:xfrm>
          <a:prstGeom prst="rect">
            <a:avLst/>
          </a:prstGeom>
          <a:noFill/>
        </p:spPr>
        <p:txBody>
          <a:bodyPr wrap="none" rtlCol="0">
            <a:spAutoFit/>
          </a:bodyPr>
          <a:lstStyle/>
          <a:p>
            <a:r>
              <a:rPr lang="en-US" sz="2800" b="1" dirty="0" smtClean="0">
                <a:solidFill>
                  <a:srgbClr val="002060"/>
                </a:solidFill>
              </a:rPr>
              <a:t>Missing Variables</a:t>
            </a:r>
            <a:endParaRPr lang="en-US" sz="2800" b="1" dirty="0">
              <a:solidFill>
                <a:srgbClr val="002060"/>
              </a:solidFill>
            </a:endParaRPr>
          </a:p>
        </p:txBody>
      </p:sp>
      <p:pic>
        <p:nvPicPr>
          <p:cNvPr id="2" name="Picture 1"/>
          <p:cNvPicPr>
            <a:picLocks noChangeAspect="1"/>
          </p:cNvPicPr>
          <p:nvPr/>
        </p:nvPicPr>
        <p:blipFill>
          <a:blip r:embed="rId3"/>
          <a:stretch>
            <a:fillRect/>
          </a:stretch>
        </p:blipFill>
        <p:spPr>
          <a:xfrm>
            <a:off x="4495800" y="2971800"/>
            <a:ext cx="3514725" cy="3825551"/>
          </a:xfrm>
          <a:prstGeom prst="rect">
            <a:avLst/>
          </a:prstGeom>
        </p:spPr>
      </p:pic>
    </p:spTree>
    <p:extLst>
      <p:ext uri="{BB962C8B-B14F-4D97-AF65-F5344CB8AC3E}">
        <p14:creationId xmlns:p14="http://schemas.microsoft.com/office/powerpoint/2010/main" val="822724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6</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Correlation</a:t>
            </a:r>
            <a:endParaRPr lang="en-US" sz="3600" dirty="0">
              <a:solidFill>
                <a:srgbClr val="0000FF"/>
              </a:solidFill>
            </a:endParaRPr>
          </a:p>
        </p:txBody>
      </p:sp>
      <p:sp>
        <p:nvSpPr>
          <p:cNvPr id="21507" name="Rectangle 3"/>
          <p:cNvSpPr>
            <a:spLocks noGrp="1" noChangeArrowheads="1"/>
          </p:cNvSpPr>
          <p:nvPr>
            <p:ph type="body" idx="1"/>
          </p:nvPr>
        </p:nvSpPr>
        <p:spPr>
          <a:xfrm>
            <a:off x="152400" y="1600200"/>
            <a:ext cx="8839200" cy="4572000"/>
          </a:xfrm>
        </p:spPr>
        <p:txBody>
          <a:bodyPr/>
          <a:lstStyle/>
          <a:p>
            <a:pPr marL="342900" lvl="1" indent="-342900">
              <a:buFont typeface="Wingdings" panose="05000000000000000000" pitchFamily="2" charset="2"/>
              <a:buChar char="v"/>
            </a:pPr>
            <a:r>
              <a:rPr lang="en-US" sz="2400" dirty="0" smtClean="0">
                <a:ea typeface="+mn-ea"/>
                <a:cs typeface="+mn-cs"/>
              </a:rPr>
              <a:t>-</a:t>
            </a:r>
            <a:r>
              <a:rPr lang="en-US" sz="2400" dirty="0">
                <a:ea typeface="+mn-ea"/>
                <a:cs typeface="+mn-cs"/>
              </a:rPr>
              <a:t>1 is perfect negative </a:t>
            </a:r>
            <a:r>
              <a:rPr lang="en-US" sz="2400" dirty="0" smtClean="0">
                <a:ea typeface="+mn-ea"/>
                <a:cs typeface="+mn-cs"/>
              </a:rPr>
              <a:t>correlation</a:t>
            </a:r>
          </a:p>
          <a:p>
            <a:pPr marL="342900" lvl="1" indent="-342900">
              <a:buFont typeface="Wingdings" panose="05000000000000000000" pitchFamily="2" charset="2"/>
              <a:buChar char="v"/>
            </a:pPr>
            <a:endParaRPr lang="en-US" sz="2400" dirty="0">
              <a:ea typeface="+mn-ea"/>
              <a:cs typeface="+mn-cs"/>
            </a:endParaRPr>
          </a:p>
          <a:p>
            <a:pPr marL="342900" lvl="1" indent="-342900">
              <a:buFont typeface="Wingdings" panose="05000000000000000000" pitchFamily="2" charset="2"/>
              <a:buChar char="v"/>
            </a:pPr>
            <a:endParaRPr lang="en-US" sz="2400" dirty="0" smtClean="0">
              <a:ea typeface="+mn-ea"/>
              <a:cs typeface="+mn-cs"/>
            </a:endParaRPr>
          </a:p>
          <a:p>
            <a:pPr marL="342900" lvl="1" indent="-342900">
              <a:buFont typeface="Wingdings" panose="05000000000000000000" pitchFamily="2" charset="2"/>
              <a:buChar char="v"/>
            </a:pPr>
            <a:endParaRPr lang="en-US" sz="2400" dirty="0">
              <a:ea typeface="+mn-ea"/>
              <a:cs typeface="+mn-cs"/>
            </a:endParaRPr>
          </a:p>
          <a:p>
            <a:pPr marL="342900" lvl="1" indent="-342900">
              <a:buFont typeface="Wingdings" panose="05000000000000000000" pitchFamily="2" charset="2"/>
              <a:buChar char="v"/>
            </a:pPr>
            <a:endParaRPr lang="en-US" sz="2400" dirty="0" smtClean="0">
              <a:ea typeface="+mn-ea"/>
              <a:cs typeface="+mn-cs"/>
            </a:endParaRPr>
          </a:p>
          <a:p>
            <a:pPr marL="342900" lvl="1" indent="-342900">
              <a:buFont typeface="Wingdings" panose="05000000000000000000" pitchFamily="2" charset="2"/>
              <a:buChar char="v"/>
            </a:pPr>
            <a:endParaRPr lang="en-US" sz="2400" dirty="0">
              <a:ea typeface="+mn-ea"/>
              <a:cs typeface="+mn-cs"/>
            </a:endParaRPr>
          </a:p>
          <a:p>
            <a:pPr marL="342900" lvl="1" indent="-342900">
              <a:buFont typeface="Wingdings" panose="05000000000000000000" pitchFamily="2" charset="2"/>
              <a:buChar char="v"/>
            </a:pPr>
            <a:endParaRPr lang="en-US" sz="2400" dirty="0" smtClean="0">
              <a:ea typeface="+mn-ea"/>
              <a:cs typeface="+mn-cs"/>
            </a:endParaRPr>
          </a:p>
          <a:p>
            <a:pPr marL="342900" lvl="1" indent="-342900">
              <a:buFont typeface="Wingdings" panose="05000000000000000000" pitchFamily="2" charset="2"/>
              <a:buChar char="v"/>
            </a:pPr>
            <a:r>
              <a:rPr lang="en-US" sz="2400" b="1" dirty="0">
                <a:ea typeface="+mn-ea"/>
                <a:cs typeface="+mn-cs"/>
              </a:rPr>
              <a:t>Correlation Does Not Imply Causation </a:t>
            </a:r>
            <a:r>
              <a:rPr lang="en-US" sz="2400" b="1" dirty="0" smtClean="0">
                <a:ea typeface="+mn-ea"/>
                <a:cs typeface="+mn-cs"/>
              </a:rPr>
              <a:t>!!!!</a:t>
            </a:r>
          </a:p>
          <a:p>
            <a:pPr marL="742950" lvl="2" indent="-342900"/>
            <a:r>
              <a:rPr lang="en-US" sz="2000" b="1" dirty="0" smtClean="0">
                <a:ea typeface="+mn-ea"/>
                <a:cs typeface="+mn-cs"/>
              </a:rPr>
              <a:t>Example: </a:t>
            </a:r>
            <a:r>
              <a:rPr lang="en-US" sz="2000" dirty="0" smtClean="0">
                <a:ea typeface="+mn-ea"/>
                <a:cs typeface="+mn-cs"/>
              </a:rPr>
              <a:t>As </a:t>
            </a:r>
            <a:r>
              <a:rPr lang="en-US" sz="2000" dirty="0">
                <a:ea typeface="+mn-ea"/>
                <a:cs typeface="+mn-cs"/>
              </a:rPr>
              <a:t>ice cream sales increase, the rate of drowning deaths increases </a:t>
            </a:r>
            <a:r>
              <a:rPr lang="en-US" sz="2000" dirty="0" smtClean="0">
                <a:ea typeface="+mn-ea"/>
                <a:cs typeface="+mn-cs"/>
              </a:rPr>
              <a:t>sharply. Therefore</a:t>
            </a:r>
            <a:r>
              <a:rPr lang="en-US" sz="2000" dirty="0">
                <a:ea typeface="+mn-ea"/>
                <a:cs typeface="+mn-cs"/>
              </a:rPr>
              <a:t>, ice cream consumption causes drowning.</a:t>
            </a:r>
            <a:endParaRPr lang="en-US" sz="2000" dirty="0" smtClean="0">
              <a:ea typeface="+mn-ea"/>
              <a:cs typeface="+mn-cs"/>
            </a:endParaRPr>
          </a:p>
          <a:p>
            <a:pPr marL="0" lvl="1" indent="0">
              <a:buNone/>
            </a:pPr>
            <a:endParaRPr lang="en-US" sz="2400" dirty="0">
              <a:ea typeface="+mn-ea"/>
              <a:cs typeface="+mn-cs"/>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209800"/>
            <a:ext cx="3957637" cy="1984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351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60</a:t>
            </a:fld>
            <a:endParaRPr lang="en-US"/>
          </a:p>
        </p:txBody>
      </p:sp>
      <p:sp>
        <p:nvSpPr>
          <p:cNvPr id="21506" name="Rectangle 2"/>
          <p:cNvSpPr>
            <a:spLocks noGrp="1" noChangeArrowheads="1"/>
          </p:cNvSpPr>
          <p:nvPr>
            <p:ph type="title"/>
          </p:nvPr>
        </p:nvSpPr>
        <p:spPr>
          <a:xfrm>
            <a:off x="609600" y="152400"/>
            <a:ext cx="7772400" cy="1143000"/>
          </a:xfrm>
        </p:spPr>
        <p:txBody>
          <a:bodyPr/>
          <a:lstStyle/>
          <a:p>
            <a:r>
              <a:rPr lang="en-US" sz="3600" dirty="0" smtClean="0">
                <a:solidFill>
                  <a:srgbClr val="0000FF"/>
                </a:solidFill>
              </a:rPr>
              <a:t>Ways to improve your Model</a:t>
            </a:r>
            <a:endParaRPr lang="en-US" sz="3600" dirty="0">
              <a:solidFill>
                <a:srgbClr val="0000FF"/>
              </a:solidFill>
            </a:endParaRPr>
          </a:p>
        </p:txBody>
      </p:sp>
      <p:sp>
        <p:nvSpPr>
          <p:cNvPr id="21507" name="Rectangle 3"/>
          <p:cNvSpPr>
            <a:spLocks noGrp="1" noChangeArrowheads="1"/>
          </p:cNvSpPr>
          <p:nvPr>
            <p:ph type="body" idx="1"/>
          </p:nvPr>
        </p:nvSpPr>
        <p:spPr>
          <a:xfrm>
            <a:off x="228600" y="1828800"/>
            <a:ext cx="8534400" cy="4724400"/>
          </a:xfrm>
        </p:spPr>
        <p:txBody>
          <a:bodyPr/>
          <a:lstStyle/>
          <a:p>
            <a:pPr marL="342900" lvl="1" indent="-342900">
              <a:buFont typeface="Wingdings" panose="05000000000000000000" pitchFamily="2" charset="2"/>
              <a:buChar char="q"/>
            </a:pPr>
            <a:r>
              <a:rPr lang="en-US" dirty="0">
                <a:solidFill>
                  <a:srgbClr val="0000FF"/>
                </a:solidFill>
              </a:rPr>
              <a:t> Interactions Between </a:t>
            </a:r>
            <a:r>
              <a:rPr lang="en-US" dirty="0" smtClean="0">
                <a:solidFill>
                  <a:srgbClr val="0000FF"/>
                </a:solidFill>
              </a:rPr>
              <a:t>Variables</a:t>
            </a:r>
          </a:p>
          <a:p>
            <a:pPr marL="857250" lvl="2" indent="-457200">
              <a:buFont typeface="Wingdings" panose="05000000000000000000" pitchFamily="2" charset="2"/>
              <a:buChar char="§"/>
            </a:pPr>
            <a:r>
              <a:rPr lang="en-US" sz="2000" dirty="0" smtClean="0"/>
              <a:t> </a:t>
            </a:r>
            <a:r>
              <a:rPr lang="en-US" sz="2000" dirty="0"/>
              <a:t>Perhaps on weekends the lemonade stand is always selling at 100% of capacity, so regardless of the temperature, revenue is high</a:t>
            </a:r>
            <a:r>
              <a:rPr lang="en-US" sz="2000" dirty="0" smtClean="0"/>
              <a:t>.</a:t>
            </a:r>
          </a:p>
          <a:p>
            <a:pPr marL="857250" lvl="2" indent="-457200">
              <a:buFont typeface="Wingdings" panose="05000000000000000000" pitchFamily="2" charset="2"/>
              <a:buChar char="§"/>
            </a:pPr>
            <a:r>
              <a:rPr lang="en-US" sz="2000" dirty="0"/>
              <a:t>But on weekdays, the </a:t>
            </a:r>
            <a:endParaRPr lang="en-US" sz="2000" dirty="0" smtClean="0"/>
          </a:p>
          <a:p>
            <a:pPr marL="400050" lvl="2" indent="0">
              <a:buNone/>
            </a:pPr>
            <a:r>
              <a:rPr lang="en-US" sz="2000" dirty="0" smtClean="0"/>
              <a:t>lemonade </a:t>
            </a:r>
            <a:r>
              <a:rPr lang="en-US" sz="2000" dirty="0"/>
              <a:t>stand is much less busy</a:t>
            </a:r>
            <a:r>
              <a:rPr lang="en-US" sz="2000" dirty="0" smtClean="0"/>
              <a:t>,</a:t>
            </a:r>
          </a:p>
          <a:p>
            <a:pPr marL="400050" lvl="2" indent="0">
              <a:buNone/>
            </a:pPr>
            <a:r>
              <a:rPr lang="en-US" sz="2000" dirty="0" smtClean="0"/>
              <a:t>so</a:t>
            </a:r>
            <a:r>
              <a:rPr lang="en-US" sz="2000" dirty="0"/>
              <a:t> </a:t>
            </a:r>
            <a:r>
              <a:rPr lang="en-US" sz="2000" i="1" dirty="0" smtClean="0"/>
              <a:t>Temperature </a:t>
            </a:r>
            <a:r>
              <a:rPr lang="en-US" sz="2000" dirty="0" smtClean="0"/>
              <a:t>is </a:t>
            </a:r>
            <a:r>
              <a:rPr lang="en-US" sz="2000" dirty="0"/>
              <a:t>an important </a:t>
            </a:r>
          </a:p>
          <a:p>
            <a:pPr marL="400050" lvl="2" indent="0">
              <a:buNone/>
            </a:pPr>
            <a:r>
              <a:rPr lang="en-US" sz="2000" dirty="0" smtClean="0"/>
              <a:t>driver </a:t>
            </a:r>
            <a:r>
              <a:rPr lang="en-US" sz="2000" dirty="0"/>
              <a:t>of Revenue</a:t>
            </a:r>
            <a:r>
              <a:rPr lang="en-US" sz="2000" dirty="0" smtClean="0"/>
              <a:t>.</a:t>
            </a:r>
            <a:endParaRPr lang="en-US" sz="2000" dirty="0"/>
          </a:p>
          <a:p>
            <a:pPr marL="742950" lvl="2" indent="-342900">
              <a:buFont typeface="Wingdings" panose="05000000000000000000" pitchFamily="2" charset="2"/>
              <a:buChar char="Ø"/>
            </a:pPr>
            <a:r>
              <a:rPr lang="en-US" sz="2000" dirty="0"/>
              <a:t>If you ran a regression that </a:t>
            </a:r>
            <a:endParaRPr lang="en-US" sz="2000" dirty="0" smtClean="0"/>
          </a:p>
          <a:p>
            <a:pPr marL="400050" lvl="2" indent="0">
              <a:buNone/>
            </a:pPr>
            <a:r>
              <a:rPr lang="en-US" sz="2000" dirty="0" smtClean="0"/>
              <a:t>included</a:t>
            </a:r>
            <a:r>
              <a:rPr lang="en-US" sz="2000" dirty="0"/>
              <a:t> </a:t>
            </a:r>
            <a:r>
              <a:rPr lang="en-US" sz="2000" i="1" dirty="0"/>
              <a:t>Weekend? </a:t>
            </a:r>
            <a:r>
              <a:rPr lang="en-US" sz="2000" dirty="0"/>
              <a:t>and </a:t>
            </a:r>
            <a:r>
              <a:rPr lang="en-US" sz="2000" i="1" dirty="0"/>
              <a:t>Temperature</a:t>
            </a:r>
            <a:r>
              <a:rPr lang="en-US" sz="2000" dirty="0"/>
              <a:t>, </a:t>
            </a:r>
            <a:endParaRPr lang="en-US" sz="2000" dirty="0" smtClean="0"/>
          </a:p>
          <a:p>
            <a:pPr marL="400050" lvl="2" indent="0">
              <a:buNone/>
            </a:pPr>
            <a:r>
              <a:rPr lang="en-US" sz="2000" dirty="0" smtClean="0"/>
              <a:t>you </a:t>
            </a:r>
            <a:r>
              <a:rPr lang="en-US" sz="2000" dirty="0"/>
              <a:t>might see a Predicted </a:t>
            </a:r>
            <a:r>
              <a:rPr lang="en-US" sz="2000" dirty="0" err="1"/>
              <a:t>vs</a:t>
            </a:r>
            <a:r>
              <a:rPr lang="en-US" sz="2000" dirty="0"/>
              <a:t> Actual </a:t>
            </a:r>
            <a:endParaRPr lang="en-US" sz="2000" dirty="0" smtClean="0"/>
          </a:p>
          <a:p>
            <a:pPr marL="400050" lvl="2" indent="0">
              <a:buNone/>
            </a:pPr>
            <a:r>
              <a:rPr lang="en-US" sz="2000" dirty="0" smtClean="0"/>
              <a:t>plot </a:t>
            </a:r>
            <a:r>
              <a:rPr lang="en-US" sz="2000" dirty="0"/>
              <a:t>like this, where the row along the </a:t>
            </a:r>
            <a:endParaRPr lang="en-US" sz="2000" dirty="0" smtClean="0"/>
          </a:p>
          <a:p>
            <a:pPr marL="400050" lvl="2" indent="0">
              <a:buNone/>
            </a:pPr>
            <a:r>
              <a:rPr lang="en-US" sz="2000" dirty="0" smtClean="0"/>
              <a:t>top </a:t>
            </a:r>
            <a:r>
              <a:rPr lang="en-US" sz="2000" dirty="0"/>
              <a:t>are the weekend days.</a:t>
            </a:r>
            <a:endParaRPr lang="en-US" sz="2000" dirty="0" smtClean="0"/>
          </a:p>
        </p:txBody>
      </p:sp>
      <p:sp>
        <p:nvSpPr>
          <p:cNvPr id="3" name="TextBox 2"/>
          <p:cNvSpPr txBox="1"/>
          <p:nvPr/>
        </p:nvSpPr>
        <p:spPr>
          <a:xfrm>
            <a:off x="4953000" y="1219200"/>
            <a:ext cx="2905604" cy="523220"/>
          </a:xfrm>
          <a:prstGeom prst="rect">
            <a:avLst/>
          </a:prstGeom>
          <a:noFill/>
        </p:spPr>
        <p:txBody>
          <a:bodyPr wrap="none" rtlCol="0">
            <a:spAutoFit/>
          </a:bodyPr>
          <a:lstStyle/>
          <a:p>
            <a:r>
              <a:rPr lang="en-US" sz="2800" b="1" dirty="0" smtClean="0">
                <a:solidFill>
                  <a:srgbClr val="002060"/>
                </a:solidFill>
              </a:rPr>
              <a:t>Missing Variables</a:t>
            </a:r>
            <a:endParaRPr lang="en-US" sz="2800" b="1" dirty="0">
              <a:solidFill>
                <a:srgbClr val="002060"/>
              </a:solidFill>
            </a:endParaRPr>
          </a:p>
        </p:txBody>
      </p:sp>
      <p:pic>
        <p:nvPicPr>
          <p:cNvPr id="2" name="Picture 1"/>
          <p:cNvPicPr>
            <a:picLocks noChangeAspect="1"/>
          </p:cNvPicPr>
          <p:nvPr/>
        </p:nvPicPr>
        <p:blipFill>
          <a:blip r:embed="rId3"/>
          <a:stretch>
            <a:fillRect/>
          </a:stretch>
        </p:blipFill>
        <p:spPr>
          <a:xfrm>
            <a:off x="4714875" y="2971800"/>
            <a:ext cx="3514725" cy="3825551"/>
          </a:xfrm>
          <a:prstGeom prst="rect">
            <a:avLst/>
          </a:prstGeom>
        </p:spPr>
      </p:pic>
    </p:spTree>
    <p:extLst>
      <p:ext uri="{BB962C8B-B14F-4D97-AF65-F5344CB8AC3E}">
        <p14:creationId xmlns:p14="http://schemas.microsoft.com/office/powerpoint/2010/main" val="38543772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61</a:t>
            </a:fld>
            <a:endParaRPr lang="en-US"/>
          </a:p>
        </p:txBody>
      </p:sp>
      <p:sp>
        <p:nvSpPr>
          <p:cNvPr id="21506" name="Rectangle 2"/>
          <p:cNvSpPr>
            <a:spLocks noGrp="1" noChangeArrowheads="1"/>
          </p:cNvSpPr>
          <p:nvPr>
            <p:ph type="title"/>
          </p:nvPr>
        </p:nvSpPr>
        <p:spPr>
          <a:xfrm>
            <a:off x="609600" y="152400"/>
            <a:ext cx="7772400" cy="1143000"/>
          </a:xfrm>
        </p:spPr>
        <p:txBody>
          <a:bodyPr/>
          <a:lstStyle/>
          <a:p>
            <a:r>
              <a:rPr lang="en-US" sz="3600" dirty="0" smtClean="0">
                <a:solidFill>
                  <a:srgbClr val="0000FF"/>
                </a:solidFill>
              </a:rPr>
              <a:t>Ways to improve your Model</a:t>
            </a:r>
            <a:endParaRPr lang="en-US" sz="3600" dirty="0">
              <a:solidFill>
                <a:srgbClr val="0000FF"/>
              </a:solidFill>
            </a:endParaRPr>
          </a:p>
        </p:txBody>
      </p:sp>
      <p:sp>
        <p:nvSpPr>
          <p:cNvPr id="21507" name="Rectangle 3"/>
          <p:cNvSpPr>
            <a:spLocks noGrp="1" noChangeArrowheads="1"/>
          </p:cNvSpPr>
          <p:nvPr>
            <p:ph type="body" idx="1"/>
          </p:nvPr>
        </p:nvSpPr>
        <p:spPr>
          <a:xfrm>
            <a:off x="228600" y="1752600"/>
            <a:ext cx="8534400" cy="4724400"/>
          </a:xfrm>
        </p:spPr>
        <p:txBody>
          <a:bodyPr/>
          <a:lstStyle/>
          <a:p>
            <a:pPr marL="342900" lvl="1" indent="-342900">
              <a:buFont typeface="Wingdings" panose="05000000000000000000" pitchFamily="2" charset="2"/>
              <a:buChar char="q"/>
            </a:pPr>
            <a:r>
              <a:rPr lang="en-US" dirty="0">
                <a:solidFill>
                  <a:srgbClr val="0000FF"/>
                </a:solidFill>
              </a:rPr>
              <a:t> Interactions Between </a:t>
            </a:r>
            <a:r>
              <a:rPr lang="en-US" dirty="0" smtClean="0">
                <a:solidFill>
                  <a:srgbClr val="0000FF"/>
                </a:solidFill>
              </a:rPr>
              <a:t>Variables</a:t>
            </a:r>
          </a:p>
          <a:p>
            <a:pPr marL="857250" lvl="2" indent="-457200">
              <a:buFont typeface="Wingdings" panose="05000000000000000000" pitchFamily="2" charset="2"/>
              <a:buChar char="§"/>
            </a:pPr>
            <a:r>
              <a:rPr lang="en-US" sz="2000" dirty="0"/>
              <a:t>We would say that there’s an “</a:t>
            </a:r>
            <a:r>
              <a:rPr lang="en-US" sz="2000" dirty="0" smtClean="0"/>
              <a:t>interaction” between</a:t>
            </a:r>
            <a:r>
              <a:rPr lang="en-US" sz="2000" dirty="0"/>
              <a:t> </a:t>
            </a:r>
            <a:r>
              <a:rPr lang="en-US" sz="2000" i="1" dirty="0" smtClean="0"/>
              <a:t>Weekend</a:t>
            </a:r>
            <a:r>
              <a:rPr lang="en-US" sz="2000" i="1" dirty="0"/>
              <a:t>?</a:t>
            </a:r>
            <a:r>
              <a:rPr lang="en-US" sz="2000" dirty="0"/>
              <a:t> and </a:t>
            </a:r>
            <a:r>
              <a:rPr lang="en-US" sz="2000" i="1" dirty="0"/>
              <a:t>Temperature</a:t>
            </a:r>
            <a:r>
              <a:rPr lang="en-US" sz="2000" dirty="0"/>
              <a:t>, the effect of one of them on </a:t>
            </a:r>
            <a:r>
              <a:rPr lang="en-US" sz="2000" i="1" dirty="0"/>
              <a:t>Revenue</a:t>
            </a:r>
            <a:r>
              <a:rPr lang="en-US" sz="2000" dirty="0"/>
              <a:t> is different based on the value of the other</a:t>
            </a:r>
            <a:r>
              <a:rPr lang="en-US" sz="2000" dirty="0" smtClean="0"/>
              <a:t>.</a:t>
            </a:r>
          </a:p>
          <a:p>
            <a:pPr marL="857250" lvl="2" indent="-457200">
              <a:buFont typeface="Wingdings" panose="05000000000000000000" pitchFamily="2" charset="2"/>
              <a:buChar char="§"/>
            </a:pPr>
            <a:r>
              <a:rPr lang="en-US" sz="2000" dirty="0" smtClean="0"/>
              <a:t>If we create an interaction </a:t>
            </a:r>
          </a:p>
          <a:p>
            <a:pPr marL="400050" lvl="2" indent="0">
              <a:buNone/>
            </a:pPr>
            <a:r>
              <a:rPr lang="en-US" sz="2000" dirty="0" smtClean="0"/>
              <a:t>Variable, </a:t>
            </a:r>
            <a:r>
              <a:rPr lang="en-US" sz="2000" dirty="0"/>
              <a:t>we get a much better model, where Predicted </a:t>
            </a:r>
            <a:r>
              <a:rPr lang="en-US" sz="2000" dirty="0" err="1"/>
              <a:t>vs</a:t>
            </a:r>
            <a:r>
              <a:rPr lang="en-US" sz="2000" dirty="0"/>
              <a:t> Actual looks like this:</a:t>
            </a:r>
            <a:endParaRPr lang="en-US" sz="2000" dirty="0" smtClean="0"/>
          </a:p>
        </p:txBody>
      </p:sp>
      <p:sp>
        <p:nvSpPr>
          <p:cNvPr id="3" name="TextBox 2"/>
          <p:cNvSpPr txBox="1"/>
          <p:nvPr/>
        </p:nvSpPr>
        <p:spPr>
          <a:xfrm>
            <a:off x="4953000" y="1066800"/>
            <a:ext cx="2905604" cy="523220"/>
          </a:xfrm>
          <a:prstGeom prst="rect">
            <a:avLst/>
          </a:prstGeom>
          <a:noFill/>
        </p:spPr>
        <p:txBody>
          <a:bodyPr wrap="none" rtlCol="0">
            <a:spAutoFit/>
          </a:bodyPr>
          <a:lstStyle/>
          <a:p>
            <a:r>
              <a:rPr lang="en-US" sz="2800" b="1" dirty="0" smtClean="0">
                <a:solidFill>
                  <a:srgbClr val="002060"/>
                </a:solidFill>
              </a:rPr>
              <a:t>Missing Variables</a:t>
            </a:r>
            <a:endParaRPr lang="en-US" sz="2800" b="1" dirty="0">
              <a:solidFill>
                <a:srgbClr val="002060"/>
              </a:solidFill>
            </a:endParaRPr>
          </a:p>
        </p:txBody>
      </p:sp>
      <p:pic>
        <p:nvPicPr>
          <p:cNvPr id="4" name="Picture 3"/>
          <p:cNvPicPr>
            <a:picLocks noChangeAspect="1"/>
          </p:cNvPicPr>
          <p:nvPr/>
        </p:nvPicPr>
        <p:blipFill>
          <a:blip r:embed="rId3"/>
          <a:stretch>
            <a:fillRect/>
          </a:stretch>
        </p:blipFill>
        <p:spPr>
          <a:xfrm>
            <a:off x="4699109" y="3175109"/>
            <a:ext cx="3682891" cy="3682891"/>
          </a:xfrm>
          <a:prstGeom prst="rect">
            <a:avLst/>
          </a:prstGeom>
        </p:spPr>
      </p:pic>
    </p:spTree>
    <p:extLst>
      <p:ext uri="{BB962C8B-B14F-4D97-AF65-F5344CB8AC3E}">
        <p14:creationId xmlns:p14="http://schemas.microsoft.com/office/powerpoint/2010/main" val="141691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62</a:t>
            </a:fld>
            <a:endParaRPr lang="en-US"/>
          </a:p>
        </p:txBody>
      </p:sp>
      <p:sp>
        <p:nvSpPr>
          <p:cNvPr id="21506" name="Rectangle 2"/>
          <p:cNvSpPr>
            <a:spLocks noGrp="1" noChangeArrowheads="1"/>
          </p:cNvSpPr>
          <p:nvPr>
            <p:ph type="title"/>
          </p:nvPr>
        </p:nvSpPr>
        <p:spPr>
          <a:xfrm>
            <a:off x="609600" y="152400"/>
            <a:ext cx="7772400" cy="1143000"/>
          </a:xfrm>
        </p:spPr>
        <p:txBody>
          <a:bodyPr/>
          <a:lstStyle/>
          <a:p>
            <a:r>
              <a:rPr lang="en-US" sz="3600" dirty="0" smtClean="0">
                <a:solidFill>
                  <a:srgbClr val="0000FF"/>
                </a:solidFill>
              </a:rPr>
              <a:t>Ways to improve your Model</a:t>
            </a:r>
            <a:endParaRPr lang="en-US" sz="3600" dirty="0">
              <a:solidFill>
                <a:srgbClr val="0000FF"/>
              </a:solidFill>
            </a:endParaRPr>
          </a:p>
        </p:txBody>
      </p:sp>
      <p:sp>
        <p:nvSpPr>
          <p:cNvPr id="21507" name="Rectangle 3"/>
          <p:cNvSpPr>
            <a:spLocks noGrp="1" noChangeArrowheads="1"/>
          </p:cNvSpPr>
          <p:nvPr>
            <p:ph type="body" idx="1"/>
          </p:nvPr>
        </p:nvSpPr>
        <p:spPr>
          <a:xfrm>
            <a:off x="228600" y="1828800"/>
            <a:ext cx="8534400" cy="4724400"/>
          </a:xfrm>
        </p:spPr>
        <p:txBody>
          <a:bodyPr/>
          <a:lstStyle/>
          <a:p>
            <a:pPr marL="342900" lvl="1" indent="-342900">
              <a:buFont typeface="Wingdings" panose="05000000000000000000" pitchFamily="2" charset="2"/>
              <a:buChar char="q"/>
            </a:pPr>
            <a:r>
              <a:rPr lang="en-US" b="1" dirty="0">
                <a:solidFill>
                  <a:srgbClr val="0000FF"/>
                </a:solidFill>
              </a:rPr>
              <a:t> </a:t>
            </a:r>
            <a:r>
              <a:rPr lang="en-US" dirty="0"/>
              <a:t>Fixing </a:t>
            </a:r>
            <a:r>
              <a:rPr lang="en-US" dirty="0" smtClean="0"/>
              <a:t>Nonlinearity</a:t>
            </a:r>
            <a:endParaRPr lang="en-US" b="1" dirty="0" smtClean="0">
              <a:solidFill>
                <a:srgbClr val="0000FF"/>
              </a:solidFill>
            </a:endParaRPr>
          </a:p>
          <a:p>
            <a:pPr marL="742950" lvl="2" indent="-342900">
              <a:buFont typeface="Wingdings" panose="05000000000000000000" pitchFamily="2" charset="2"/>
              <a:buChar char="§"/>
            </a:pPr>
            <a:r>
              <a:rPr lang="en-US" dirty="0"/>
              <a:t>Let’s say you have a relationship that looks like this:</a:t>
            </a:r>
            <a:endParaRPr lang="en-US" sz="2400" kern="1200" dirty="0">
              <a:latin typeface="Times New Roman" pitchFamily="18" charset="0"/>
            </a:endParaRPr>
          </a:p>
        </p:txBody>
      </p:sp>
      <p:pic>
        <p:nvPicPr>
          <p:cNvPr id="2" name="Picture 1"/>
          <p:cNvPicPr>
            <a:picLocks noChangeAspect="1"/>
          </p:cNvPicPr>
          <p:nvPr/>
        </p:nvPicPr>
        <p:blipFill>
          <a:blip r:embed="rId3"/>
          <a:stretch>
            <a:fillRect/>
          </a:stretch>
        </p:blipFill>
        <p:spPr>
          <a:xfrm>
            <a:off x="1676400" y="3000375"/>
            <a:ext cx="5514975" cy="3476625"/>
          </a:xfrm>
          <a:prstGeom prst="rect">
            <a:avLst/>
          </a:prstGeom>
        </p:spPr>
      </p:pic>
    </p:spTree>
    <p:extLst>
      <p:ext uri="{BB962C8B-B14F-4D97-AF65-F5344CB8AC3E}">
        <p14:creationId xmlns:p14="http://schemas.microsoft.com/office/powerpoint/2010/main" val="3238705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63</a:t>
            </a:fld>
            <a:endParaRPr lang="en-US"/>
          </a:p>
        </p:txBody>
      </p:sp>
      <p:sp>
        <p:nvSpPr>
          <p:cNvPr id="21506" name="Rectangle 2"/>
          <p:cNvSpPr>
            <a:spLocks noGrp="1" noChangeArrowheads="1"/>
          </p:cNvSpPr>
          <p:nvPr>
            <p:ph type="title"/>
          </p:nvPr>
        </p:nvSpPr>
        <p:spPr>
          <a:xfrm>
            <a:off x="609600" y="152400"/>
            <a:ext cx="7772400" cy="1143000"/>
          </a:xfrm>
        </p:spPr>
        <p:txBody>
          <a:bodyPr/>
          <a:lstStyle/>
          <a:p>
            <a:r>
              <a:rPr lang="en-US" sz="3600" dirty="0" smtClean="0">
                <a:solidFill>
                  <a:srgbClr val="0000FF"/>
                </a:solidFill>
              </a:rPr>
              <a:t>Ways to improve your Model</a:t>
            </a:r>
            <a:endParaRPr lang="en-US" sz="3600" dirty="0">
              <a:solidFill>
                <a:srgbClr val="0000FF"/>
              </a:solidFill>
            </a:endParaRPr>
          </a:p>
        </p:txBody>
      </p:sp>
      <p:sp>
        <p:nvSpPr>
          <p:cNvPr id="21507" name="Rectangle 3"/>
          <p:cNvSpPr>
            <a:spLocks noGrp="1" noChangeArrowheads="1"/>
          </p:cNvSpPr>
          <p:nvPr>
            <p:ph type="body" idx="1"/>
          </p:nvPr>
        </p:nvSpPr>
        <p:spPr>
          <a:xfrm>
            <a:off x="228600" y="1371600"/>
            <a:ext cx="8534400" cy="4724400"/>
          </a:xfrm>
        </p:spPr>
        <p:txBody>
          <a:bodyPr/>
          <a:lstStyle/>
          <a:p>
            <a:pPr marL="342900" lvl="1" indent="-342900">
              <a:buFont typeface="Wingdings" panose="05000000000000000000" pitchFamily="2" charset="2"/>
              <a:buChar char="q"/>
            </a:pPr>
            <a:r>
              <a:rPr lang="en-US" b="1" dirty="0">
                <a:solidFill>
                  <a:srgbClr val="0000FF"/>
                </a:solidFill>
              </a:rPr>
              <a:t> </a:t>
            </a:r>
            <a:r>
              <a:rPr lang="en-US" dirty="0"/>
              <a:t>Fixing </a:t>
            </a:r>
            <a:r>
              <a:rPr lang="en-US" dirty="0" smtClean="0"/>
              <a:t>Nonlinearity</a:t>
            </a:r>
            <a:endParaRPr lang="en-US" b="1" dirty="0" smtClean="0">
              <a:solidFill>
                <a:srgbClr val="0000FF"/>
              </a:solidFill>
            </a:endParaRPr>
          </a:p>
          <a:p>
            <a:pPr marL="400050" lvl="2" indent="0">
              <a:buNone/>
            </a:pPr>
            <a:r>
              <a:rPr lang="en-US" dirty="0" smtClean="0"/>
              <a:t>Diagnostic plot</a:t>
            </a:r>
            <a:endParaRPr lang="en-US" sz="2400" kern="1200" dirty="0">
              <a:latin typeface="Times New Roman" pitchFamily="18" charset="0"/>
            </a:endParaRPr>
          </a:p>
        </p:txBody>
      </p:sp>
      <p:pic>
        <p:nvPicPr>
          <p:cNvPr id="4" name="Picture 3"/>
          <p:cNvPicPr>
            <a:picLocks noChangeAspect="1"/>
          </p:cNvPicPr>
          <p:nvPr/>
        </p:nvPicPr>
        <p:blipFill>
          <a:blip r:embed="rId3"/>
          <a:stretch>
            <a:fillRect/>
          </a:stretch>
        </p:blipFill>
        <p:spPr>
          <a:xfrm>
            <a:off x="482162" y="2345018"/>
            <a:ext cx="8145517" cy="4322482"/>
          </a:xfrm>
          <a:prstGeom prst="rect">
            <a:avLst/>
          </a:prstGeom>
        </p:spPr>
      </p:pic>
    </p:spTree>
    <p:extLst>
      <p:ext uri="{BB962C8B-B14F-4D97-AF65-F5344CB8AC3E}">
        <p14:creationId xmlns:p14="http://schemas.microsoft.com/office/powerpoint/2010/main" val="31273187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64</a:t>
            </a:fld>
            <a:endParaRPr lang="en-US"/>
          </a:p>
        </p:txBody>
      </p:sp>
      <p:sp>
        <p:nvSpPr>
          <p:cNvPr id="21506" name="Rectangle 2"/>
          <p:cNvSpPr>
            <a:spLocks noGrp="1" noChangeArrowheads="1"/>
          </p:cNvSpPr>
          <p:nvPr>
            <p:ph type="title"/>
          </p:nvPr>
        </p:nvSpPr>
        <p:spPr>
          <a:xfrm>
            <a:off x="609600" y="152400"/>
            <a:ext cx="7772400" cy="1143000"/>
          </a:xfrm>
        </p:spPr>
        <p:txBody>
          <a:bodyPr/>
          <a:lstStyle/>
          <a:p>
            <a:r>
              <a:rPr lang="en-US" sz="3600" dirty="0" smtClean="0">
                <a:solidFill>
                  <a:srgbClr val="0000FF"/>
                </a:solidFill>
              </a:rPr>
              <a:t>Ways to improve your Model</a:t>
            </a:r>
            <a:endParaRPr lang="en-US" sz="3600" dirty="0">
              <a:solidFill>
                <a:srgbClr val="0000FF"/>
              </a:solidFill>
            </a:endParaRPr>
          </a:p>
        </p:txBody>
      </p:sp>
      <p:sp>
        <p:nvSpPr>
          <p:cNvPr id="21507" name="Rectangle 3"/>
          <p:cNvSpPr>
            <a:spLocks noGrp="1" noChangeArrowheads="1"/>
          </p:cNvSpPr>
          <p:nvPr>
            <p:ph type="body" idx="1"/>
          </p:nvPr>
        </p:nvSpPr>
        <p:spPr>
          <a:xfrm>
            <a:off x="228600" y="1371600"/>
            <a:ext cx="8534400" cy="4724400"/>
          </a:xfrm>
        </p:spPr>
        <p:txBody>
          <a:bodyPr/>
          <a:lstStyle/>
          <a:p>
            <a:pPr marL="342900" lvl="1" indent="-342900">
              <a:buFont typeface="Wingdings" panose="05000000000000000000" pitchFamily="2" charset="2"/>
              <a:buChar char="q"/>
            </a:pPr>
            <a:r>
              <a:rPr lang="en-US" b="1" dirty="0">
                <a:solidFill>
                  <a:srgbClr val="0000FF"/>
                </a:solidFill>
              </a:rPr>
              <a:t> </a:t>
            </a:r>
            <a:r>
              <a:rPr lang="en-US" dirty="0"/>
              <a:t>Fixing </a:t>
            </a:r>
            <a:r>
              <a:rPr lang="en-US" dirty="0" smtClean="0"/>
              <a:t>Nonlinearity</a:t>
            </a:r>
            <a:endParaRPr lang="en-US" b="1" dirty="0" smtClean="0">
              <a:solidFill>
                <a:srgbClr val="0000FF"/>
              </a:solidFill>
            </a:endParaRPr>
          </a:p>
          <a:p>
            <a:pPr marL="742950" lvl="2" indent="-342900">
              <a:buFont typeface="Wingdings" panose="05000000000000000000" pitchFamily="2" charset="2"/>
              <a:buChar char="§"/>
            </a:pPr>
            <a:r>
              <a:rPr lang="en-US" dirty="0"/>
              <a:t>But it’s a terrible fit. So if we add an x</a:t>
            </a:r>
            <a:r>
              <a:rPr lang="en-US" baseline="30000" dirty="0"/>
              <a:t>2</a:t>
            </a:r>
            <a:r>
              <a:rPr lang="en-US" dirty="0"/>
              <a:t> term, our model has a better chance of fitting the curve. In fact, it creates this:</a:t>
            </a:r>
            <a:endParaRPr lang="en-US" sz="2400" kern="1200" dirty="0">
              <a:latin typeface="Times New Roman" pitchFamily="18" charset="0"/>
            </a:endParaRPr>
          </a:p>
        </p:txBody>
      </p:sp>
      <p:pic>
        <p:nvPicPr>
          <p:cNvPr id="3" name="Picture 2"/>
          <p:cNvPicPr>
            <a:picLocks noChangeAspect="1"/>
          </p:cNvPicPr>
          <p:nvPr/>
        </p:nvPicPr>
        <p:blipFill>
          <a:blip r:embed="rId3"/>
          <a:stretch>
            <a:fillRect/>
          </a:stretch>
        </p:blipFill>
        <p:spPr>
          <a:xfrm>
            <a:off x="1814512" y="2819400"/>
            <a:ext cx="5514975" cy="3476625"/>
          </a:xfrm>
          <a:prstGeom prst="rect">
            <a:avLst/>
          </a:prstGeom>
        </p:spPr>
      </p:pic>
    </p:spTree>
    <p:extLst>
      <p:ext uri="{BB962C8B-B14F-4D97-AF65-F5344CB8AC3E}">
        <p14:creationId xmlns:p14="http://schemas.microsoft.com/office/powerpoint/2010/main" val="117797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7</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Correlation</a:t>
            </a:r>
            <a:endParaRPr lang="en-US" sz="3600" dirty="0">
              <a:solidFill>
                <a:srgbClr val="0000FF"/>
              </a:solidFill>
            </a:endParaRPr>
          </a:p>
        </p:txBody>
      </p:sp>
      <p:sp>
        <p:nvSpPr>
          <p:cNvPr id="21507" name="Rectangle 3"/>
          <p:cNvSpPr>
            <a:spLocks noGrp="1" noChangeArrowheads="1"/>
          </p:cNvSpPr>
          <p:nvPr>
            <p:ph type="body" idx="1"/>
          </p:nvPr>
        </p:nvSpPr>
        <p:spPr>
          <a:xfrm>
            <a:off x="152400" y="1600200"/>
            <a:ext cx="8839200" cy="4953000"/>
          </a:xfrm>
        </p:spPr>
        <p:txBody>
          <a:bodyPr/>
          <a:lstStyle/>
          <a:p>
            <a:pPr marL="342900" lvl="1" indent="-342900">
              <a:buFont typeface="Wingdings" panose="05000000000000000000" pitchFamily="2" charset="2"/>
              <a:buChar char="v"/>
            </a:pPr>
            <a:r>
              <a:rPr lang="en-US" sz="2400" dirty="0">
                <a:ea typeface="+mn-ea"/>
                <a:cs typeface="+mn-cs"/>
              </a:rPr>
              <a:t>The creation of a correlation matrix and </a:t>
            </a:r>
            <a:endParaRPr lang="en-US" sz="2400" dirty="0" smtClean="0">
              <a:ea typeface="+mn-ea"/>
              <a:cs typeface="+mn-cs"/>
            </a:endParaRPr>
          </a:p>
          <a:p>
            <a:pPr marL="0" lvl="1" indent="0">
              <a:buNone/>
            </a:pPr>
            <a:r>
              <a:rPr lang="en-US" sz="2400" dirty="0">
                <a:ea typeface="+mn-ea"/>
                <a:cs typeface="+mn-cs"/>
              </a:rPr>
              <a:t> </a:t>
            </a:r>
            <a:r>
              <a:rPr lang="en-US" sz="2400" dirty="0" smtClean="0">
                <a:ea typeface="+mn-ea"/>
                <a:cs typeface="+mn-cs"/>
              </a:rPr>
              <a:t>    correlation </a:t>
            </a:r>
            <a:r>
              <a:rPr lang="en-US" sz="2400" dirty="0">
                <a:ea typeface="+mn-ea"/>
                <a:cs typeface="+mn-cs"/>
              </a:rPr>
              <a:t>heat maps make it easier to </a:t>
            </a:r>
          </a:p>
          <a:p>
            <a:pPr marL="0" lvl="1" indent="0">
              <a:buNone/>
            </a:pPr>
            <a:r>
              <a:rPr lang="en-US" sz="2400" dirty="0" smtClean="0">
                <a:ea typeface="+mn-ea"/>
                <a:cs typeface="+mn-cs"/>
              </a:rPr>
              <a:t>      have </a:t>
            </a:r>
            <a:r>
              <a:rPr lang="en-US" sz="2400" dirty="0">
                <a:ea typeface="+mn-ea"/>
                <a:cs typeface="+mn-cs"/>
              </a:rPr>
              <a:t>a </a:t>
            </a:r>
            <a:r>
              <a:rPr lang="en-US" sz="2400" dirty="0" smtClean="0">
                <a:ea typeface="+mn-ea"/>
                <a:cs typeface="+mn-cs"/>
              </a:rPr>
              <a:t>top </a:t>
            </a:r>
            <a:r>
              <a:rPr lang="en-US" sz="2400" dirty="0">
                <a:ea typeface="+mn-ea"/>
                <a:cs typeface="+mn-cs"/>
              </a:rPr>
              <a:t>level view of the </a:t>
            </a:r>
            <a:r>
              <a:rPr lang="en-US" sz="2400" dirty="0" smtClean="0">
                <a:ea typeface="+mn-ea"/>
                <a:cs typeface="+mn-cs"/>
              </a:rPr>
              <a:t>data.</a:t>
            </a:r>
          </a:p>
          <a:p>
            <a:pPr marL="342900" lvl="1" indent="-342900">
              <a:buFont typeface="Wingdings" panose="05000000000000000000" pitchFamily="2" charset="2"/>
              <a:buChar char="v"/>
            </a:pPr>
            <a:r>
              <a:rPr lang="en-US" sz="2400" dirty="0" smtClean="0">
                <a:ea typeface="+mn-ea"/>
                <a:cs typeface="+mn-cs"/>
              </a:rPr>
              <a:t>Remember </a:t>
            </a:r>
            <a:r>
              <a:rPr lang="en-US" sz="2400" dirty="0">
                <a:ea typeface="+mn-ea"/>
                <a:cs typeface="+mn-cs"/>
              </a:rPr>
              <a:t>that data that is closer to </a:t>
            </a:r>
            <a:endParaRPr lang="en-US" sz="2400" dirty="0" smtClean="0">
              <a:ea typeface="+mn-ea"/>
              <a:cs typeface="+mn-cs"/>
            </a:endParaRPr>
          </a:p>
          <a:p>
            <a:pPr marL="0" lvl="1" indent="0">
              <a:buNone/>
            </a:pPr>
            <a:r>
              <a:rPr lang="en-US" sz="2400" dirty="0" smtClean="0">
                <a:ea typeface="+mn-ea"/>
                <a:cs typeface="+mn-cs"/>
              </a:rPr>
              <a:t>     perfect </a:t>
            </a:r>
            <a:r>
              <a:rPr lang="en-US" sz="2400" dirty="0">
                <a:ea typeface="+mn-ea"/>
                <a:cs typeface="+mn-cs"/>
              </a:rPr>
              <a:t>negative or positive correlations </a:t>
            </a:r>
            <a:endParaRPr lang="en-US" sz="2400" dirty="0" smtClean="0">
              <a:ea typeface="+mn-ea"/>
              <a:cs typeface="+mn-cs"/>
            </a:endParaRPr>
          </a:p>
          <a:p>
            <a:pPr marL="0" lvl="1" indent="0">
              <a:buNone/>
            </a:pPr>
            <a:r>
              <a:rPr lang="en-US" sz="2400" dirty="0">
                <a:ea typeface="+mn-ea"/>
                <a:cs typeface="+mn-cs"/>
              </a:rPr>
              <a:t> </a:t>
            </a:r>
            <a:r>
              <a:rPr lang="en-US" sz="2400" dirty="0" smtClean="0">
                <a:ea typeface="+mn-ea"/>
                <a:cs typeface="+mn-cs"/>
              </a:rPr>
              <a:t>    will </a:t>
            </a:r>
            <a:r>
              <a:rPr lang="en-US" sz="2400" dirty="0">
                <a:ea typeface="+mn-ea"/>
                <a:cs typeface="+mn-cs"/>
              </a:rPr>
              <a:t>be stronger for linear model building</a:t>
            </a:r>
            <a:r>
              <a:rPr lang="en-US" sz="2400" dirty="0" smtClean="0">
                <a:ea typeface="+mn-ea"/>
                <a:cs typeface="+mn-cs"/>
              </a:rPr>
              <a:t>.</a:t>
            </a:r>
          </a:p>
          <a:p>
            <a:pPr marL="342900" lvl="1" indent="-342900">
              <a:buFont typeface="Wingdings" panose="05000000000000000000" pitchFamily="2" charset="2"/>
              <a:buChar char="v"/>
            </a:pPr>
            <a:r>
              <a:rPr lang="en-US" sz="2400" dirty="0">
                <a:ea typeface="+mn-ea"/>
                <a:cs typeface="+mn-cs"/>
              </a:rPr>
              <a:t>We need to be careful about the assuming </a:t>
            </a:r>
            <a:endParaRPr lang="en-US" sz="2400" dirty="0" smtClean="0">
              <a:ea typeface="+mn-ea"/>
              <a:cs typeface="+mn-cs"/>
            </a:endParaRPr>
          </a:p>
          <a:p>
            <a:pPr marL="0" lvl="1" indent="0">
              <a:buNone/>
            </a:pPr>
            <a:r>
              <a:rPr lang="en-US" sz="2400" dirty="0" smtClean="0">
                <a:ea typeface="+mn-ea"/>
                <a:cs typeface="+mn-cs"/>
              </a:rPr>
              <a:t>     that </a:t>
            </a:r>
            <a:r>
              <a:rPr lang="en-US" sz="2400" dirty="0">
                <a:ea typeface="+mn-ea"/>
                <a:cs typeface="+mn-cs"/>
              </a:rPr>
              <a:t>lower correlation intervals are </a:t>
            </a:r>
            <a:endParaRPr lang="en-US" sz="2400" dirty="0" smtClean="0">
              <a:ea typeface="+mn-ea"/>
              <a:cs typeface="+mn-cs"/>
            </a:endParaRPr>
          </a:p>
          <a:p>
            <a:pPr marL="0" lvl="1" indent="0">
              <a:buNone/>
            </a:pPr>
            <a:r>
              <a:rPr lang="en-US" sz="2400" dirty="0">
                <a:ea typeface="+mn-ea"/>
                <a:cs typeface="+mn-cs"/>
              </a:rPr>
              <a:t> </a:t>
            </a:r>
            <a:r>
              <a:rPr lang="en-US" sz="2400" dirty="0" smtClean="0">
                <a:ea typeface="+mn-ea"/>
                <a:cs typeface="+mn-cs"/>
              </a:rPr>
              <a:t>    potentially </a:t>
            </a:r>
            <a:r>
              <a:rPr lang="en-US" sz="2400" dirty="0">
                <a:ea typeface="+mn-ea"/>
                <a:cs typeface="+mn-cs"/>
              </a:rPr>
              <a:t>poor variables for model </a:t>
            </a:r>
            <a:endParaRPr lang="en-US" sz="2400" dirty="0" smtClean="0">
              <a:ea typeface="+mn-ea"/>
              <a:cs typeface="+mn-cs"/>
            </a:endParaRPr>
          </a:p>
          <a:p>
            <a:pPr marL="0" lvl="1" indent="0">
              <a:buNone/>
            </a:pPr>
            <a:r>
              <a:rPr lang="en-US" sz="2400" dirty="0">
                <a:ea typeface="+mn-ea"/>
                <a:cs typeface="+mn-cs"/>
              </a:rPr>
              <a:t> </a:t>
            </a:r>
            <a:r>
              <a:rPr lang="en-US" sz="2400" dirty="0" smtClean="0">
                <a:ea typeface="+mn-ea"/>
                <a:cs typeface="+mn-cs"/>
              </a:rPr>
              <a:t>    building.</a:t>
            </a:r>
          </a:p>
          <a:p>
            <a:pPr marL="342900" lvl="1" indent="-342900">
              <a:buFont typeface="Wingdings" panose="05000000000000000000" pitchFamily="2" charset="2"/>
              <a:buChar char="v"/>
            </a:pPr>
            <a:r>
              <a:rPr lang="en-US" sz="2400" dirty="0"/>
              <a:t>Evaluation of correlation should be handled on a case by case basis. </a:t>
            </a:r>
          </a:p>
          <a:p>
            <a:pPr marL="0" lvl="1" indent="0">
              <a:buNone/>
            </a:pPr>
            <a:endParaRPr lang="en-US" sz="2400" dirty="0">
              <a:ea typeface="+mn-ea"/>
              <a:cs typeface="+mn-cs"/>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828801"/>
            <a:ext cx="275827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503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0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07">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50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8</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Understanding the Data</a:t>
            </a:r>
            <a:endParaRPr lang="en-US" sz="3600" dirty="0">
              <a:solidFill>
                <a:srgbClr val="0000FF"/>
              </a:solidFill>
            </a:endParaRPr>
          </a:p>
        </p:txBody>
      </p:sp>
      <p:sp>
        <p:nvSpPr>
          <p:cNvPr id="21507" name="Rectangle 3"/>
          <p:cNvSpPr>
            <a:spLocks noGrp="1" noChangeArrowheads="1"/>
          </p:cNvSpPr>
          <p:nvPr>
            <p:ph type="body" idx="1"/>
          </p:nvPr>
        </p:nvSpPr>
        <p:spPr>
          <a:xfrm>
            <a:off x="685800" y="1828800"/>
            <a:ext cx="7620000" cy="4572000"/>
          </a:xfrm>
        </p:spPr>
        <p:txBody>
          <a:bodyPr/>
          <a:lstStyle/>
          <a:p>
            <a:pPr marL="342900" lvl="1" indent="-342900">
              <a:buFont typeface="Wingdings" panose="05000000000000000000" pitchFamily="2" charset="2"/>
              <a:buChar char="§"/>
            </a:pPr>
            <a:r>
              <a:rPr lang="en-US" sz="2400" dirty="0">
                <a:ea typeface="+mn-ea"/>
                <a:cs typeface="+mn-cs"/>
              </a:rPr>
              <a:t>This is a powerful example on why we need to understand the data in order to model the information correctly. </a:t>
            </a:r>
            <a:endParaRPr lang="en-US" sz="2400" dirty="0" smtClean="0">
              <a:ea typeface="+mn-ea"/>
              <a:cs typeface="+mn-cs"/>
            </a:endParaRPr>
          </a:p>
          <a:p>
            <a:pPr marL="0" lvl="1" indent="0">
              <a:buNone/>
            </a:pPr>
            <a:endParaRPr lang="en-US" sz="2400" dirty="0" smtClean="0">
              <a:ea typeface="+mn-ea"/>
              <a:cs typeface="+mn-cs"/>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819400"/>
            <a:ext cx="4876800"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77776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9</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Understanding the Data</a:t>
            </a:r>
            <a:endParaRPr lang="en-US" sz="3600" dirty="0">
              <a:solidFill>
                <a:srgbClr val="0000FF"/>
              </a:solidFill>
            </a:endParaRPr>
          </a:p>
        </p:txBody>
      </p:sp>
      <p:sp>
        <p:nvSpPr>
          <p:cNvPr id="21507" name="Rectangle 3"/>
          <p:cNvSpPr>
            <a:spLocks noGrp="1" noChangeArrowheads="1"/>
          </p:cNvSpPr>
          <p:nvPr>
            <p:ph type="body" idx="1"/>
          </p:nvPr>
        </p:nvSpPr>
        <p:spPr>
          <a:xfrm>
            <a:off x="228600" y="1828800"/>
            <a:ext cx="8534400" cy="4724400"/>
          </a:xfrm>
        </p:spPr>
        <p:txBody>
          <a:bodyPr/>
          <a:lstStyle/>
          <a:p>
            <a:pPr marL="342900" lvl="1" indent="-342900">
              <a:buFont typeface="Wingdings" panose="05000000000000000000" pitchFamily="2" charset="2"/>
              <a:buChar char="§"/>
            </a:pPr>
            <a:r>
              <a:rPr lang="en-US" sz="2400" dirty="0" err="1">
                <a:ea typeface="+mn-ea"/>
                <a:cs typeface="+mn-cs"/>
              </a:rPr>
              <a:t>Anscombe’s</a:t>
            </a:r>
            <a:r>
              <a:rPr lang="en-US" sz="2400" dirty="0">
                <a:ea typeface="+mn-ea"/>
                <a:cs typeface="+mn-cs"/>
              </a:rPr>
              <a:t> quartet shows how different data spreads can produce identical </a:t>
            </a:r>
            <a:r>
              <a:rPr lang="en-US" sz="2400" dirty="0" smtClean="0">
                <a:ea typeface="+mn-ea"/>
                <a:cs typeface="+mn-cs"/>
              </a:rPr>
              <a:t>summary statistics, e.g. mean, variance, correlation </a:t>
            </a:r>
            <a:r>
              <a:rPr lang="en-US" sz="2400" dirty="0" smtClean="0"/>
              <a:t>coefficients, moreover the line of best fit (</a:t>
            </a:r>
            <a:r>
              <a:rPr lang="en-US" sz="2400" dirty="0" smtClean="0">
                <a:ea typeface="+mn-ea"/>
                <a:cs typeface="+mn-cs"/>
              </a:rPr>
              <a:t>regression models).</a:t>
            </a:r>
          </a:p>
          <a:p>
            <a:pPr marL="342900" lvl="1" indent="-342900">
              <a:buFont typeface="Wingdings" panose="05000000000000000000" pitchFamily="2" charset="2"/>
              <a:buChar char="§"/>
            </a:pPr>
            <a:r>
              <a:rPr lang="en-US" sz="2400" dirty="0">
                <a:ea typeface="+mn-ea"/>
                <a:cs typeface="+mn-cs"/>
              </a:rPr>
              <a:t>These are the same models </a:t>
            </a:r>
            <a:endParaRPr lang="en-US" sz="2400" dirty="0" smtClean="0">
              <a:ea typeface="+mn-ea"/>
              <a:cs typeface="+mn-cs"/>
            </a:endParaRPr>
          </a:p>
          <a:p>
            <a:pPr marL="0" lvl="1" indent="0">
              <a:buNone/>
            </a:pPr>
            <a:r>
              <a:rPr lang="en-US" sz="2400" dirty="0">
                <a:ea typeface="+mn-ea"/>
                <a:cs typeface="+mn-cs"/>
              </a:rPr>
              <a:t> </a:t>
            </a:r>
            <a:r>
              <a:rPr lang="en-US" sz="2400" dirty="0" smtClean="0">
                <a:ea typeface="+mn-ea"/>
                <a:cs typeface="+mn-cs"/>
              </a:rPr>
              <a:t>    with </a:t>
            </a:r>
            <a:r>
              <a:rPr lang="en-US" sz="2400" dirty="0">
                <a:ea typeface="+mn-ea"/>
                <a:cs typeface="+mn-cs"/>
              </a:rPr>
              <a:t>identical mean, variance</a:t>
            </a:r>
            <a:r>
              <a:rPr lang="en-US" sz="2400" dirty="0" smtClean="0">
                <a:ea typeface="+mn-ea"/>
                <a:cs typeface="+mn-cs"/>
              </a:rPr>
              <a:t>,</a:t>
            </a:r>
          </a:p>
          <a:p>
            <a:pPr marL="0" lvl="1" indent="0">
              <a:buNone/>
            </a:pPr>
            <a:r>
              <a:rPr lang="en-US" sz="2400" dirty="0">
                <a:ea typeface="+mn-ea"/>
                <a:cs typeface="+mn-cs"/>
              </a:rPr>
              <a:t> </a:t>
            </a:r>
            <a:r>
              <a:rPr lang="en-US" sz="2400" dirty="0" smtClean="0">
                <a:ea typeface="+mn-ea"/>
                <a:cs typeface="+mn-cs"/>
              </a:rPr>
              <a:t>    and </a:t>
            </a:r>
            <a:r>
              <a:rPr lang="en-US" sz="2400" dirty="0">
                <a:ea typeface="+mn-ea"/>
                <a:cs typeface="+mn-cs"/>
              </a:rPr>
              <a:t>correlation values</a:t>
            </a:r>
            <a:r>
              <a:rPr lang="en-US" sz="2400" dirty="0" smtClean="0">
                <a:ea typeface="+mn-ea"/>
                <a:cs typeface="+mn-cs"/>
              </a:rPr>
              <a:t>.</a:t>
            </a:r>
            <a:endParaRPr lang="en-US" sz="2400" dirty="0"/>
          </a:p>
          <a:p>
            <a:pPr marL="342900" lvl="1" indent="-342900">
              <a:buFont typeface="Wingdings" panose="05000000000000000000" pitchFamily="2" charset="2"/>
              <a:buChar char="§"/>
            </a:pPr>
            <a:r>
              <a:rPr lang="en-US" sz="2400" dirty="0"/>
              <a:t>Some of these models </a:t>
            </a:r>
            <a:endParaRPr lang="en-US" sz="2400" dirty="0" smtClean="0"/>
          </a:p>
          <a:p>
            <a:pPr marL="0" lvl="1" indent="0">
              <a:buNone/>
            </a:pPr>
            <a:r>
              <a:rPr lang="en-US" sz="2400" dirty="0"/>
              <a:t> </a:t>
            </a:r>
            <a:r>
              <a:rPr lang="en-US" sz="2400" dirty="0" smtClean="0"/>
              <a:t>    requires </a:t>
            </a:r>
            <a:r>
              <a:rPr lang="en-US" sz="2400" dirty="0"/>
              <a:t>data transformations </a:t>
            </a:r>
            <a:endParaRPr lang="en-US" sz="2400" dirty="0" smtClean="0"/>
          </a:p>
          <a:p>
            <a:pPr marL="0" lvl="1" indent="0">
              <a:buNone/>
            </a:pPr>
            <a:r>
              <a:rPr lang="en-US" sz="2400" dirty="0"/>
              <a:t> </a:t>
            </a:r>
            <a:r>
              <a:rPr lang="en-US" sz="2400" dirty="0" smtClean="0"/>
              <a:t>    to </a:t>
            </a:r>
            <a:r>
              <a:rPr lang="en-US" sz="2400" dirty="0"/>
              <a:t>achieve linearity, others </a:t>
            </a:r>
            <a:endParaRPr lang="en-US" sz="2400" dirty="0" smtClean="0"/>
          </a:p>
          <a:p>
            <a:pPr marL="0" lvl="1" indent="0">
              <a:buNone/>
            </a:pPr>
            <a:r>
              <a:rPr lang="en-US" sz="2400" dirty="0"/>
              <a:t> </a:t>
            </a:r>
            <a:r>
              <a:rPr lang="en-US" sz="2400" dirty="0" smtClean="0"/>
              <a:t>    have </a:t>
            </a:r>
            <a:r>
              <a:rPr lang="en-US" sz="2400" dirty="0"/>
              <a:t>outliers that strongly </a:t>
            </a:r>
            <a:endParaRPr lang="en-US" sz="2400" dirty="0" smtClean="0"/>
          </a:p>
          <a:p>
            <a:pPr marL="0" lvl="1" indent="0">
              <a:buNone/>
            </a:pPr>
            <a:r>
              <a:rPr lang="en-US" sz="2400" dirty="0"/>
              <a:t> </a:t>
            </a:r>
            <a:r>
              <a:rPr lang="en-US" sz="2400" dirty="0" smtClean="0"/>
              <a:t>    influence </a:t>
            </a:r>
            <a:r>
              <a:rPr lang="en-US" sz="2400" dirty="0"/>
              <a:t>the models performance.</a:t>
            </a:r>
            <a:endParaRPr lang="en-US" sz="2400" dirty="0" smtClean="0">
              <a:ea typeface="+mn-ea"/>
              <a:cs typeface="+mn-cs"/>
            </a:endParaRPr>
          </a:p>
          <a:p>
            <a:pPr marL="0" lvl="1" indent="0">
              <a:buNone/>
            </a:pPr>
            <a:endParaRPr lang="en-US" sz="2400" dirty="0" smtClean="0">
              <a:ea typeface="+mn-ea"/>
              <a:cs typeface="+mn-cs"/>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7274" y="2990850"/>
            <a:ext cx="4676726"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8444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0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50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5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07 Template">
  <a:themeElements>
    <a:clrScheme name="">
      <a:dk1>
        <a:srgbClr val="000000"/>
      </a:dk1>
      <a:lt1>
        <a:srgbClr val="FFFFCC"/>
      </a:lt1>
      <a:dk2>
        <a:srgbClr val="000000"/>
      </a:dk2>
      <a:lt2>
        <a:srgbClr val="808080"/>
      </a:lt2>
      <a:accent1>
        <a:srgbClr val="FF0000"/>
      </a:accent1>
      <a:accent2>
        <a:srgbClr val="008000"/>
      </a:accent2>
      <a:accent3>
        <a:srgbClr val="FFFFE2"/>
      </a:accent3>
      <a:accent4>
        <a:srgbClr val="000000"/>
      </a:accent4>
      <a:accent5>
        <a:srgbClr val="FFAAAA"/>
      </a:accent5>
      <a:accent6>
        <a:srgbClr val="007300"/>
      </a:accent6>
      <a:hlink>
        <a:srgbClr val="3333CC"/>
      </a:hlink>
      <a:folHlink>
        <a:srgbClr val="3333CC"/>
      </a:folHlink>
    </a:clrScheme>
    <a:fontScheme name="107 Template">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07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07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07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07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07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07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07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Office\Templates\107 Template.pot</Template>
  <TotalTime>14023</TotalTime>
  <Words>2134</Words>
  <Application>Microsoft Office PowerPoint</Application>
  <PresentationFormat>On-screen Show (4:3)</PresentationFormat>
  <Paragraphs>430</Paragraphs>
  <Slides>64</Slides>
  <Notes>59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Times New Roman</vt:lpstr>
      <vt:lpstr>Wingdings</vt:lpstr>
      <vt:lpstr>107 Template</vt:lpstr>
      <vt:lpstr>Exploratory Data Analysis (EDA)</vt:lpstr>
      <vt:lpstr>Correlation</vt:lpstr>
      <vt:lpstr>Correlation</vt:lpstr>
      <vt:lpstr>Covariance</vt:lpstr>
      <vt:lpstr>Correlation</vt:lpstr>
      <vt:lpstr>Correlation</vt:lpstr>
      <vt:lpstr>Correlation</vt:lpstr>
      <vt:lpstr>Understanding the Data</vt:lpstr>
      <vt:lpstr>Understanding the Data</vt:lpstr>
      <vt:lpstr>Fundamentals of Transformations</vt:lpstr>
      <vt:lpstr>Fundamentals of Transformations</vt:lpstr>
      <vt:lpstr>Fundamentals of Transformations</vt:lpstr>
      <vt:lpstr>Power Function</vt:lpstr>
      <vt:lpstr>Power Function</vt:lpstr>
      <vt:lpstr>Power Function</vt:lpstr>
      <vt:lpstr>Power Function</vt:lpstr>
      <vt:lpstr>Power Function</vt:lpstr>
      <vt:lpstr>Power Function</vt:lpstr>
      <vt:lpstr>Transformation example: Population Growth</vt:lpstr>
      <vt:lpstr>Transformation example: Population Growth</vt:lpstr>
      <vt:lpstr>Transformation example: Fortune 500 CEO salaries</vt:lpstr>
      <vt:lpstr>Transformation example: Fortune 500 CEO salaries</vt:lpstr>
      <vt:lpstr>Residual Plots</vt:lpstr>
      <vt:lpstr>Residual Plots</vt:lpstr>
      <vt:lpstr>Transformation Guide</vt:lpstr>
      <vt:lpstr>R2 (Coefficient of determination)</vt:lpstr>
      <vt:lpstr>Task 1: Compute R2</vt:lpstr>
      <vt:lpstr>Interpreting Residual Plots to improve your Regression</vt:lpstr>
      <vt:lpstr>Interpreting Residual Plots to improve your Regression</vt:lpstr>
      <vt:lpstr>Understanding Accuracy with Observed vs Predicted</vt:lpstr>
      <vt:lpstr>Understanding Accuracy with Observed vs Predicted</vt:lpstr>
      <vt:lpstr>Examining Predicted vs Residual (“The Residual Plot”)</vt:lpstr>
      <vt:lpstr>Examining Predicted vs Residual (“The Residual Plot”)</vt:lpstr>
      <vt:lpstr>Examining Predicted vs Residual (“The Residual Plot”)</vt:lpstr>
      <vt:lpstr>Examining Predicted vs Residual (“The Residual Plot”)</vt:lpstr>
      <vt:lpstr>Examining Predicted vs Residual (“The Residual Plot”)</vt:lpstr>
      <vt:lpstr>Examining Predicted vs Residual (“The Residual Plot”)</vt:lpstr>
      <vt:lpstr>Examining Predicted vs Residual (“The Residual Plot”)</vt:lpstr>
      <vt:lpstr>Examining Predicted vs Residual (“The Residual Plot”)</vt:lpstr>
      <vt:lpstr>How much does this matter?</vt:lpstr>
      <vt:lpstr>How much does this matter?</vt:lpstr>
      <vt:lpstr>Examples of Residual Plots and their Diagnoses</vt:lpstr>
      <vt:lpstr>Examples of Residual Plots and their Diagnoses</vt:lpstr>
      <vt:lpstr>Examples of Residual Plots and their Diagnoses</vt:lpstr>
      <vt:lpstr>Examples of Residual Plots and their Diagnoses</vt:lpstr>
      <vt:lpstr>Examples of Residual Plots and their Diagnoses</vt:lpstr>
      <vt:lpstr>Examples of Residual Plots and their Diagnoses</vt:lpstr>
      <vt:lpstr>Ways to improve your Model</vt:lpstr>
      <vt:lpstr>Ways to improve your Model</vt:lpstr>
      <vt:lpstr>Ways to improve your Model</vt:lpstr>
      <vt:lpstr>Transforming Variables</vt:lpstr>
      <vt:lpstr>Transforming Variables</vt:lpstr>
      <vt:lpstr>Transforming Variables</vt:lpstr>
      <vt:lpstr>Transforming Variables</vt:lpstr>
      <vt:lpstr>Ways to improve your Model</vt:lpstr>
      <vt:lpstr>Ways to improve your Model</vt:lpstr>
      <vt:lpstr>Ways to improve your Model</vt:lpstr>
      <vt:lpstr>Ways to improve your Model</vt:lpstr>
      <vt:lpstr>Ways to improve your Model</vt:lpstr>
      <vt:lpstr>Ways to improve your Model</vt:lpstr>
      <vt:lpstr>Ways to improve your Model</vt:lpstr>
      <vt:lpstr>Ways to improve your Model</vt:lpstr>
      <vt:lpstr>Ways to improve your Model</vt:lpstr>
      <vt:lpstr>Ways to improve your Model</vt:lpstr>
    </vt:vector>
  </TitlesOfParts>
  <Company>Northland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creator>Derek H. Ogle</dc:creator>
  <cp:lastModifiedBy>iuser</cp:lastModifiedBy>
  <cp:revision>221</cp:revision>
  <dcterms:created xsi:type="dcterms:W3CDTF">1999-07-29T13:14:22Z</dcterms:created>
  <dcterms:modified xsi:type="dcterms:W3CDTF">2020-12-23T05:23:55Z</dcterms:modified>
</cp:coreProperties>
</file>