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charts/chart4.xml" ContentType="application/vnd.openxmlformats-officedocument.drawingml.chart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ink/ink1.xml" ContentType="application/inkml+xml"/>
  <Override PartName="/ppt/notesSlides/notesSlide2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charts/chart7.xml" ContentType="application/vnd.openxmlformats-officedocument.drawingml.chart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charts/chart8.xml" ContentType="application/vnd.openxmlformats-officedocument.drawingml.chart+xml"/>
  <Override PartName="/ppt/notesSlides/notesSlide3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4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5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6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charts/chart9.xml" ContentType="application/vnd.openxmlformats-officedocument.drawingml.chart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7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charts/chart10.xml" ContentType="application/vnd.openxmlformats-officedocument.drawingml.chart+xml"/>
  <Override PartName="/ppt/ink/ink2.xml" ContentType="application/inkml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notesSlides/notesSlide8.xml" ContentType="application/vnd.openxmlformats-officedocument.presentationml.notesSlide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ink/ink3.xml" ContentType="application/inkml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notesSlides/notesSlide9.xml" ContentType="application/vnd.openxmlformats-officedocument.presentationml.notesSlide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notesSlides/notesSlide10.xml" ContentType="application/vnd.openxmlformats-officedocument.presentationml.notesSlide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notesSlides/notesSlide11.xml" ContentType="application/vnd.openxmlformats-officedocument.presentationml.notesSlide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5" r:id="rId4"/>
  </p:sldMasterIdLst>
  <p:notesMasterIdLst>
    <p:notesMasterId r:id="rId53"/>
  </p:notesMasterIdLst>
  <p:sldIdLst>
    <p:sldId id="423" r:id="rId5"/>
    <p:sldId id="422" r:id="rId6"/>
    <p:sldId id="368" r:id="rId7"/>
    <p:sldId id="400" r:id="rId8"/>
    <p:sldId id="401" r:id="rId9"/>
    <p:sldId id="402" r:id="rId10"/>
    <p:sldId id="404" r:id="rId11"/>
    <p:sldId id="424" r:id="rId12"/>
    <p:sldId id="405" r:id="rId13"/>
    <p:sldId id="407" r:id="rId14"/>
    <p:sldId id="408" r:id="rId15"/>
    <p:sldId id="425" r:id="rId16"/>
    <p:sldId id="419" r:id="rId17"/>
    <p:sldId id="413" r:id="rId18"/>
    <p:sldId id="374" r:id="rId19"/>
    <p:sldId id="414" r:id="rId20"/>
    <p:sldId id="426" r:id="rId21"/>
    <p:sldId id="416" r:id="rId22"/>
    <p:sldId id="420" r:id="rId23"/>
    <p:sldId id="427" r:id="rId24"/>
    <p:sldId id="428" r:id="rId25"/>
    <p:sldId id="429" r:id="rId26"/>
    <p:sldId id="430" r:id="rId27"/>
    <p:sldId id="431" r:id="rId28"/>
    <p:sldId id="432" r:id="rId29"/>
    <p:sldId id="433" r:id="rId30"/>
    <p:sldId id="434" r:id="rId31"/>
    <p:sldId id="435" r:id="rId32"/>
    <p:sldId id="436" r:id="rId33"/>
    <p:sldId id="437" r:id="rId34"/>
    <p:sldId id="438" r:id="rId35"/>
    <p:sldId id="439" r:id="rId36"/>
    <p:sldId id="440" r:id="rId37"/>
    <p:sldId id="441" r:id="rId38"/>
    <p:sldId id="442" r:id="rId39"/>
    <p:sldId id="443" r:id="rId40"/>
    <p:sldId id="444" r:id="rId41"/>
    <p:sldId id="445" r:id="rId42"/>
    <p:sldId id="446" r:id="rId43"/>
    <p:sldId id="447" r:id="rId44"/>
    <p:sldId id="448" r:id="rId45"/>
    <p:sldId id="449" r:id="rId46"/>
    <p:sldId id="450" r:id="rId47"/>
    <p:sldId id="451" r:id="rId48"/>
    <p:sldId id="452" r:id="rId49"/>
    <p:sldId id="453" r:id="rId50"/>
    <p:sldId id="454" r:id="rId51"/>
    <p:sldId id="455" r:id="rId52"/>
  </p:sldIdLst>
  <p:sldSz cx="9144000" cy="5143500" type="screen16x9"/>
  <p:notesSz cx="6858000" cy="9144000"/>
  <p:custDataLst>
    <p:tags r:id="rId5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58970" autoAdjust="0"/>
  </p:normalViewPr>
  <p:slideViewPr>
    <p:cSldViewPr>
      <p:cViewPr varScale="1">
        <p:scale>
          <a:sx n="105" d="100"/>
          <a:sy n="105" d="100"/>
        </p:scale>
        <p:origin x="420" y="102"/>
      </p:cViewPr>
      <p:guideLst>
        <p:guide orient="horz" pos="310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5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543858224"/>
        <c:axId val="-1543864208"/>
      </c:scatterChart>
      <c:valAx>
        <c:axId val="-1543858224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-1543864208"/>
        <c:crosses val="autoZero"/>
        <c:crossBetween val="midCat"/>
      </c:valAx>
      <c:valAx>
        <c:axId val="-15438642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-1543858224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48389713585169E-2"/>
          <c:y val="0.138798827307994"/>
          <c:w val="0.89553472647783405"/>
          <c:h val="0.85567414802887798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304.44874274661493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274.51737451737489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325384160"/>
        <c:axId val="-1325378176"/>
      </c:scatterChart>
      <c:valAx>
        <c:axId val="-1325384160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-1325378176"/>
        <c:crosses val="autoZero"/>
        <c:crossBetween val="midCat"/>
      </c:valAx>
      <c:valAx>
        <c:axId val="-13253781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-1325384160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304.44874274661493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274.51737451737489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325381984"/>
        <c:axId val="-1325380896"/>
      </c:scatterChart>
      <c:valAx>
        <c:axId val="-1325381984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-1325380896"/>
        <c:crosses val="autoZero"/>
        <c:crossBetween val="midCat"/>
      </c:valAx>
      <c:valAx>
        <c:axId val="-13253808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-1325381984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304.44874274661493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274.51737451737489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325379808"/>
        <c:axId val="-1325388512"/>
      </c:scatterChart>
      <c:valAx>
        <c:axId val="-1325379808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-1325388512"/>
        <c:crosses val="autoZero"/>
        <c:crossBetween val="midCat"/>
      </c:valAx>
      <c:valAx>
        <c:axId val="-13253885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-1325379808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304.44874274661493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274.51737451737489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325381440"/>
        <c:axId val="-1325379264"/>
      </c:scatterChart>
      <c:valAx>
        <c:axId val="-1325381440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-1325379264"/>
        <c:crosses val="autoZero"/>
        <c:crossBetween val="midCat"/>
      </c:valAx>
      <c:valAx>
        <c:axId val="-13253792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-1325381440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304.44874274661493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274.51737451737489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445128016"/>
        <c:axId val="-1445138352"/>
      </c:scatterChart>
      <c:valAx>
        <c:axId val="-1445128016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-1445138352"/>
        <c:crosses val="autoZero"/>
        <c:crossBetween val="midCat"/>
      </c:valAx>
      <c:valAx>
        <c:axId val="-14451383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-1445128016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304.44874274661493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274.51737451737489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325380352"/>
        <c:axId val="-1325377088"/>
      </c:scatterChart>
      <c:valAx>
        <c:axId val="-1325380352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-1325377088"/>
        <c:crosses val="autoZero"/>
        <c:crossBetween val="midCat"/>
      </c:valAx>
      <c:valAx>
        <c:axId val="-13253770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-1325380352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304.44874274661493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274.51737451737489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325376544"/>
        <c:axId val="-1325387968"/>
      </c:scatterChart>
      <c:valAx>
        <c:axId val="-1325376544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-1325387968"/>
        <c:crosses val="autoZero"/>
        <c:crossBetween val="midCat"/>
      </c:valAx>
      <c:valAx>
        <c:axId val="-13253879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-1325376544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543865296"/>
        <c:axId val="-1543863664"/>
      </c:scatterChart>
      <c:valAx>
        <c:axId val="-1543865296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-1543863664"/>
        <c:crosses val="autoZero"/>
        <c:crossBetween val="midCat"/>
      </c:valAx>
      <c:valAx>
        <c:axId val="-15438636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-1543865296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543856592"/>
        <c:axId val="-1543855504"/>
      </c:scatterChart>
      <c:valAx>
        <c:axId val="-1543856592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-1543855504"/>
        <c:crosses val="autoZero"/>
        <c:crossBetween val="midCat"/>
      </c:valAx>
      <c:valAx>
        <c:axId val="-15438555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-1543856592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543854960"/>
        <c:axId val="-1620152320"/>
      </c:scatterChart>
      <c:valAx>
        <c:axId val="-1543854960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-1620152320"/>
        <c:crosses val="autoZero"/>
        <c:crossBetween val="midCat"/>
      </c:valAx>
      <c:valAx>
        <c:axId val="-16201523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-1543854960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620151232"/>
        <c:axId val="-1620150688"/>
      </c:scatterChart>
      <c:valAx>
        <c:axId val="-1620151232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-1620150688"/>
        <c:crosses val="autoZero"/>
        <c:crossBetween val="midCat"/>
      </c:valAx>
      <c:valAx>
        <c:axId val="-16201506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-1620151232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851225296"/>
        <c:axId val="-1851230736"/>
      </c:scatterChart>
      <c:valAx>
        <c:axId val="-1851225296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-1851230736"/>
        <c:crosses val="autoZero"/>
        <c:crossBetween val="midCat"/>
      </c:valAx>
      <c:valAx>
        <c:axId val="-18512307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-1851225296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10"/>
            <c:spPr>
              <a:ln w="25400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851229104"/>
        <c:axId val="-1445135088"/>
      </c:scatterChart>
      <c:valAx>
        <c:axId val="-1851229104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-1445135088"/>
        <c:crosses val="autoZero"/>
        <c:crossBetween val="midCat"/>
      </c:valAx>
      <c:valAx>
        <c:axId val="-14451350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-1851229104"/>
        <c:crossesAt val="0"/>
        <c:crossBetween val="midCat"/>
      </c:valAx>
    </c:plotArea>
    <c:plotVisOnly val="1"/>
    <c:dispBlanksAs val="gap"/>
    <c:showDLblsOverMax val="0"/>
  </c:chart>
  <c:spPr>
    <a:ln w="28575"/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445138896"/>
        <c:axId val="-1445137808"/>
      </c:scatterChart>
      <c:valAx>
        <c:axId val="-1445138896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-1445137808"/>
        <c:crosses val="autoZero"/>
        <c:crossBetween val="midCat"/>
      </c:valAx>
      <c:valAx>
        <c:axId val="-14451378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-1445138896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48389713585169E-2"/>
          <c:y val="0.138798827307994"/>
          <c:w val="0.89553472647783405"/>
          <c:h val="0.85567414802887798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304.44874274661493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274.51737451737489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325390144"/>
        <c:axId val="-1325385248"/>
      </c:scatterChart>
      <c:valAx>
        <c:axId val="-1325390144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-1325385248"/>
        <c:crosses val="autoZero"/>
        <c:crossBetween val="midCat"/>
      </c:valAx>
      <c:valAx>
        <c:axId val="-13253852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-1325390144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2:50:50.538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5319 6498 6566,'0'0'544,"0"0"417,0 0 641,0 0 1088,0 0-672,0 0-897,0 0-480,0 0-33,0 0 1,0 0 64,0 0-321,0 0-64,0 0 129,0-20-225,0 20 0,0-20 64,0 0-128,0 0 32,0-19-128,0 19 97,0-20-97,0 20 128,0-19-96,19-2 32,-19 22-96,0-21 32,0 20-32,20-20 256,-20 20-128,0 0-32,0-19 1,20 19-97,-20 0 96,0 0 0,0-20-32,20 21 32,-20-1 0,0-20-64,20 20 0,-20-19 0,0 18 0,21-18 32,-21 19 0,18-20 0,-18 20 32,0-20-64,20 21 32,-20-21-32,0 20 33,21-20-98,-21 20 1,0-19 32,20 19-64,-20-20 128,20 1-32,-2-2-32,-18 2 33,21 19-1,-1-20-32,-20 1 32,20 18-64,-20-18 32,20 19 64,-20-20-64,19 20 128,-19-19-128,20 19-96,-20-20 480,20 20-256,-20-19-64,20-2-32,0 22 32,-1-21 64,1-1-96,-20 22 65,20-21-65,0 21 96,0-21-96,-1 20 0,1-20 0,0 20-32,-20 0 96,21 1-192,-1-21 192,-2 20-32,2 0 0,1-19 0,-1 18 0,0 2 32,-1-21 0,-19 20-96,20 0 64,-20 20-192,20-20-32,-20 0 32,0 20-32,20-20 96,-20 1 0,20 19 32,-1-21-32,1 2 0,0-1 96,0 0-64,21 1 64,-23-2-64,22 1 32,-19 1-33,17-1 66,-17 0-33,19 0 32,-20 0-129,19 0 162,1 1-130,-20-2 65,19 2 32,1-1-32,-20 0 0,19 0 0,-19 0 33,21 0-33,-3 0 0,3 1-33,-3-1 33,3-1 0,-1 2-32,-21-1 64,21 0-32,0 1 0,-1-2-64,-19 1 64,21 1-64,-3 19 128,-18-20-32,21 0-64,-21 20 32,19-20-64,1 0 128,-1 0-32,1 1-160,19 19 224,-19-20-96,1 0 0,-3 0 0,3 0 32,-3 0-64,3 20 32,-1-20 0,-1 1 0,21-1-32,-21 0 64,1 20-64,1-20 32,-3-1 96,3 2-192,-3-1 32,3 20 64,18-19 64,1-2-128,-1 1 96,-19 0-64,19 1 64,2-1-64,-23 0 128,23 0-192,-22 20 96,21-20-32,-21 0 32,21 1-64,-1 19 96,2-20-64,-2 0 32,20 20-32,0-20 128,1 0-160,20 20 256,-1-21-288,0 2 481,-20 0-577,0-1 288,0 20 0,2-20-32,-22 20-64,20-21 32,-19 21-64,-1-19 64,0 19-32,2-20-128,-23 20-385,-17 0-352,-21 0-1217,20 0-1953,-40 0-10155</inkml:trace>
  <inkml:trace contextRef="#ctx0" brushRef="#br0" timeOffset="33241.9012">14410 4252 512,'-20'-20'609,"20"20"-225,0 0 32,0 0 417,-18 0-160,18 0-129,0-20-512,0 20-32,0 0 160,0 0 609,0 0 384,0 0 96,0 0 129,0 0-129,0 0-480,0 0-353,0 0 65,0 0 287,0 0 161,0 20-160,0-20-129,0 0-223,0 20-129,0-20-96,0 20-64,18-1-31,-18 2-33,0-2-32,20 2 96,-20-2 64,0 1 0,21 20 96,-21-20-63,20 0 31,-20 19-64,20-19-96,-20 20 64,20-20-32,-1 20 0,-19-21-31,20 21 63,0 0-32,-20-20-32,20-1 0,0 21 96,-20-19-32,19-1 65,-19 19-161,20-19 64,-20 0-32,20 20 160,-20-21-576,20 1 672,-20 0-480,20 0 192,-1 20 64,-19-20-192,20-1 32,-20 21 192,20-20-96,1 1 64,-21 18-64,20-19-64,-20 20 33,18-20-33,2 19 32,-20-20 0,21 22 128,-1-21-224,-20-1 96,0 1 32,20 0 0,-20 0 0,19 0 64,-19 0-64,20 0 0,0-1-32,0 1 32,0-20-64,-20 20-32,19 0 0,-19 1 192,20-2-128,-20 1 96,20-1 1,-20 1-33,20 1 0,-20-1 0,20-1-96,-1-19 0,-19 20 0,40-1 32,-40 2 0,20-21-32,1 20-32,-21-1 32,18-19 64,-18 20-64,20-20 32,-20 20 0,20-20 0,-20 20 0,21-20-64,-1 20 32,-20-20 96,20 20-192,-1-20 192,-19 0-128,20 19 0,0-19 64,-20 0-32,0 0 0,20 0 32,-20 0-64,20 0-32,-20 0 32,19 0-64,-19 0 160,20 0-160,-20-19 128,20 19-32,-20 0 128,20 0-192,-20 0 0,20-20 64,-20 20 32,0-20-64,19 20 64,-19-20-32,20 20-64,-20-20 32,0 0 64,0 20 0,0-19-32,0-1 32,0 20-32,0-21 0,0 2 64,0-1-32,0 1 64,0-1-192,0-1 160,0 21-32,0-20 0,20-19-160,-20 20 128,0-2 96,0 1 64,0 0-192,0-19 192,0 19 1,0 0-161,0-20 160,0 20-64,0 0-64,0 1 96,0-21-96,-20 19 0,20 2 0,0-20 32,0 19-64,0-20 0,-20 20 160,20 0 129,0 1-161,0-2 96,0 1-256,0 1 288,-19-2-96,19 2-96,0-1 0,0 0-64,0 0 128,0 0-96,-20 0-32,20 0 97,0 1-194,0-1 546,0 0-385,0 20 32,0-20-32,0 0-32,0 0 0,0 1-32,0-1-32,0-1 96,0 2-32,0-2 64,0 2-128,0-1 128,0-1 0,0 2 1,0-1-97,20 0 32,-20 1 64,0-2-128,0-18 96,19 19-64,-19-20 32,0 20 0,0-19 32,20 19-64,-20-20 0,0 1 0,0 18 96,0-19-96,20 21 64,-20-21-32,0 20 32,0 0-192,0-19 160,0 18-32,0 2 0,0-21-32,20 21-32,-20-22 160,0 22-128,0-21 32,0 20 32,0 0-32,0-19 0,0 18-32,21 2 0,-21-1 32,0-20-32,18 20 64,-18 0-64,0-19-32,20 19 64,-20-1 0,0 2-32,21-1 32,-21 0-32,0 1 0,20-2 0,-20 1 64,20 1-128,-20-1 64,18 20-64,-18-20 96,21 0-65,-21 20 65,20-20 0,-20 20-32,0 0 0,20-20-64,-20 20 128,20 0-32,-20-19-64,0 19 32,19 0-32,-19-20-32,20 20 32,-20 0 64,20 0 64,-20 0-160,20 0 64,-20 0-96,20 0 128,-20-20-96,19 20 96,1 0-96,-20 0 64,20 0-32,0 0-32,-20 20 31,21-20-63,-21 0 96,18 0 0,-18 20 192,20-20-256,0 0 96,1 0 0,-21 19 0,20-19 0,0 0 0,-20 0 96,18 0-128,-18 0 32,21 0 32,-21 0-32,0 0 0,20 20 64,-20-20-96,20 0 0,0 0 64,-20 0-64,19 0 32,1 0 32,-20 0 0,20 0 1,-20 0-33,0 0-33,20 0 33,0 0-32,-20 0 64,19 0-32,1 0 0,0 0-32,0 0 64,-20-20 1,21 20-33,-3 0 0,2 0-33,0 0 33,-20 0-32,21 0 32,-1 0 0,-2-19-128,-18 19 192,21 0-128,-1 0 96,0 0 32,0 0-160,-20-20 32,19 20 64,1 0 0,20 0-64,-20 0 96,-1 0-32,1-20 0,0 20 0,0 0 32,0-20-64,-20 20 96,19 0-64,1 0 0,-20-20 0,20 20-32,1 0 64,-1 0 0,0-20-32,-2 20 32,3-20-32,-1 20 0,0-19 32,0 19-64,-1 0 64,1-20 0,-20 20-32,20-20-32,0 20 64,0-20 65,-1 20-130,1-21 130,-20 21-65,20-19 0,0-1 0,0 20-32,-1-19-32,-19-2 96,20 21-128,0-20 32,1 0 96,-1 1-64,-2-1 32,-18 20 64,20-20-96,1 0 0,-21 20-96,20-20 224,-20 20-160,0-20 224,20 20-288,-20-19 64,19-1 32,1 0 32,-20 0 96,20 0 32,-20-1 0,20-17-160,-20 18 96,20-21 0,-20 22-63,19-21-1,-19 0-32,20 1-32,-20-1-1,20 0-31,-20 1 64,20 19-128,-20-20 160,20 21-160,-1-2 160,-19 21-64,20-19-32,-20 19 64,20-21-64,0 2 32,1 0 0,-3-2 32,2 1-96,1 20 512,-21-20-544,20 0 96,0 20-96,0-20 128,-1 20 0,1-19-64,0 19 128,0-20-128,0 20 64,19 0 0,-19-20-32,0 20 32,19 0 0,-19-20-32,0 20 0,0 0 64,1 0-128,-3 0-64,2 0 32,-20 20 64,21-20 96,-1 0-97,-20 20 1,20-20 32,-2 0 0,3 20 64,-1-20-32,0 0 32,0 19-128,-1-19 96,1 20-32,-20-20-32,20 20 160,0 0-256,0-20 128,-1 20-288,1 1 576,0-2-384,0-19 64,19 19 160,-19 2-192,0-21 32,1 19 64,-1-19 128,19 21-320,-19-21 224,-20 19 128,20-19-160,0 0-128,0 20 128,-1-20 0,1 20 0,0-20 0,0 20 96,0-20-288,-1 19 416,1 1-384,20 0 192,-19-20-96,-3 20 32,2 0 32,0 0 0,1-1 32,-1-19-64,-20 20 64,18 1-64,3-2 64,-1-19 160,0 20-384,0 0 256,-1-1-96,1-19 0,-20 21 160,20-1-192,0 0 64,0-1-96,-20-19 288,19 19-160,1 2 96,-20-1 0,20 0-32,20 0 96,-21 0-192,1-1-256,21 1 609,-21-20-353,0 20-32,-2 0-33,23 0 98,-21 0-33,0-1 32,19 1 0,-19 0-32,20 1 0,-1-2 0,1 1 0,-1-1 0,1 2 32,1-1 64,18 20-224,0-21 160,1 21 0,-1 0 0,1 0-64,-21-21 96,22 21-64,-2-20-32,-19 0-96,-20 0-321,-1-20-448,1 19-384,-20-19-801,0-19-3876,-20-1-5572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03T06:16:08.767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1746 7114 3747,'-20'0'5189,"20"-21"-4356,-21 21 0,21 0-65,0 0 321,0 0-224,0 0-481,0 0-319,0 0 95,0 0 192,0 21 32,0-21-191,21 19-129,-1 21-96,-20-20 96,20 20 32,-2-1-32,3 21 0,-1-20 192,20 19-288,-21-19 64,21 19-32,0 2 32,-21-23-32,21 23 64,-20-2 0,21 1 128,-3 19-31,3-19 31,-3-21-128,-17 2-64,-1-22 32,0 21-32,19-20 64,-19 0-64,0 0 64,0 0-32,0-1-32,-1 2 96,1-2-32,0-19 32,0 20 0,-20-20-96,21 0 32,-3 20-32,-18-20 32,20 0 32,0 20-64,1-20 33,-1 0 31,-2 0 0,3 0-32,-1 0-32,0 20 0,0-20 32,-20 0-32,19 0 0,1-20 0,0 20 0,0 0 0,-20 0 0,20 0 0,-1 0 0,-19 0 0,20 0 0,-20-20-32,20 20 32,-20 0 0,0 0 32,20-20-32,-20 0 0,0 20 32,20-19-32,-20 19 0,0 0 0,0-21 0,21 2-32,-21 19 32,0-20-32,18 20-64,-18-20 32,0 0 31,0 20 33,20-20 0,-20 0-64,0 0 128,20 1-64,-20-1-96,21-1 0,-21 2-96,20-1 64,-20 0 0,0 0 64,18 0 0,-18 20 64,0-20-64,0 1 128,21-1-96,-21 0 32,0 0-32,0 0 32,20 0 32,-20 1 0,0 19-32,0-20 0,0 0 0,0 20 0,0-20 0,0 0 0,20-1-32,-20 21 64,0-19-32,0 0 0,0-2 0,20 2 0,-20-2 0,0 1 0,0 1 0,0-1 0,19 0 0,-19 0 0,0 0 0,20 0 0,-20-19 0,0 19 0,20 0 0,-20 0 32,0 0 0,0 1 32,20-1 0,-20 0-32,0 0 32,20 0 0,-20 1-32,0-2-32,19 2 64,-19-2 64,0 2-32,20-1 0,-20 0-63,0 0 31,20 0-32,-20 0 32,20 1-64,-20-1 0,0 0 32,20 0 32,-20 0-32,0 0 32,0 1-64,19-1 0,-19 0 32,20 0 0,-20 0 96,0 0-96,20 1 32,-20-2-288,0 2 512,21-2-288,-1 2 32,-20 0 32,18-2 32,-18 1-32,0 0 0,0 0 225,0 0-225,0 1 96,20-1-96,-20 0 32,0 0-96,21 0 128,-21 0-192,0 1 96,0-1-32,20-1 32,-20 2-32,0-1 32,0 0-32,20 1 128,-20-2-64,0 1 1,0 1-33,19-2-32,-19-18 0,0 19 32,20-20-64,-20 20 64,0 0-32,0-19 32,20 19-64,-20 0 0,0 0 32,0 0 128,0 1-128,0-1 0,0-1-32,0-18 128,20 20-160,-20-1 32,0-21 32,0 22 96,0-1 0,0 1-224,0-2 160,0 1-96,20 0 128,-20 0-32,0-19-64,0 19 32,19 0 32,-19 0-64,0-20 128,0 21-128,0-1 32,0 0-32,0-1 64,0-18-32,0 20-64,0-1 64,20-1 64,-20 2-64,0-21 0,0 21-32,0-2 64,0 1-64,0-20-32,0 21 96,0-1-96,20 0 96,-20 0-96,0 0 128,20 0-128,-20 0 128,0 1-64,20-1-32,-20 0-128,0 0 480,0 0-192,0 0-256,19 20 160,-19-19 0,0 19-96,0-20 32,20-1 96,-20 21-192,20-19 128,-20 19 0,20-21 64,-20 2-96,0 19 0,21-20 32,-21 20 64,20-21-32,-20 21-96,0 0 32,18 0-32,-18-19 96,20 19-128,-20 0 160,0 0-160,21 0 64,-21-20 64,20 20-32,-20 0 0,20 0-32,-20 0 32,0 0 0,19 0 32,-19 0-32,20 0-32,-20 0 128,20 0-160,-20 0 160,20 0-128,-20 20-32,20-20-65,-20 0 194,19 19-33,-19-19-64,20 0-33,-20 21 65,20-21 97,-20 0-129,20 20 96,-20-20-128,20 19-1,-20-19 130,19 0-130,-19 21 65,0-21-32,20 19 64,-20-19-32,20 21-32,-20-21 64,20 0-64,-20 20 193,0-20-290,21 19 129,-21-19-32,18 20 64,-18-20-32,20 20-64,1-20 96,-21 0-32,20 20 32,-20-20 97,20 20-578,-2-20 866,-18 20-802,21-20 802,-21 0-642,20 0 225,-20 19 0,20-19-32,0 0 64,-20 0-64,19 0 64,1 0 64,0 0-192,0 20 96,0-20 0,-20 0 0,19 0 96,1 0 1,0 0-194,-20 0 97,20 0 0,1 0 65,-21 0-130,20 0 130,-2-20-33,2 20-64,1 0 32,-21 0 0,20 0 0,0 0 32,-2-19-64,-18 19-33,21 0 65,-1-20-256,0 20 609,0 0-706,-20-20 706,19 20-802,1 0 898,0 0-546,0-20 194,0 20-194,-1 0 97,1-20-64,0 20 64,0-20-96,-20 20 96,21-19-64,-3 19 0,2-20 96,-20 20 0,20 0-64,1-21 96,-1 21-96,-20-19 0,18 19 64,3-21-32,-1 21 32,0-19-32,0 19 0,-20-20 0,19-1 0,1 21-32,0-19 64,0 19-32,0-20 0,-1 0 0,1 20 64,0-19-96,0-2 32,0 21 64,1-19-64,-21-1 64,18 20-64,-18-20-32,20 20 32,-20-20 64,21 20-64,-1-20-64,-20 0 96,20 20 65,-2-19-162,-18-1 194,21 20-193,-21-20 96,20 0-32,-20 0 96,20 20-96,0-20 32,-20 1 64,19 19-32,-19-21 0,20 2-128,0-2 64,-20 21 128,20-19-192,0-1 160,-1 0-128,-19 0-64,20 20 128,0-20-32,-20 0 0,20 20 0,0-19-32,-1-2 64,1 21-64,0-19-64,1-1 128,-1 0-32,-2 1 0,2 19 0,1-21 96,-1 1-160,0 1 32,-1 19 0,-19-20 96,20 20-160,0-20 96,0 20-64,0-20 160,-1 20-224,1 0 64,0-20 0,0 20-65,-20-20 129,20 20-64,1-19 96,-3 19-32,2 0 0,0-21 0,1 21 0,-1-19 64,-2 19-160,3-20 128,-1 20-64,0 0-32,0-20 160,-1 20-160,1-20 128,0 20-96,0 0 64,0 0-96,-1-20 96,1 20-96,0 0 96,0 0-64,0 0 32,-1-20-64,1 20-32,0 0 160,0 0 32,1 0-192,-3 0 160,2 0-128,-20 0 128,21-20-160,-1 20 192,0 0-160,-2 0-32,3 0 224,-1 0-160,0 0 0,-20 0 32,20 0-32,-1 20 64,1-20-64,0 0 96,0 0-160,-20 0 96,20 0 0,0 0-32,-1 0 64,1 0-32,-20 0-64,20 20 32,1-20 0,-1 0 32,-20 0 0,18 0 0,2 0 0,1 20-32,-1-20 32,-20 0-32,20 0 0,-2 0 32,-18 20-96,21-20 128,-1 0 0,-20 20-64,20-20 32,0 0 32,-1 0-64,-19 0 128,20 20-128,0-20 64,0 0-32,0 0 0,-1 0 64,1 19-32,-20-19-32,20 0 96,-20 21-32,20-21-32,1 0 64,-3 0 0,2 19 0,-20-19 1,20 0-65,1 0-32,-1 20 0,-2-20 0,-18 0 0,21 0 64,-1 20-160,-20-20 160,20 0-128,0 0 128,-20 20-64,19-20 32,1 0-64,0 20 64,0-20-64,0 0 64,0 20-96,-20-1 128,19-19-64,1 20 32,0 1-32,0-21 64,1 19-160,-21 1 96,18 0 0,2-1 0,1 2 0,-1-21 0,0 19-32,-2 1 32,3 0-64,-1 0-353,0-20-31,0 20-289,-1 0-1025,1-20-3587</inkml:trace>
  <inkml:trace contextRef="#ctx0" brushRef="#br0" timeOffset="16210.9272">4605 10193 11530,'0'0'641,"0"-19"-609,20 19 128,-20 0 1089,18 0-31,2 0-674,1 0-288,-1 0-128,0 0 97,-2 0 127,23 0 0,-1 0-160,19 0-95,-19 0-97,-1 0-225,22 0-1152,-23-20-2274</inkml:trace>
  <inkml:trace contextRef="#ctx0" brushRef="#br0" timeOffset="16815.9618">6253 10154 9224,'-21'0'1025,"21"0"-865,0 0 737,21 0 897,-3 0-705,2 0-320,21-20-353,-3 20-160,23 0-160,-22 20-64,1-20-544,0 20-2755</inkml:trace>
  <inkml:trace contextRef="#ctx0" brushRef="#br0" timeOffset="17313.9903">8059 10115 15566,'20'0'481,"-2"-21"-385,3 21 1345,39 0-352,19 0-128,0-20-577,0 20-255,0 0-161,-38 20-1794,18-20-4228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03T06:37:17.793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2440 7530 9865,'0'21'288,"-20"-21"32,20 0 33,0 0 800,0 0 641,0 0-609,0 0-929,0 0-32,0 0 257,0 0 191,20 0-95,-20-21-193,20 21-288,1-20 192,-3 20-63,2-19-65,0-1 0,1 20-96,17-20-32,-17 0 32,-1 0-96,20 0 128,-21 1-128,21-1 32,0 0 0,-1-20 32,1 20 0,-20-19 0,19-1-32,1 20 32,19-20 32,-18 0-96,18 1 64,-19-1 64,19 0 33,-19-19 31,19 19 0,2 1-32,-3-1 32,-17 0-128,18 1 64,-19-22-128,19 23 64,-19-3 96,19-19-32,-19 21 65,19-21-1,2 21 64,-22-21-64,21 20-96,-21 0 160,21-20-256,-21 21 128,21-21-160,-1 20 96,-18 1-64,18-1 129,1 0-97,-1 1 96,-19-21 0,19 21 64,2-2-64,-23-17-32,23 17-64,-2-18 32,0 19-32,1 0 0,-21 0-32,21 1 64,-1-2-32,2 2-64,-2 0 128,-19-1-96,19 0 0,0 0 64,1 1 0,-19-1-64,18 0 64,-19 0 0,19 0-32,0 1 0,-19-1-192,19 0 736,21-20-319,-21 20-97,0 1-64,22-1 32,-22-19-64,0 19-96,1 0 96,19-20 64,0 21-32,2-21 0,-22 0-96,20 20 160,-19 1 32,19-21 33,-20 21-33,2-1 32,-2 0-192,-19 21 96,-21-2-96,1 1-160,-20 20-481,0 0-960,-20 0-1442,1 0-4100</inkml:trace>
  <inkml:trace contextRef="#ctx0" brushRef="#br0" timeOffset="8738.4997">16933 6816 11242,'-20'0'385,"20"0"31,0 0-352,0 0 545,20 0 640,-20 0-64,18 0-416,-18 0-193,21 0-192,-1 20 97,0-20-129,-20 19 65,20-19-97,-1 20-96,-19 0 64,20 0 1,0 0-97,0 0-96,0 19 0,-20-19-96,19 20 64,1-20-32,0 20 64,0 0-32,0-21 32,-1 21 33,1 0-65,0-1 32,1-19 0,-1 20 0,-2-1-64,2 1-64,21-20 128,-21 20-128,-1-1 32,1-18 128,0 19-96,0-21-32,0 0 32,-1 2 0,1 19 128,0-20-192,0 0 0,0-1 32,19-19 0,-19 20 32,0 0 0,1 0 0,-3-20-32,2 20 32,21-20 96,-21 20-224,0-20 128,19 0-128,-19 0 128,0 0-64,0 0 32,-1 0-96,1-20 96,0 20 0,0 0 0,0 0 0,-1-20 0,1 20 0,-20 0 0,20-20 0,-20 20 0,20 0-64,1-20 32,-21 20-64,18 0 0,-18-20 64,20 20 32,-20-19 0,21 19 0,-21 0 0,20-20 64,-20 20-96,20-20 128,-20 20-160,0-20 32,18 20 128,-18-20-224,21 20 128,-21-21 0,0 21-32,20-19 0,-20 19 32,20-19 0,-20 19 0,0-21 0,20 2 32,-20-2-96,19 21 128,-19-20 0,20 1-160,-20-1 128,0 0 0,20 0-32,-20 20 0,20-20 32,-20 0-32,0 1 0,20-1 0,-20 0 0,19 0-64,-19 0 128,20-19-96,-20 19 64,20 0-32,-20 0 0,0 0 0,20 1 96,-20-2-64,0 2 64,21-2-128,-21 2 64,0-1 96,0 0-192,0-20 64,18 20 32,-18 1-64,0-1 32,0 0 0,20 0 32,-20 0 0,0 20 0,0-20-32,20 1 0,-20-1 64,0 0-32,21 0-64,-21 20 64,0-20 0,0 0 0,20 1 33,-20-2-1,0 2 64,0-2 0,0 2-64,0 0 64,0-2-128,0 1 96,0 0-64,0 0-32,0 0 32,0 1 0,0-1-32,0-20 64,0 20-64,0 0 96,0 1 32,0-1 33,0-1 31,0 2-64,-20-21-32,20 21 32,0-2-192,0-18 96,0-1-64,0 20 64,0-20-32,0 20 32,0-20-32,0 21 0,0-1 64,0 0-96,0-20 160,0 20-32,0 1-128,0-22 96,0 22-64,0-20 0,-21 19 0,21-21 0,0 2 0,0-1 0,0 0 0,0 1-64,21 19 32,-21-20 96,0 20-64,0 0-32,20-19 32,-20 19 32,0 0-96,20-20 96,-20 1-32,19 19 0,-19-20-64,20 20 32,-20 0 32,0 1-32,20 19 64,-20-21-64,0 21 32,20-20-128,-20 20 64,20-19 96,-20 19-96,19-21 64,-19 21-32,20 0 32,-20 0-32,20-19 0,-20 19-96,0 0 128,20 0-32,0 0 0,-20 0 0,19 0 32,-19 0-96,20 0 192,-20 19-192,20-19 0,0 0 160,-20 0-64,21 0 32,-3 21-32,-18-21-64,20 0-33,0 19 97,-20-19 65,21 20-33,-1-20-96,-2 21 96,3-21 0,-1 19-64,-20-19 32,20 20 32,0-20-129,-1 20 194,-19-20-194,20 19 65,-20-19 129,20 21-162,0-21 65,0 20 0,-20-20-128,19 0 128,1 19 0,0 1-96,0-20 64,0 19-64,-20-19 32,19 21 0,1-21 64,0 0-96,1 20 0,-1-20 64,0 0 32,-2 0-32,3 0 64,-1 0-64,20 0 0,-21 0 128,1 0-96,0 0 0,0 0 0,0 0 32,-1-20 0,1 20-32,0 0 32,20-21-32,-21 21 64,1-19-64,0 19 32,1 0-32,-1-20 96,-2 20-160,2-19 32,1 19 64,-1 0 0,0-20-32,19 20 32,-19-21 32,0 21-32,0-19 64,-1-1 0,1 20-64,0-20 32,0 20 1,-20-19-65,20-2 0,-1 1 128,1 20-160,-20-19 64,20-2 0,0 2 0,1-1-64,-21 0 96,20 0 0,-20 20-64,18-20 128,-18 0-160,21 0 0,-21 20-32,20-19 160,-20-1-32,20 0-512,0 0 1056,-1 0-480,-19-19-128,20 19 0,0-1 0,-20 2 96,20-2-192,0 2 96,-20-1 96,19-1-192,-19 2 128,20-1 0,0 0-64,0 1 32,-20-2-32,20 2 128,-1-1-32,1 0-128,0 0 64,0 0 32,-20 0-64,21 1 96,-3-1-160,2 0 96,1 0 32,19 0-32,-22 0 32,3 1 0,-1-2-32,0 2 32,0-2 0,19 21-128,-19-19 64,0-1 32,19 20 64,-19-20-192,0 20 96,0-20 32,1 20 0,-21 0-32,20 0 0,-2 0 0,2 0 32,1 0-32,-1 0 32,0 0 64,19 0-96,-19 0-32,0 0 32,0 20-32,-1-20 0,1 0 64,0 20-32,0-20 32,19 20 0,-19-20 0,0 19 0,0-19-64,1 21 128,-3-21-64,2 19 0,0 2-64,1-21 32,-1 19 32,-2-19 0,3 20-64,-21 0 128,20 0 0,0 0-160,0 0 96,-1-1 32,1 1-64,0 0 64,0 0-64,0 0 32,-1 0-32,1-1 32,0 2 32,20-2-96,-19 21 128,-3-21-64,23 2-32,-21 18 64,18-18 0,-17 19-32,-1-20 0,20 19 64,-1 1-32,-19-20-160,20 19 352,-1 1-320,1-20 192,-1 20-96,1-20 64,-19 20-32,17-1-64,-18-18 64,21 18 0,-21-19 32,19 20-96,-19-20 160,0 19-160,19-20-96,-19 2 192,0-1-32,0 0-32,0-1 0,1 1-64,-3-20 160,2 20-96,0-20-96,1 0 32,-21 20-96,20-20 0,-2 0 96,3 20-32,-1-20 32,-20 0 96,0 0-321,0 0-31,0 0-513,20 0-256,-20 0-640,0-20-3172</inkml:trace>
  <inkml:trace contextRef="#ctx0" brushRef="#br0" timeOffset="13166.753">10183 8028 2850,'-21'-20'1794,"21"20"0,0 0-481,0 0 0,0 0-224,0 0-128,0 0-288,0-21-33,0 21 33,0 0 0,0-19-97,0 19-31,0 0-97,0-20-64,0 20-31,0-20-33,0 20-160,0-20-32,0 0-64,0 20 129,21-20-33,-21 1-32,0-1 0,0 20 32,20-20 0,-20 0 0,0 0 33,0 0-65,18 1 0,-18-1 64,0 20-64,21-20 32,-21 0-64,0 0 65,20-1-97,-20 2-32,0 0 32,0-2 96,0 2-32,0-2-64,20 1-96,-20 1 160,0-1-32,0 0 0,20 0-64,-20 0 96,0 0-64,0 1-31,19-1 31,-19 0-32,0 0-32,0 0 32,0 0 0,20-19 0,-20 19 0,0 0-32,20-19 128,-20 18-64,0 2 32,20-2-32,-20-18 96,0 19-160,20 0 64,-20-20-64,20 21 64,-20-1 32,19-20-64,-19 20 0,0 0 1,20-19 63,-20 19-96,20 0 64,0-20-96,-20 21 32,21-21 32,-3 19 32,-18-17-32,20 17 32,1-19-32,-21 20-32,20 0 32,-20-19 0,20 19-32,-2 0-32,-18-20 64,21 21-32,-1-1 96,0-1-192,-20-18 32,20 19 128,-1-20-128,1 20 128,0-20-64,0 21 0,0-21-32,-1 20 32,1-20 160,0 20-64,0 1-96,0-21 96,-1 20 32,1 0-96,0 0 64,1-19-64,-1 18 1,-2 2-33,2-1-65,-20 1 65,21-1 0,-1-1 65,19 1-33,-19 1 0,0-1 32,0 1-96,0-2 160,0 1-128,-1 0 32,1 0 32,0 1-128,0-1 96,1 0 0,-3 20-128,2-20 192,0 0-64,1 0-64,-1 0 96,-2 1-128,3 19 192,-1-20-128,0 0 0,0-1 32,-1 21-160,21-19 192,-20 19-96,0-20 64,-1 1-32,1 19-64,20-20 128,-20 20-64,-1-21 0,21 2 64,-20 19-128,19-20 64,-19 0 32,1 20 32,19-19-96,-22 19 32,3-21 0,19 21-32,-20-20 32,0 20 32,-1-19-32,21 19 0,-20-21-64,0 21 160,19-19-96,2 19-256,-21-20 608,18 20-448,-17-20 96,-1 20-96,0-20 160,-1 20-96,21 0 32,-20-20 0,0 20-32,19-20 64,-19 20 0,0-20-64,19 20 32,-19 0 0,0-19 0,0 19 32,19-20-32,-19 20-384,0-20 1088,21 20-1280,-23-20 1312,23 20-1472,-21-20 1248,20 20-448,-21 0-128,21-20 64,-20 20 32,19-19-32,-19 19 0,0 0 0,21-20 0,-3 20 0,-17-21 32,19 21-64,-1 0 128,1-19-96,-1 19-96,-19 0 192,20-21-128,-1 21 64,1-19 0,1 19 96,-3 0-192,-18-20 64,21 20 32,-3 0-64,3 0-64,-21-21 192,19 21-96,1 0 32,19 0-96,-19 0 64,1 0 32,-3-19 97,23 19-258,-22 0 193,21-20-128,-21 20 128,21 0-128,-1 0 128,0 0-96,2-20 97,-3 20-65,-17 0 64,18-19-32,1 19 64,-1 0 0,-19-21-96,19 21 192,-18 0-96,-3 0-96,3 0 0,-21 0 64,0 0-96,-1 0-64,-19 0-256,20 0-193,-20-19-288,0 19-832,-20 0-1154,-19 0-10185</inkml:trace>
  <inkml:trace contextRef="#ctx0" brushRef="#br0" timeOffset="16886.9659">11810 12002 14029,'-20'0'64,"-20"-20"64,21 20 32,-21 0 224,20 0-287,-19 0-97,19 40 0,0-20-64,0 19 160,0 1 192,20 0-128,0-1-32,0-19-64,20 0 32,0-20 96,0 20 193,0-20 95,-1-20-159,21-20-97,-20 21-64,19-21-128,-19 0 96,-20-19-128,20-1-32,-20 1 320,0-1-352,0 0 128,-20-19-32,20 39-160,-20-19 224,1 39-192,-1 0 128,0 20 96,20 20 33,0 20 31,0-1 128,0 41 0,20-21 65,-20 20-1,39 1-352,-19-40 96,20 19-224,-1-19 128,2-20-224,-1 0-385,-1 0-544,1-20-768,0 0-2211</inkml:trace>
  <inkml:trace contextRef="#ctx0" brushRef="#br0" timeOffset="17067.9763">12207 11823 16431,'0'20'961,"0"-20"-1121,21 0 672,-1-20 802,-2 20-514,2 0-768,21-20-288,-21 20-705,-1 0-736,1 20-1763,-20 0-5893</inkml:trace>
  <inkml:trace contextRef="#ctx0" brushRef="#br0" timeOffset="17196.9836">12266 11982 13773,'-18'0'32,"36"0"256,2 0 1345,1-21-319,-1 21-1058,19 0-288,-19 0-929,20 0-1666,-20 0-4611</inkml:trace>
  <inkml:trace contextRef="#ctx0" brushRef="#br0" timeOffset="17536.003">12624 11625 16463,'21'-20'-64,"-3"20"737,22-20 288,1 20-97,18 0-607,-19 0-65,-1 20-96,1 0-128,-20 0 160,-20 19-128,0 21 0,-20-21-32,0 21 32,0-20 32,-19 0-32,19-2 288,20-17 161,0-1-65,0 0-96,0-20-224,0 0 65,40 20 319,-1-20-384,1 0-64,19 0 0,2 0-384,-2 0-801,-19 20-513,-1-20-1665,-19 0-10987</inkml:trace>
  <inkml:trace contextRef="#ctx0" brushRef="#br0" timeOffset="18518.0588">4068 12697 352,'20'-20'14478,"-40"20"-14767,20 0 642,-20 0 704,0 0 128,-19 0-417,19 0-383,-20 20-289,21-20 0,-1 20-96,0 0-64,-1 0-32,1 19 0,20-18-289,0 18-31,0-19-32,20-1-97,1 22 33,-1-41 191,0 0 97,-1 0 96,21-20 96,-20-20 128,0 1 96,-1-2 96,1 2 65,-20-1 31,0-20-32,0 21-223,0-1-65,0-20-64,0 21 128,-20-21 384,1 20 65,19 21-257,-20-2-256,20 21-96,0 21 64,-20-2 32,20 1 128,0 0 97,20 20-65,-20 0-128,20 0-32,-1-1-96,21 1-288,-20-1 448,19 1-448,-19-20-609,0 0-801,21 0-2306</inkml:trace>
  <inkml:trace contextRef="#ctx0" brushRef="#br0" timeOffset="18677.0683">4325 12479 15470,'0'0'1249,"0"0"-2210,0 0 1058,21 0 255,-1 0-256,0 0-673,0 0-2530,-1 20-3747</inkml:trace>
  <inkml:trace contextRef="#ctx0" brushRef="#br0" timeOffset="18814.0761">4406 12558 12011,'-20'40'2050,"20"-20"-1922,20-20 448,-20 20 898,39-20-705,-19 0-769,20 0-641,-21 0-1377,21 0-4708</inkml:trace>
  <inkml:trace contextRef="#ctx0" brushRef="#br0" timeOffset="19031.0885">4763 12260 18225,'0'40'32,"0"-21"32,0 1 1858,0 20 288,0 0-1345,0 0-641,0 19-160,20-19-128,-20 20-993,0-21-385,20 1-864,-20 0-2626</inkml:trace>
  <inkml:trace contextRef="#ctx0" brushRef="#br0" timeOffset="19946.1408">20347 12757 11402,'0'-20'641,"0"0"352,-20 20 1121,20-20-577,0 20-800,-21 0-449,21 0-64,-18 20-63,-2-20-33,-1 20-128,1 19 32,0-19 32,0 21-128,1-22 96,-1 20-64,20-18-192,20-1 544,-20 0-192,19-20 64,1 0 0,0 0-96,0-20 33,1-21-65,17 22 96,-38-20 64,21-2-128,-1-18-32,0-1-224,-20 1-224,0-41-65,20 20 417,-20 21 128,0 19 96,-20 40 97,20 0-33,0 40 417,0 0 191,0 0-191,0 0-160,0 0-129,20 19-192,-1-19-64,1 19-64,0 1-192,20-21-320,-21 2-129,21-22-800,-20 1-545,0-1-1986</inkml:trace>
  <inkml:trace contextRef="#ctx0" brushRef="#br0" timeOffset="20097.1489">20644 12618 16783,'0'-40'833,"20"40"-833,-20 0 705,21 0 64,-3 0-641,23-20-641,-21 20-1248,0 0-1635,-2 0-5220</inkml:trace>
  <inkml:trace contextRef="#ctx0" brushRef="#br0" timeOffset="20228.1568">20723 12618 12716,'-38'39'128,"38"-39"64,0 20 1441,0-20-159,18 20-834,23-20-672,-1 0-288,-1 0-609,21 0-3203</inkml:trace>
  <inkml:trace contextRef="#ctx0" brushRef="#br0" timeOffset="20508.1728">21260 12379 15598,'20'0'1153,"-20"-19"-448,20 19 384,-20 19-480,-20 1-417,20 0-160,-20-1 32,20 2 32,0-1 0,-20 0 128,20 20 1,0-1 159,20-19 0,0 0-95,0 0 31,19-20-192,1 19-96,19-19-32,-19 0-288,19-19-673,-18 19-513,-21-20-672,-2 20-1889</inkml:trace>
  <inkml:trace contextRef="#ctx0" brushRef="#br0" timeOffset="20689.1834">21478 12419 15310,'-20'40'801,"20"-20"-417,0 19 833,-20 1 865,20 0-736,0 0-1058,0-1-160,20 21-160,-20-21-545,0 22-832,0-22-769,0 21-1986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75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70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12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20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79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2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29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96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53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67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50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180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290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6578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0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4269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7082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3869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1339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4267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3833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448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054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406313" y="493289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</a:rPr>
              <a:t>Andrew Ng</a:t>
            </a:r>
            <a:endParaRPr 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1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chart" Target="../charts/char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tags" Target="../tags/tag33.xml"/><Relationship Id="rId7" Type="http://schemas.openxmlformats.org/officeDocument/2006/relationships/image" Target="../media/image29.png"/><Relationship Id="rId12" Type="http://schemas.openxmlformats.org/officeDocument/2006/relationships/image" Target="../media/image5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slideLayout" Target="../slideLayouts/slideLayout47.xml"/><Relationship Id="rId11" Type="http://schemas.openxmlformats.org/officeDocument/2006/relationships/chart" Target="../charts/chart8.xml"/><Relationship Id="rId5" Type="http://schemas.openxmlformats.org/officeDocument/2006/relationships/tags" Target="../tags/tag35.xml"/><Relationship Id="rId10" Type="http://schemas.openxmlformats.org/officeDocument/2006/relationships/image" Target="../media/image31.png"/><Relationship Id="rId4" Type="http://schemas.openxmlformats.org/officeDocument/2006/relationships/tags" Target="../tags/tag34.xml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image" Target="../media/image27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image" Target="../media/image37.png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12" Type="http://schemas.openxmlformats.org/officeDocument/2006/relationships/image" Target="../media/image36.pn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image" Target="../media/image35.png"/><Relationship Id="rId5" Type="http://schemas.openxmlformats.org/officeDocument/2006/relationships/tags" Target="../tags/tag42.xml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tags" Target="../tags/tag41.xml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7" Type="http://schemas.openxmlformats.org/officeDocument/2006/relationships/image" Target="../media/image27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slideLayout" Target="../slideLayouts/slideLayout4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tags" Target="../tags/tag50.xml"/><Relationship Id="rId7" Type="http://schemas.openxmlformats.org/officeDocument/2006/relationships/image" Target="../media/image43.png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image" Target="../media/image42.png"/><Relationship Id="rId5" Type="http://schemas.openxmlformats.org/officeDocument/2006/relationships/slideLayout" Target="../slideLayouts/slideLayout47.xml"/><Relationship Id="rId4" Type="http://schemas.openxmlformats.org/officeDocument/2006/relationships/tags" Target="../tags/tag51.xml"/><Relationship Id="rId9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7" Type="http://schemas.openxmlformats.org/officeDocument/2006/relationships/image" Target="../media/image48.png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slideLayout" Target="../slideLayouts/slideLayout4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tags" Target="../tags/tag57.xml"/><Relationship Id="rId7" Type="http://schemas.openxmlformats.org/officeDocument/2006/relationships/image" Target="../media/image33.png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slideLayout" Target="../slideLayouts/slideLayout47.xml"/><Relationship Id="rId11" Type="http://schemas.openxmlformats.org/officeDocument/2006/relationships/image" Target="../media/image39.png"/><Relationship Id="rId5" Type="http://schemas.openxmlformats.org/officeDocument/2006/relationships/tags" Target="../tags/tag59.xml"/><Relationship Id="rId10" Type="http://schemas.openxmlformats.org/officeDocument/2006/relationships/image" Target="../media/image36.png"/><Relationship Id="rId4" Type="http://schemas.openxmlformats.org/officeDocument/2006/relationships/tags" Target="../tags/tag58.xml"/><Relationship Id="rId9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tags" Target="../tags/tag62.xml"/><Relationship Id="rId7" Type="http://schemas.openxmlformats.org/officeDocument/2006/relationships/image" Target="../media/image50.png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image" Target="../media/image49.png"/><Relationship Id="rId5" Type="http://schemas.openxmlformats.org/officeDocument/2006/relationships/slideLayout" Target="../slideLayouts/slideLayout47.xml"/><Relationship Id="rId4" Type="http://schemas.openxmlformats.org/officeDocument/2006/relationships/tags" Target="../tags/tag6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13" Type="http://schemas.openxmlformats.org/officeDocument/2006/relationships/image" Target="../media/image13.png"/><Relationship Id="rId18" Type="http://schemas.openxmlformats.org/officeDocument/2006/relationships/chart" Target="../charts/chart9.xml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12" Type="http://schemas.openxmlformats.org/officeDocument/2006/relationships/image" Target="../media/image12.png"/><Relationship Id="rId17" Type="http://schemas.openxmlformats.org/officeDocument/2006/relationships/image" Target="../media/image52.png"/><Relationship Id="rId2" Type="http://schemas.openxmlformats.org/officeDocument/2006/relationships/tags" Target="../tags/tag65.xml"/><Relationship Id="rId16" Type="http://schemas.openxmlformats.org/officeDocument/2006/relationships/image" Target="../media/image16.png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image" Target="../media/image11.png"/><Relationship Id="rId5" Type="http://schemas.openxmlformats.org/officeDocument/2006/relationships/tags" Target="../tags/tag68.xml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tags" Target="../tags/tag67.xml"/><Relationship Id="rId9" Type="http://schemas.openxmlformats.org/officeDocument/2006/relationships/slideLayout" Target="../slideLayouts/slideLayout47.xml"/><Relationship Id="rId1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79.xml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tags" Target="../tags/tag74.xml"/><Relationship Id="rId7" Type="http://schemas.openxmlformats.org/officeDocument/2006/relationships/tags" Target="../tags/tag78.xml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tags" Target="../tags/tag73.xml"/><Relationship Id="rId16" Type="http://schemas.openxmlformats.org/officeDocument/2006/relationships/image" Target="../media/image57.png"/><Relationship Id="rId1" Type="http://schemas.openxmlformats.org/officeDocument/2006/relationships/tags" Target="../tags/tag72.xml"/><Relationship Id="rId6" Type="http://schemas.openxmlformats.org/officeDocument/2006/relationships/tags" Target="../tags/tag77.xml"/><Relationship Id="rId11" Type="http://schemas.openxmlformats.org/officeDocument/2006/relationships/slideLayout" Target="../slideLayouts/slideLayout47.xml"/><Relationship Id="rId5" Type="http://schemas.openxmlformats.org/officeDocument/2006/relationships/tags" Target="../tags/tag76.xml"/><Relationship Id="rId15" Type="http://schemas.openxmlformats.org/officeDocument/2006/relationships/image" Target="../media/image56.png"/><Relationship Id="rId10" Type="http://schemas.openxmlformats.org/officeDocument/2006/relationships/tags" Target="../tags/tag81.xml"/><Relationship Id="rId19" Type="http://schemas.openxmlformats.org/officeDocument/2006/relationships/image" Target="../media/image60.png"/><Relationship Id="rId4" Type="http://schemas.openxmlformats.org/officeDocument/2006/relationships/tags" Target="../tags/tag75.xml"/><Relationship Id="rId9" Type="http://schemas.openxmlformats.org/officeDocument/2006/relationships/tags" Target="../tags/tag80.xml"/><Relationship Id="rId14" Type="http://schemas.openxmlformats.org/officeDocument/2006/relationships/image" Target="../media/image5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5" Type="http://schemas.openxmlformats.org/officeDocument/2006/relationships/image" Target="../media/image63.png"/><Relationship Id="rId4" Type="http://schemas.openxmlformats.org/officeDocument/2006/relationships/image" Target="../media/image6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0.xml"/><Relationship Id="rId3" Type="http://schemas.openxmlformats.org/officeDocument/2006/relationships/tags" Target="../tags/tag88.xml"/><Relationship Id="rId7" Type="http://schemas.openxmlformats.org/officeDocument/2006/relationships/image" Target="../media/image64.png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image" Target="../media/image62.png"/><Relationship Id="rId5" Type="http://schemas.openxmlformats.org/officeDocument/2006/relationships/image" Target="../media/image52.png"/><Relationship Id="rId10" Type="http://schemas.openxmlformats.org/officeDocument/2006/relationships/image" Target="NULL"/><Relationship Id="rId4" Type="http://schemas.openxmlformats.org/officeDocument/2006/relationships/slideLayout" Target="../slideLayouts/slideLayout47.xml"/><Relationship Id="rId9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4.xml"/><Relationship Id="rId7" Type="http://schemas.openxmlformats.org/officeDocument/2006/relationships/image" Target="../media/image3.png"/><Relationship Id="rId12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11" Type="http://schemas.openxmlformats.org/officeDocument/2006/relationships/chart" Target="../charts/chart3.xml"/><Relationship Id="rId5" Type="http://schemas.openxmlformats.org/officeDocument/2006/relationships/slideLayout" Target="../slideLayouts/slideLayout47.xml"/><Relationship Id="rId10" Type="http://schemas.openxmlformats.org/officeDocument/2006/relationships/chart" Target="../charts/chart2.xml"/><Relationship Id="rId4" Type="http://schemas.openxmlformats.org/officeDocument/2006/relationships/tags" Target="../tags/tag5.xml"/><Relationship Id="rId9" Type="http://schemas.openxmlformats.org/officeDocument/2006/relationships/chart" Target="../charts/char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96.xml"/><Relationship Id="rId13" Type="http://schemas.openxmlformats.org/officeDocument/2006/relationships/image" Target="../media/image67.png"/><Relationship Id="rId18" Type="http://schemas.openxmlformats.org/officeDocument/2006/relationships/image" Target="../media/image72.png"/><Relationship Id="rId3" Type="http://schemas.openxmlformats.org/officeDocument/2006/relationships/tags" Target="../tags/tag91.xml"/><Relationship Id="rId7" Type="http://schemas.openxmlformats.org/officeDocument/2006/relationships/tags" Target="../tags/tag95.xml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" Type="http://schemas.openxmlformats.org/officeDocument/2006/relationships/tags" Target="../tags/tag90.xml"/><Relationship Id="rId16" Type="http://schemas.openxmlformats.org/officeDocument/2006/relationships/image" Target="../media/image70.png"/><Relationship Id="rId1" Type="http://schemas.openxmlformats.org/officeDocument/2006/relationships/tags" Target="../tags/tag89.xml"/><Relationship Id="rId6" Type="http://schemas.openxmlformats.org/officeDocument/2006/relationships/tags" Target="../tags/tag94.xml"/><Relationship Id="rId11" Type="http://schemas.openxmlformats.org/officeDocument/2006/relationships/image" Target="../media/image65.png"/><Relationship Id="rId5" Type="http://schemas.openxmlformats.org/officeDocument/2006/relationships/tags" Target="../tags/tag93.xml"/><Relationship Id="rId15" Type="http://schemas.openxmlformats.org/officeDocument/2006/relationships/image" Target="../media/image69.png"/><Relationship Id="rId10" Type="http://schemas.openxmlformats.org/officeDocument/2006/relationships/slideLayout" Target="../slideLayouts/slideLayout47.xml"/><Relationship Id="rId4" Type="http://schemas.openxmlformats.org/officeDocument/2006/relationships/tags" Target="../tags/tag92.xml"/><Relationship Id="rId9" Type="http://schemas.openxmlformats.org/officeDocument/2006/relationships/tags" Target="../tags/tag97.xml"/><Relationship Id="rId14" Type="http://schemas.openxmlformats.org/officeDocument/2006/relationships/image" Target="../media/image6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105.xml"/><Relationship Id="rId13" Type="http://schemas.openxmlformats.org/officeDocument/2006/relationships/slideLayout" Target="../slideLayouts/slideLayout47.xml"/><Relationship Id="rId18" Type="http://schemas.openxmlformats.org/officeDocument/2006/relationships/image" Target="../media/image76.png"/><Relationship Id="rId3" Type="http://schemas.openxmlformats.org/officeDocument/2006/relationships/tags" Target="../tags/tag100.xml"/><Relationship Id="rId21" Type="http://schemas.openxmlformats.org/officeDocument/2006/relationships/image" Target="../media/image79.png"/><Relationship Id="rId7" Type="http://schemas.openxmlformats.org/officeDocument/2006/relationships/tags" Target="../tags/tag104.xml"/><Relationship Id="rId12" Type="http://schemas.openxmlformats.org/officeDocument/2006/relationships/tags" Target="../tags/tag109.xml"/><Relationship Id="rId17" Type="http://schemas.openxmlformats.org/officeDocument/2006/relationships/image" Target="../media/image65.png"/><Relationship Id="rId2" Type="http://schemas.openxmlformats.org/officeDocument/2006/relationships/tags" Target="../tags/tag99.xml"/><Relationship Id="rId16" Type="http://schemas.openxmlformats.org/officeDocument/2006/relationships/image" Target="../media/image75.png"/><Relationship Id="rId20" Type="http://schemas.openxmlformats.org/officeDocument/2006/relationships/image" Target="../media/image78.png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11" Type="http://schemas.openxmlformats.org/officeDocument/2006/relationships/tags" Target="../tags/tag108.xml"/><Relationship Id="rId5" Type="http://schemas.openxmlformats.org/officeDocument/2006/relationships/tags" Target="../tags/tag102.xml"/><Relationship Id="rId15" Type="http://schemas.openxmlformats.org/officeDocument/2006/relationships/image" Target="../media/image74.png"/><Relationship Id="rId23" Type="http://schemas.openxmlformats.org/officeDocument/2006/relationships/image" Target="../media/image81.png"/><Relationship Id="rId10" Type="http://schemas.openxmlformats.org/officeDocument/2006/relationships/tags" Target="../tags/tag107.xml"/><Relationship Id="rId19" Type="http://schemas.openxmlformats.org/officeDocument/2006/relationships/image" Target="../media/image77.png"/><Relationship Id="rId4" Type="http://schemas.openxmlformats.org/officeDocument/2006/relationships/tags" Target="../tags/tag101.xml"/><Relationship Id="rId9" Type="http://schemas.openxmlformats.org/officeDocument/2006/relationships/tags" Target="../tags/tag106.xml"/><Relationship Id="rId14" Type="http://schemas.openxmlformats.org/officeDocument/2006/relationships/image" Target="../media/image73.png"/><Relationship Id="rId22" Type="http://schemas.openxmlformats.org/officeDocument/2006/relationships/image" Target="../media/image8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12.xml"/><Relationship Id="rId7" Type="http://schemas.openxmlformats.org/officeDocument/2006/relationships/image" Target="../media/image84.png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slideLayout" Target="../slideLayouts/slideLayout4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image" Target="../media/image69.png"/><Relationship Id="rId3" Type="http://schemas.openxmlformats.org/officeDocument/2006/relationships/tags" Target="../tags/tag115.xml"/><Relationship Id="rId7" Type="http://schemas.openxmlformats.org/officeDocument/2006/relationships/tags" Target="../tags/tag119.xml"/><Relationship Id="rId12" Type="http://schemas.openxmlformats.org/officeDocument/2006/relationships/image" Target="../media/image68.png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tags" Target="../tags/tag118.xml"/><Relationship Id="rId11" Type="http://schemas.openxmlformats.org/officeDocument/2006/relationships/image" Target="../media/image67.png"/><Relationship Id="rId5" Type="http://schemas.openxmlformats.org/officeDocument/2006/relationships/tags" Target="../tags/tag117.xml"/><Relationship Id="rId15" Type="http://schemas.openxmlformats.org/officeDocument/2006/relationships/image" Target="../media/image86.png"/><Relationship Id="rId10" Type="http://schemas.openxmlformats.org/officeDocument/2006/relationships/image" Target="../media/image66.png"/><Relationship Id="rId4" Type="http://schemas.openxmlformats.org/officeDocument/2006/relationships/tags" Target="../tags/tag116.xml"/><Relationship Id="rId9" Type="http://schemas.openxmlformats.org/officeDocument/2006/relationships/image" Target="../media/image65.png"/><Relationship Id="rId14" Type="http://schemas.openxmlformats.org/officeDocument/2006/relationships/image" Target="../media/image8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6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2.xml"/><Relationship Id="rId3" Type="http://schemas.openxmlformats.org/officeDocument/2006/relationships/tags" Target="../tags/tag122.xml"/><Relationship Id="rId7" Type="http://schemas.openxmlformats.org/officeDocument/2006/relationships/chart" Target="../charts/chart11.xml"/><Relationship Id="rId12" Type="http://schemas.openxmlformats.org/officeDocument/2006/relationships/image" Target="NUL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image" Target="../media/image4.png"/><Relationship Id="rId11" Type="http://schemas.openxmlformats.org/officeDocument/2006/relationships/customXml" Target="../ink/ink3.xml"/><Relationship Id="rId5" Type="http://schemas.openxmlformats.org/officeDocument/2006/relationships/image" Target="../media/image3.png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47.xml"/><Relationship Id="rId9" Type="http://schemas.openxmlformats.org/officeDocument/2006/relationships/chart" Target="../charts/char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tags" Target="../tags/tag127.xml"/><Relationship Id="rId7" Type="http://schemas.openxmlformats.org/officeDocument/2006/relationships/image" Target="../media/image91.png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image" Target="../media/image90.png"/><Relationship Id="rId5" Type="http://schemas.openxmlformats.org/officeDocument/2006/relationships/slideLayout" Target="../slideLayouts/slideLayout47.xml"/><Relationship Id="rId4" Type="http://schemas.openxmlformats.org/officeDocument/2006/relationships/tags" Target="../tags/tag128.xml"/><Relationship Id="rId9" Type="http://schemas.openxmlformats.org/officeDocument/2006/relationships/image" Target="../media/image9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6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chart" Target="../charts/chart14.xml"/><Relationship Id="rId3" Type="http://schemas.openxmlformats.org/officeDocument/2006/relationships/tags" Target="../tags/tag131.xml"/><Relationship Id="rId7" Type="http://schemas.openxmlformats.org/officeDocument/2006/relationships/tags" Target="../tags/tag135.xml"/><Relationship Id="rId12" Type="http://schemas.openxmlformats.org/officeDocument/2006/relationships/image" Target="../media/image96.png"/><Relationship Id="rId2" Type="http://schemas.openxmlformats.org/officeDocument/2006/relationships/tags" Target="../tags/tag130.xml"/><Relationship Id="rId16" Type="http://schemas.openxmlformats.org/officeDocument/2006/relationships/image" Target="../media/image32.png"/><Relationship Id="rId1" Type="http://schemas.openxmlformats.org/officeDocument/2006/relationships/tags" Target="../tags/tag129.xml"/><Relationship Id="rId6" Type="http://schemas.openxmlformats.org/officeDocument/2006/relationships/tags" Target="../tags/tag134.xml"/><Relationship Id="rId11" Type="http://schemas.openxmlformats.org/officeDocument/2006/relationships/image" Target="../media/image95.png"/><Relationship Id="rId5" Type="http://schemas.openxmlformats.org/officeDocument/2006/relationships/tags" Target="../tags/tag133.xml"/><Relationship Id="rId15" Type="http://schemas.openxmlformats.org/officeDocument/2006/relationships/chart" Target="../charts/chart16.xml"/><Relationship Id="rId10" Type="http://schemas.openxmlformats.org/officeDocument/2006/relationships/image" Target="../media/image94.png"/><Relationship Id="rId4" Type="http://schemas.openxmlformats.org/officeDocument/2006/relationships/tags" Target="../tags/tag132.xml"/><Relationship Id="rId9" Type="http://schemas.openxmlformats.org/officeDocument/2006/relationships/image" Target="../media/image30.png"/><Relationship Id="rId14" Type="http://schemas.openxmlformats.org/officeDocument/2006/relationships/chart" Target="../charts/chart1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8.xml"/><Relationship Id="rId7" Type="http://schemas.openxmlformats.org/officeDocument/2006/relationships/image" Target="../media/image7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6.png"/><Relationship Id="rId5" Type="http://schemas.openxmlformats.org/officeDocument/2006/relationships/slideLayout" Target="../slideLayouts/slideLayout47.xml"/><Relationship Id="rId4" Type="http://schemas.openxmlformats.org/officeDocument/2006/relationships/tags" Target="../tags/tag9.xml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2.png"/><Relationship Id="rId3" Type="http://schemas.openxmlformats.org/officeDocument/2006/relationships/tags" Target="../tags/tag138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84.png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6" Type="http://schemas.openxmlformats.org/officeDocument/2006/relationships/tags" Target="../tags/tag141.xml"/><Relationship Id="rId11" Type="http://schemas.openxmlformats.org/officeDocument/2006/relationships/image" Target="../media/image83.png"/><Relationship Id="rId5" Type="http://schemas.openxmlformats.org/officeDocument/2006/relationships/tags" Target="../tags/tag140.xml"/><Relationship Id="rId10" Type="http://schemas.openxmlformats.org/officeDocument/2006/relationships/image" Target="../media/image82.png"/><Relationship Id="rId4" Type="http://schemas.openxmlformats.org/officeDocument/2006/relationships/tags" Target="../tags/tag139.xml"/><Relationship Id="rId9" Type="http://schemas.openxmlformats.org/officeDocument/2006/relationships/image" Target="../media/image96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tags" Target="../tags/tag149.xml"/><Relationship Id="rId13" Type="http://schemas.openxmlformats.org/officeDocument/2006/relationships/image" Target="../media/image96.png"/><Relationship Id="rId18" Type="http://schemas.openxmlformats.org/officeDocument/2006/relationships/image" Target="../media/image100.png"/><Relationship Id="rId3" Type="http://schemas.openxmlformats.org/officeDocument/2006/relationships/tags" Target="../tags/tag144.xml"/><Relationship Id="rId21" Type="http://schemas.openxmlformats.org/officeDocument/2006/relationships/image" Target="../media/image65.png"/><Relationship Id="rId7" Type="http://schemas.openxmlformats.org/officeDocument/2006/relationships/tags" Target="../tags/tag148.xml"/><Relationship Id="rId12" Type="http://schemas.openxmlformats.org/officeDocument/2006/relationships/slideLayout" Target="../slideLayouts/slideLayout47.xml"/><Relationship Id="rId17" Type="http://schemas.openxmlformats.org/officeDocument/2006/relationships/image" Target="../media/image99.png"/><Relationship Id="rId2" Type="http://schemas.openxmlformats.org/officeDocument/2006/relationships/tags" Target="../tags/tag143.xml"/><Relationship Id="rId16" Type="http://schemas.openxmlformats.org/officeDocument/2006/relationships/image" Target="../media/image98.png"/><Relationship Id="rId20" Type="http://schemas.openxmlformats.org/officeDocument/2006/relationships/image" Target="../media/image102.png"/><Relationship Id="rId1" Type="http://schemas.openxmlformats.org/officeDocument/2006/relationships/tags" Target="../tags/tag142.xml"/><Relationship Id="rId6" Type="http://schemas.openxmlformats.org/officeDocument/2006/relationships/tags" Target="../tags/tag147.xml"/><Relationship Id="rId11" Type="http://schemas.openxmlformats.org/officeDocument/2006/relationships/tags" Target="../tags/tag152.xml"/><Relationship Id="rId5" Type="http://schemas.openxmlformats.org/officeDocument/2006/relationships/tags" Target="../tags/tag146.xml"/><Relationship Id="rId15" Type="http://schemas.openxmlformats.org/officeDocument/2006/relationships/image" Target="../media/image30.png"/><Relationship Id="rId23" Type="http://schemas.openxmlformats.org/officeDocument/2006/relationships/image" Target="../media/image104.png"/><Relationship Id="rId10" Type="http://schemas.openxmlformats.org/officeDocument/2006/relationships/tags" Target="../tags/tag151.xml"/><Relationship Id="rId19" Type="http://schemas.openxmlformats.org/officeDocument/2006/relationships/image" Target="../media/image101.png"/><Relationship Id="rId4" Type="http://schemas.openxmlformats.org/officeDocument/2006/relationships/tags" Target="../tags/tag145.xml"/><Relationship Id="rId9" Type="http://schemas.openxmlformats.org/officeDocument/2006/relationships/tags" Target="../tags/tag150.xml"/><Relationship Id="rId14" Type="http://schemas.openxmlformats.org/officeDocument/2006/relationships/image" Target="../media/image97.png"/><Relationship Id="rId22" Type="http://schemas.openxmlformats.org/officeDocument/2006/relationships/image" Target="../media/image103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tags" Target="../tags/tag155.xml"/><Relationship Id="rId7" Type="http://schemas.openxmlformats.org/officeDocument/2006/relationships/image" Target="../media/image30.png"/><Relationship Id="rId2" Type="http://schemas.openxmlformats.org/officeDocument/2006/relationships/tags" Target="../tags/tag154.xml"/><Relationship Id="rId1" Type="http://schemas.openxmlformats.org/officeDocument/2006/relationships/tags" Target="../tags/tag153.xml"/><Relationship Id="rId6" Type="http://schemas.openxmlformats.org/officeDocument/2006/relationships/slideLayout" Target="../slideLayouts/slideLayout47.xml"/><Relationship Id="rId11" Type="http://schemas.openxmlformats.org/officeDocument/2006/relationships/image" Target="../media/image107.png"/><Relationship Id="rId5" Type="http://schemas.openxmlformats.org/officeDocument/2006/relationships/tags" Target="../tags/tag157.xml"/><Relationship Id="rId10" Type="http://schemas.openxmlformats.org/officeDocument/2006/relationships/image" Target="../media/image103.png"/><Relationship Id="rId4" Type="http://schemas.openxmlformats.org/officeDocument/2006/relationships/tags" Target="../tags/tag156.xml"/><Relationship Id="rId9" Type="http://schemas.openxmlformats.org/officeDocument/2006/relationships/image" Target="../media/image10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6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tags" Target="../tags/tag160.xml"/><Relationship Id="rId7" Type="http://schemas.openxmlformats.org/officeDocument/2006/relationships/image" Target="../media/image105.png"/><Relationship Id="rId2" Type="http://schemas.openxmlformats.org/officeDocument/2006/relationships/tags" Target="../tags/tag159.xml"/><Relationship Id="rId1" Type="http://schemas.openxmlformats.org/officeDocument/2006/relationships/tags" Target="../tags/tag158.xml"/><Relationship Id="rId6" Type="http://schemas.openxmlformats.org/officeDocument/2006/relationships/image" Target="../media/image108.png"/><Relationship Id="rId5" Type="http://schemas.openxmlformats.org/officeDocument/2006/relationships/slideLayout" Target="../slideLayouts/slideLayout47.xml"/><Relationship Id="rId4" Type="http://schemas.openxmlformats.org/officeDocument/2006/relationships/tags" Target="../tags/tag161.xml"/><Relationship Id="rId9" Type="http://schemas.openxmlformats.org/officeDocument/2006/relationships/image" Target="../media/image10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2" Type="http://schemas.openxmlformats.org/officeDocument/2006/relationships/tags" Target="../tags/tag163.xml"/><Relationship Id="rId1" Type="http://schemas.openxmlformats.org/officeDocument/2006/relationships/tags" Target="../tags/tag162.xml"/><Relationship Id="rId5" Type="http://schemas.openxmlformats.org/officeDocument/2006/relationships/image" Target="../media/image109.png"/><Relationship Id="rId4" Type="http://schemas.openxmlformats.org/officeDocument/2006/relationships/image" Target="../media/image11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tags" Target="../tags/tag166.xml"/><Relationship Id="rId7" Type="http://schemas.openxmlformats.org/officeDocument/2006/relationships/image" Target="../media/image51.png"/><Relationship Id="rId2" Type="http://schemas.openxmlformats.org/officeDocument/2006/relationships/tags" Target="../tags/tag165.xml"/><Relationship Id="rId1" Type="http://schemas.openxmlformats.org/officeDocument/2006/relationships/tags" Target="../tags/tag164.xml"/><Relationship Id="rId6" Type="http://schemas.openxmlformats.org/officeDocument/2006/relationships/image" Target="../media/image109.png"/><Relationship Id="rId5" Type="http://schemas.openxmlformats.org/officeDocument/2006/relationships/image" Target="../media/image111.png"/><Relationship Id="rId4" Type="http://schemas.openxmlformats.org/officeDocument/2006/relationships/slideLayout" Target="../slideLayouts/slideLayout4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tags" Target="../tags/tag169.xml"/><Relationship Id="rId2" Type="http://schemas.openxmlformats.org/officeDocument/2006/relationships/tags" Target="../tags/tag168.xml"/><Relationship Id="rId1" Type="http://schemas.openxmlformats.org/officeDocument/2006/relationships/tags" Target="../tags/tag167.xml"/><Relationship Id="rId6" Type="http://schemas.openxmlformats.org/officeDocument/2006/relationships/image" Target="../media/image51.png"/><Relationship Id="rId5" Type="http://schemas.openxmlformats.org/officeDocument/2006/relationships/image" Target="../media/image112.png"/><Relationship Id="rId4" Type="http://schemas.openxmlformats.org/officeDocument/2006/relationships/slideLayout" Target="../slideLayouts/slideLayout4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image" Target="../media/image13.png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image" Target="../media/image12.png"/><Relationship Id="rId2" Type="http://schemas.openxmlformats.org/officeDocument/2006/relationships/tags" Target="../tags/tag11.xml"/><Relationship Id="rId16" Type="http://schemas.openxmlformats.org/officeDocument/2006/relationships/image" Target="../media/image16.png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image" Target="../media/image11.png"/><Relationship Id="rId5" Type="http://schemas.openxmlformats.org/officeDocument/2006/relationships/tags" Target="../tags/tag14.xml"/><Relationship Id="rId15" Type="http://schemas.openxmlformats.org/officeDocument/2006/relationships/image" Target="../media/image15.png"/><Relationship Id="rId10" Type="http://schemas.openxmlformats.org/officeDocument/2006/relationships/chart" Target="../charts/chart4.xml"/><Relationship Id="rId4" Type="http://schemas.openxmlformats.org/officeDocument/2006/relationships/tags" Target="../tags/tag13.xml"/><Relationship Id="rId9" Type="http://schemas.openxmlformats.org/officeDocument/2006/relationships/image" Target="../media/image10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21.png"/><Relationship Id="rId3" Type="http://schemas.openxmlformats.org/officeDocument/2006/relationships/tags" Target="../tags/tag21.xml"/><Relationship Id="rId7" Type="http://schemas.openxmlformats.org/officeDocument/2006/relationships/image" Target="../media/image4.png"/><Relationship Id="rId12" Type="http://schemas.openxmlformats.org/officeDocument/2006/relationships/image" Target="../media/image20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slideLayout" Target="../slideLayouts/slideLayout47.xml"/><Relationship Id="rId11" Type="http://schemas.openxmlformats.org/officeDocument/2006/relationships/image" Target="../media/image19.png"/><Relationship Id="rId5" Type="http://schemas.openxmlformats.org/officeDocument/2006/relationships/tags" Target="../tags/tag23.xml"/><Relationship Id="rId15" Type="http://schemas.openxmlformats.org/officeDocument/2006/relationships/image" Target="../media/image27.emf"/><Relationship Id="rId10" Type="http://schemas.openxmlformats.org/officeDocument/2006/relationships/chart" Target="../charts/chart6.xml"/><Relationship Id="rId4" Type="http://schemas.openxmlformats.org/officeDocument/2006/relationships/tags" Target="../tags/tag22.xml"/><Relationship Id="rId9" Type="http://schemas.openxmlformats.org/officeDocument/2006/relationships/chart" Target="../charts/chart5.xml"/><Relationship Id="rId14" Type="http://schemas.openxmlformats.org/officeDocument/2006/relationships/customXml" Target="../ink/ink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26.xml"/><Relationship Id="rId7" Type="http://schemas.openxmlformats.org/officeDocument/2006/relationships/image" Target="../media/image22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slideLayout" Target="../slideLayouts/slideLayout47.xml"/><Relationship Id="rId11" Type="http://schemas.openxmlformats.org/officeDocument/2006/relationships/image" Target="../media/image26.png"/><Relationship Id="rId5" Type="http://schemas.openxmlformats.org/officeDocument/2006/relationships/tags" Target="../tags/tag28.xml"/><Relationship Id="rId10" Type="http://schemas.openxmlformats.org/officeDocument/2006/relationships/image" Target="../media/image25.png"/><Relationship Id="rId4" Type="http://schemas.openxmlformats.org/officeDocument/2006/relationships/tags" Target="../tags/tag27.xml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28800" y="666750"/>
            <a:ext cx="61722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Regularization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057400" y="21145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828800" y="2241561"/>
            <a:ext cx="6819900" cy="1625589"/>
          </a:xfrm>
        </p:spPr>
        <p:txBody>
          <a:bodyPr>
            <a:noAutofit/>
          </a:bodyPr>
          <a:lstStyle/>
          <a:p>
            <a:pPr algn="l"/>
            <a:r>
              <a:rPr lang="en-US" sz="5400" b="1" dirty="0" err="1" smtClean="0">
                <a:solidFill>
                  <a:schemeClr val="accent2"/>
                </a:solidFill>
              </a:rPr>
              <a:t>Overfitting</a:t>
            </a:r>
            <a:r>
              <a:rPr lang="en-US" sz="5400" b="1" dirty="0" smtClean="0">
                <a:solidFill>
                  <a:schemeClr val="accent2"/>
                </a:solidFill>
              </a:rPr>
              <a:t> problem</a:t>
            </a:r>
            <a:endParaRPr lang="en-US" sz="5400" b="1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53400" y="4705350"/>
            <a:ext cx="990600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9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Regularization.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927284"/>
            <a:ext cx="1066799" cy="4174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1" y="770226"/>
            <a:ext cx="5188458" cy="836104"/>
          </a:xfrm>
          <a:prstGeom prst="rect">
            <a:avLst/>
          </a:prstGeom>
        </p:spPr>
      </p:pic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1267908"/>
              </p:ext>
            </p:extLst>
          </p:nvPr>
        </p:nvGraphicFramePr>
        <p:xfrm>
          <a:off x="4217094" y="2114551"/>
          <a:ext cx="2731067" cy="2397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5" name="TextBox 14"/>
          <p:cNvSpPr txBox="1"/>
          <p:nvPr/>
        </p:nvSpPr>
        <p:spPr>
          <a:xfrm rot="16200000">
            <a:off x="3470509" y="3086283"/>
            <a:ext cx="134774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16" name="TextBox 20"/>
          <p:cNvSpPr txBox="1"/>
          <p:nvPr/>
        </p:nvSpPr>
        <p:spPr>
          <a:xfrm>
            <a:off x="4660902" y="4400550"/>
            <a:ext cx="2185788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 of house</a:t>
            </a:r>
            <a:endParaRPr lang="en-US" sz="16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355550" y="2114550"/>
            <a:ext cx="0" cy="243280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202318" y="4368651"/>
            <a:ext cx="274458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66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regularized linear regression, we choose      to minimize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033" y="412810"/>
            <a:ext cx="128016" cy="2194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770224"/>
            <a:ext cx="5188458" cy="83610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9227" y="1588353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if      is set to an extremely large value (perhaps for too large for our problem, say                  )?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219" y="1704418"/>
            <a:ext cx="150876" cy="2148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025495"/>
            <a:ext cx="1099566" cy="260604"/>
          </a:xfrm>
          <a:prstGeom prst="rect">
            <a:avLst/>
          </a:prstGeom>
        </p:spPr>
      </p:pic>
      <p:graphicFrame>
        <p:nvGraphicFramePr>
          <p:cNvPr id="19" name="Ch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6343090"/>
              </p:ext>
            </p:extLst>
          </p:nvPr>
        </p:nvGraphicFramePr>
        <p:xfrm>
          <a:off x="1576683" y="2343150"/>
          <a:ext cx="2172176" cy="1907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21" name="TextBox 20"/>
          <p:cNvSpPr txBox="1"/>
          <p:nvPr/>
        </p:nvSpPr>
        <p:spPr>
          <a:xfrm rot="16200000">
            <a:off x="1004908" y="3209033"/>
            <a:ext cx="1071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22" name="TextBox 20"/>
          <p:cNvSpPr txBox="1"/>
          <p:nvPr/>
        </p:nvSpPr>
        <p:spPr>
          <a:xfrm>
            <a:off x="1785379" y="4139708"/>
            <a:ext cx="1738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 of house</a:t>
            </a:r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654495"/>
            <a:ext cx="3603721" cy="27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13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28800" y="666750"/>
            <a:ext cx="61722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Regularization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057400" y="21145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828800" y="2241561"/>
            <a:ext cx="6819900" cy="1625589"/>
          </a:xfrm>
        </p:spPr>
        <p:txBody>
          <a:bodyPr>
            <a:noAutofit/>
          </a:bodyPr>
          <a:lstStyle/>
          <a:p>
            <a:pPr algn="l"/>
            <a:r>
              <a:rPr lang="en-US" sz="5400" b="1" dirty="0" smtClean="0">
                <a:solidFill>
                  <a:schemeClr val="accent2"/>
                </a:solidFill>
              </a:rPr>
              <a:t>Regularized Linear Regression</a:t>
            </a:r>
            <a:endParaRPr lang="en-US" sz="5400" b="1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53400" y="4705350"/>
            <a:ext cx="990600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5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Regularized linear </a:t>
            </a:r>
            <a:r>
              <a:rPr lang="en-US" sz="2400" b="1" dirty="0"/>
              <a:t>r</a:t>
            </a:r>
            <a:r>
              <a:rPr lang="en-US" sz="2400" b="1" dirty="0" smtClean="0"/>
              <a:t>egression</a:t>
            </a:r>
            <a:endParaRPr lang="en-US" sz="2400" b="1" dirty="0"/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165528"/>
            <a:ext cx="5660136" cy="9121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344" y="2407383"/>
            <a:ext cx="1012126" cy="39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99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Gradient descent</a:t>
            </a:r>
            <a:endParaRPr lang="en-US" sz="2400" b="1" dirty="0"/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687" y="2800350"/>
            <a:ext cx="2110913" cy="248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74295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Repeat</a:t>
            </a:r>
            <a:endParaRPr lang="en-US" sz="2400" dirty="0" smtClean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863" y="799117"/>
            <a:ext cx="109728" cy="3040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" y="3105912"/>
            <a:ext cx="109728" cy="3040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31" y="1291492"/>
            <a:ext cx="4834890" cy="65151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31" y="2265426"/>
            <a:ext cx="1572768" cy="3063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498" y="2092833"/>
            <a:ext cx="3195828" cy="6515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562350"/>
            <a:ext cx="6062472" cy="651510"/>
          </a:xfrm>
          <a:prstGeom prst="rect">
            <a:avLst/>
          </a:prstGeom>
        </p:spPr>
      </p:pic>
      <p:sp>
        <p:nvSpPr>
          <p:cNvPr id="22" name="Cross 21"/>
          <p:cNvSpPr/>
          <p:nvPr/>
        </p:nvSpPr>
        <p:spPr>
          <a:xfrm rot="2734294">
            <a:off x="4667025" y="2791805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6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Normal equation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889365"/>
            <a:ext cx="1905000" cy="12417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859684"/>
            <a:ext cx="1409464" cy="127141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591628"/>
            <a:ext cx="1219200" cy="4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68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738485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Suppose                 ,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Regularized Normal Equation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1591814"/>
            <a:ext cx="2133599" cy="28474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861591"/>
            <a:ext cx="838200" cy="2375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90364" y="1099119"/>
            <a:ext cx="2591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   (#examples</a:t>
            </a:r>
            <a:r>
              <a:rPr lang="en-US" sz="1600" dirty="0"/>
              <a:t>)</a:t>
            </a:r>
            <a:r>
              <a:rPr lang="en-US" sz="1600" dirty="0" smtClean="0"/>
              <a:t>  (#features)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" y="24193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            ,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00" y="2537972"/>
            <a:ext cx="709900" cy="2244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996" y="2791189"/>
            <a:ext cx="5541334" cy="137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94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28800" y="666750"/>
            <a:ext cx="61722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Regularization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057400" y="21145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828800" y="2241561"/>
            <a:ext cx="6819900" cy="1625589"/>
          </a:xfrm>
        </p:spPr>
        <p:txBody>
          <a:bodyPr>
            <a:noAutofit/>
          </a:bodyPr>
          <a:lstStyle/>
          <a:p>
            <a:pPr algn="l"/>
            <a:r>
              <a:rPr lang="en-US" sz="5400" b="1" dirty="0" smtClean="0">
                <a:solidFill>
                  <a:schemeClr val="accent2"/>
                </a:solidFill>
              </a:rPr>
              <a:t>Regularized Logistic Regression</a:t>
            </a:r>
            <a:endParaRPr lang="en-US" sz="5400" b="1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53400" y="4705350"/>
            <a:ext cx="990600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4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81000" y="28575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Regularized logistic regression.</a:t>
            </a:r>
            <a:endParaRPr lang="en-US" sz="2800" b="1" dirty="0"/>
          </a:p>
        </p:txBody>
      </p:sp>
      <p:grpSp>
        <p:nvGrpSpPr>
          <p:cNvPr id="41" name="Group 40"/>
          <p:cNvGrpSpPr/>
          <p:nvPr/>
        </p:nvGrpSpPr>
        <p:grpSpPr>
          <a:xfrm>
            <a:off x="3730752" y="1384656"/>
            <a:ext cx="4041648" cy="1263294"/>
            <a:chOff x="3730752" y="1589532"/>
            <a:chExt cx="3584448" cy="1058418"/>
          </a:xfrm>
        </p:grpSpPr>
        <p:pic>
          <p:nvPicPr>
            <p:cNvPr id="39" name="Picture 38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3752" y="1589532"/>
              <a:ext cx="2441448" cy="1058418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752" y="1619188"/>
              <a:ext cx="1010412" cy="306324"/>
            </a:xfrm>
            <a:prstGeom prst="rect">
              <a:avLst/>
            </a:prstGeom>
          </p:spPr>
        </p:pic>
      </p:grpSp>
      <p:sp>
        <p:nvSpPr>
          <p:cNvPr id="42" name="TextBox 41"/>
          <p:cNvSpPr txBox="1"/>
          <p:nvPr/>
        </p:nvSpPr>
        <p:spPr>
          <a:xfrm>
            <a:off x="381000" y="30289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Cost function:</a:t>
            </a:r>
            <a:endParaRPr lang="en-US" sz="2400" dirty="0"/>
          </a:p>
        </p:txBody>
      </p:sp>
      <p:grpSp>
        <p:nvGrpSpPr>
          <p:cNvPr id="43" name="Group 42"/>
          <p:cNvGrpSpPr/>
          <p:nvPr/>
        </p:nvGrpSpPr>
        <p:grpSpPr>
          <a:xfrm>
            <a:off x="533400" y="796115"/>
            <a:ext cx="2542757" cy="2287424"/>
            <a:chOff x="306551" y="789242"/>
            <a:chExt cx="2542757" cy="2287424"/>
          </a:xfrm>
        </p:grpSpPr>
        <p:grpSp>
          <p:nvGrpSpPr>
            <p:cNvPr id="44" name="Group 43"/>
            <p:cNvGrpSpPr/>
            <p:nvPr/>
          </p:nvGrpSpPr>
          <p:grpSpPr>
            <a:xfrm>
              <a:off x="306551" y="876401"/>
              <a:ext cx="2485587" cy="2200265"/>
              <a:chOff x="306551" y="747415"/>
              <a:chExt cx="2485587" cy="2200265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Cross 51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Cross 52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Cross 53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Cross 54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546700" y="2578348"/>
                <a:ext cx="362600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06551" y="1202476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/>
                  <a:t>2</a:t>
                </a:r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Cross 59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ross 60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ross 61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Cross 62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Cross 63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Cross 64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Cross 65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Cross 66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Cross 67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Cross 68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Cross 44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ross 45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ross 46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1" name="Picture 8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65" y="3485846"/>
            <a:ext cx="7879842" cy="65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66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Gradient descent</a:t>
            </a:r>
            <a:endParaRPr lang="en-US" sz="2400" b="1" dirty="0"/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687" y="2800350"/>
            <a:ext cx="2110913" cy="248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74295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Repeat</a:t>
            </a:r>
            <a:endParaRPr lang="en-US" sz="2400" dirty="0" smtClean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863" y="799117"/>
            <a:ext cx="109728" cy="3040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" y="3105912"/>
            <a:ext cx="109728" cy="3040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31" y="1291492"/>
            <a:ext cx="4834890" cy="651510"/>
          </a:xfrm>
          <a:prstGeom prst="rect">
            <a:avLst/>
          </a:prstGeom>
        </p:spPr>
      </p:pic>
      <p:sp>
        <p:nvSpPr>
          <p:cNvPr id="22" name="Cross 21"/>
          <p:cNvSpPr/>
          <p:nvPr/>
        </p:nvSpPr>
        <p:spPr>
          <a:xfrm rot="2734294">
            <a:off x="4667025" y="2791805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045921"/>
            <a:ext cx="6062472" cy="65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2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72390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By now, you've seen </a:t>
            </a:r>
            <a:r>
              <a:rPr lang="en-US" sz="2400" dirty="0" smtClean="0"/>
              <a:t>a couple </a:t>
            </a:r>
            <a:r>
              <a:rPr lang="en-US" sz="2400" dirty="0"/>
              <a:t>different learning algorithms, </a:t>
            </a:r>
            <a:r>
              <a:rPr lang="en-US" sz="2400" b="1" dirty="0" smtClean="0">
                <a:solidFill>
                  <a:srgbClr val="C00000"/>
                </a:solidFill>
              </a:rPr>
              <a:t>linear regression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C00000"/>
                </a:solidFill>
              </a:rPr>
              <a:t>logistic regression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They work well for many </a:t>
            </a:r>
            <a:r>
              <a:rPr lang="en-US" sz="2400" dirty="0" smtClean="0"/>
              <a:t>problems, but </a:t>
            </a:r>
            <a:r>
              <a:rPr lang="en-US" sz="2400" dirty="0"/>
              <a:t>when you apply </a:t>
            </a:r>
            <a:r>
              <a:rPr lang="en-US" sz="2400" dirty="0" smtClean="0"/>
              <a:t>them to </a:t>
            </a:r>
            <a:r>
              <a:rPr lang="en-US" sz="2400" dirty="0"/>
              <a:t>certain machine learning applications, they</a:t>
            </a:r>
          </a:p>
          <a:p>
            <a:r>
              <a:rPr lang="en-US" sz="2400" dirty="0"/>
              <a:t>can run into a problem </a:t>
            </a:r>
            <a:r>
              <a:rPr lang="en-US" sz="2400" dirty="0" smtClean="0"/>
              <a:t>called </a:t>
            </a:r>
            <a:r>
              <a:rPr lang="en-US" sz="2400" b="1" dirty="0" err="1" smtClean="0">
                <a:solidFill>
                  <a:srgbClr val="C00000"/>
                </a:solidFill>
              </a:rPr>
              <a:t>overfitting</a:t>
            </a:r>
            <a:r>
              <a:rPr lang="en-US" sz="2400" dirty="0" smtClean="0"/>
              <a:t> </a:t>
            </a:r>
            <a:r>
              <a:rPr lang="en-US" sz="2400" dirty="0"/>
              <a:t>that can cause them to perform very poorly</a:t>
            </a:r>
            <a:r>
              <a:rPr lang="en-US" sz="2400" dirty="0" smtClean="0"/>
              <a:t>.</a:t>
            </a:r>
          </a:p>
          <a:p>
            <a:endParaRPr lang="en-US" sz="2400" b="1" dirty="0"/>
          </a:p>
          <a:p>
            <a:r>
              <a:rPr lang="en-US" sz="2800" b="1" dirty="0" smtClean="0"/>
              <a:t>Next: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What is </a:t>
            </a:r>
            <a:r>
              <a:rPr lang="en-US" sz="2400" b="1" dirty="0" err="1" smtClean="0">
                <a:solidFill>
                  <a:srgbClr val="C00000"/>
                </a:solidFill>
              </a:rPr>
              <a:t>overfitting</a:t>
            </a:r>
            <a:r>
              <a:rPr lang="en-US" sz="2400" b="1" dirty="0" smtClean="0">
                <a:solidFill>
                  <a:srgbClr val="C00000"/>
                </a:solidFill>
              </a:rPr>
              <a:t> problem</a:t>
            </a:r>
            <a:r>
              <a:rPr lang="en-US" sz="2400" dirty="0" smtClean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Talk </a:t>
            </a:r>
            <a:r>
              <a:rPr lang="en-US" sz="2400" dirty="0"/>
              <a:t>about a technique </a:t>
            </a:r>
            <a:r>
              <a:rPr lang="en-US" sz="2400" dirty="0" smtClean="0"/>
              <a:t>called </a:t>
            </a:r>
            <a:r>
              <a:rPr lang="en-US" sz="2400" b="1" dirty="0" smtClean="0">
                <a:solidFill>
                  <a:srgbClr val="C00000"/>
                </a:solidFill>
              </a:rPr>
              <a:t>regularization</a:t>
            </a:r>
            <a:r>
              <a:rPr lang="en-US" sz="2400" dirty="0"/>
              <a:t>, that will </a:t>
            </a:r>
            <a:r>
              <a:rPr lang="en-US" sz="2400" dirty="0" smtClean="0"/>
              <a:t>allow us </a:t>
            </a:r>
            <a:r>
              <a:rPr lang="en-US" sz="2400" dirty="0"/>
              <a:t>to ameliorate or </a:t>
            </a:r>
            <a:r>
              <a:rPr lang="en-US" sz="2400" dirty="0" smtClean="0"/>
              <a:t>to reduce </a:t>
            </a:r>
            <a:r>
              <a:rPr lang="en-US" sz="2400" dirty="0"/>
              <a:t>this </a:t>
            </a:r>
            <a:r>
              <a:rPr lang="en-US" sz="2400" dirty="0" err="1"/>
              <a:t>overfitting</a:t>
            </a:r>
            <a:r>
              <a:rPr lang="en-US" sz="2400" dirty="0"/>
              <a:t> </a:t>
            </a:r>
            <a:r>
              <a:rPr lang="en-US" sz="2400" dirty="0" smtClean="0"/>
              <a:t>problem.</a:t>
            </a:r>
          </a:p>
        </p:txBody>
      </p:sp>
    </p:spTree>
    <p:extLst>
      <p:ext uri="{BB962C8B-B14F-4D97-AF65-F5344CB8AC3E}">
        <p14:creationId xmlns:p14="http://schemas.microsoft.com/office/powerpoint/2010/main" val="234627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28800" y="666750"/>
            <a:ext cx="61722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Advice for applying machine learning</a:t>
            </a:r>
          </a:p>
          <a:p>
            <a:pPr algn="l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57400" y="21145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828800" y="2241561"/>
            <a:ext cx="6819900" cy="1625589"/>
          </a:xfrm>
        </p:spPr>
        <p:txBody>
          <a:bodyPr>
            <a:noAutofit/>
          </a:bodyPr>
          <a:lstStyle/>
          <a:p>
            <a:pPr algn="l"/>
            <a:r>
              <a:rPr lang="en-US" sz="5400" b="1" dirty="0" smtClean="0">
                <a:solidFill>
                  <a:schemeClr val="accent2"/>
                </a:solidFill>
              </a:rPr>
              <a:t>Deciding what to try next</a:t>
            </a:r>
            <a:endParaRPr lang="en-US" sz="5400" b="1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53400" y="4705350"/>
            <a:ext cx="990600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9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458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Debugging a learning algorithm:</a:t>
            </a:r>
          </a:p>
          <a:p>
            <a:r>
              <a:rPr lang="en-US" sz="2000" dirty="0" smtClean="0"/>
              <a:t>Suppose you have implemented regularized linear regression to predict housing prices.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However, when you test your hypothesis </a:t>
            </a:r>
            <a:r>
              <a:rPr lang="en-US" sz="2000" dirty="0"/>
              <a:t>o</a:t>
            </a:r>
            <a:r>
              <a:rPr lang="en-US" sz="2000" dirty="0" smtClean="0"/>
              <a:t>n a new set of houses, you find that it makes unacceptably large errors in its predictions. What should you try next? </a:t>
            </a:r>
            <a:endParaRPr lang="en-US" sz="2000" dirty="0"/>
          </a:p>
        </p:txBody>
      </p:sp>
      <p:sp>
        <p:nvSpPr>
          <p:cNvPr id="137" name="TextBox 136"/>
          <p:cNvSpPr txBox="1"/>
          <p:nvPr/>
        </p:nvSpPr>
        <p:spPr>
          <a:xfrm>
            <a:off x="914400" y="2842558"/>
            <a:ext cx="5562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 smtClean="0"/>
              <a:t>Get more training examples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Try smaller sets of features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Try getting additional features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Try adding polynomial features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Try decreasing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Try increasing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1" y="1276352"/>
            <a:ext cx="4038599" cy="75684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775" y="3824754"/>
            <a:ext cx="1870710" cy="2743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4171950"/>
            <a:ext cx="125730" cy="179070"/>
          </a:xfrm>
          <a:prstGeom prst="rect">
            <a:avLst/>
          </a:prstGeom>
        </p:spPr>
      </p:pic>
      <p:pic>
        <p:nvPicPr>
          <p:cNvPr id="139" name="Picture 13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070" y="4478574"/>
            <a:ext cx="125730" cy="17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36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42900" y="278269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Machine learning diagnostic: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" y="805755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Diagnostic: A test that you can run to gain insight what is/isn’t working with a learning algorithm, and gain guidance as to how best to improve its performance.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2482155"/>
            <a:ext cx="8305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Diagnostics can take time to implement, but doing so can be a very good use of your time.</a:t>
            </a:r>
          </a:p>
        </p:txBody>
      </p:sp>
    </p:spTree>
    <p:extLst>
      <p:ext uri="{BB962C8B-B14F-4D97-AF65-F5344CB8AC3E}">
        <p14:creationId xmlns:p14="http://schemas.microsoft.com/office/powerpoint/2010/main" val="117926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28800" y="666750"/>
            <a:ext cx="61722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Advice for applying machine learning</a:t>
            </a:r>
          </a:p>
          <a:p>
            <a:pPr algn="l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57400" y="21145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828800" y="2241561"/>
            <a:ext cx="6819900" cy="1625589"/>
          </a:xfrm>
        </p:spPr>
        <p:txBody>
          <a:bodyPr>
            <a:noAutofit/>
          </a:bodyPr>
          <a:lstStyle/>
          <a:p>
            <a:pPr algn="l"/>
            <a:r>
              <a:rPr lang="en-US" sz="4800" b="1" dirty="0" smtClean="0">
                <a:solidFill>
                  <a:schemeClr val="accent2"/>
                </a:solidFill>
              </a:rPr>
              <a:t>Evaluating a Hypothesis</a:t>
            </a:r>
            <a:endParaRPr lang="en-US" sz="4800" b="1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53400" y="4705350"/>
            <a:ext cx="990600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4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731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Evaluating your hypothesis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62400" y="895350"/>
            <a:ext cx="434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Fails to generalize to new examples not in training set.</a:t>
            </a:r>
            <a:endParaRPr lang="en-US" sz="28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829427" y="1043832"/>
            <a:ext cx="8773" cy="213751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20527" y="2789480"/>
            <a:ext cx="718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size</a:t>
            </a:r>
            <a:endParaRPr lang="en-US" sz="2000" baseline="-25000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152035" y="1256874"/>
            <a:ext cx="705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price</a:t>
            </a:r>
            <a:endParaRPr lang="en-US" sz="2000" baseline="-250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42441" y="3010985"/>
            <a:ext cx="266707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111204"/>
            <a:ext cx="608076" cy="18059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460965"/>
            <a:ext cx="608076" cy="18059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805606"/>
            <a:ext cx="608076" cy="18516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3138600"/>
            <a:ext cx="608076" cy="18059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3488361"/>
            <a:ext cx="608076" cy="18516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3833002"/>
            <a:ext cx="608076" cy="18516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4241292"/>
            <a:ext cx="518922" cy="69265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800600" y="1939846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ize of house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00600" y="2255627"/>
            <a:ext cx="270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no. of bedrooms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00600" y="2626353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no. of floors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07449" y="2974983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age of house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782676" y="3672605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</a:t>
            </a:r>
            <a:r>
              <a:rPr lang="en-US" sz="2400" dirty="0" smtClean="0"/>
              <a:t>itchen size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11522" y="3319194"/>
            <a:ext cx="4332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  <a:r>
              <a:rPr lang="en-US" sz="2400" dirty="0" smtClean="0"/>
              <a:t>verage income in neighborhood</a:t>
            </a:r>
          </a:p>
        </p:txBody>
      </p:sp>
      <p:pic>
        <p:nvPicPr>
          <p:cNvPr id="39" name="Picture 3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11" y="3319194"/>
            <a:ext cx="2709263" cy="698974"/>
          </a:xfrm>
          <a:prstGeom prst="rect">
            <a:avLst/>
          </a:prstGeom>
        </p:spPr>
      </p:pic>
      <p:graphicFrame>
        <p:nvGraphicFramePr>
          <p:cNvPr id="31" name="Chart 30"/>
          <p:cNvGraphicFramePr>
            <a:graphicFrameLocks/>
          </p:cNvGraphicFramePr>
          <p:nvPr>
            <p:extLst/>
          </p:nvPr>
        </p:nvGraphicFramePr>
        <p:xfrm>
          <a:off x="788230" y="788634"/>
          <a:ext cx="2517223" cy="2235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</p:spTree>
    <p:extLst>
      <p:ext uri="{BB962C8B-B14F-4D97-AF65-F5344CB8AC3E}">
        <p14:creationId xmlns:p14="http://schemas.microsoft.com/office/powerpoint/2010/main" val="348843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731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Evaluating your hypothesis</a:t>
            </a:r>
          </a:p>
          <a:p>
            <a:r>
              <a:rPr lang="en-US" sz="2400" dirty="0" smtClean="0"/>
              <a:t>Dataset:</a:t>
            </a:r>
            <a:endParaRPr lang="en-US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914400" y="1116747"/>
          <a:ext cx="2362200" cy="35813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1100"/>
                <a:gridCol w="1181100"/>
              </a:tblGrid>
              <a:tr h="321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Size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</a:rPr>
                        <a:t>Price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87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2104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400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1600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2400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369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1416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3000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1985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1534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1427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199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1380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1494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243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5256020" y="3925795"/>
            <a:ext cx="1362692" cy="1062921"/>
            <a:chOff x="5426202" y="2959100"/>
            <a:chExt cx="2269998" cy="1770634"/>
          </a:xfrm>
        </p:grpSpPr>
        <p:pic>
          <p:nvPicPr>
            <p:cNvPr id="55" name="Picture 54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5950" y="2959100"/>
              <a:ext cx="1492758" cy="400050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5950" y="3460242"/>
              <a:ext cx="1492758" cy="400050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6202" y="4329684"/>
              <a:ext cx="2269998" cy="400050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0932" y="3939794"/>
              <a:ext cx="34290" cy="276606"/>
            </a:xfrm>
            <a:prstGeom prst="rect">
              <a:avLst/>
            </a:prstGeom>
          </p:spPr>
        </p:pic>
      </p:grpSp>
      <p:cxnSp>
        <p:nvCxnSpPr>
          <p:cNvPr id="62" name="Straight Connector 61"/>
          <p:cNvCxnSpPr/>
          <p:nvPr/>
        </p:nvCxnSpPr>
        <p:spPr>
          <a:xfrm flipV="1">
            <a:off x="4787900" y="3712957"/>
            <a:ext cx="3238500" cy="6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5417951" y="1580340"/>
            <a:ext cx="963416" cy="1578955"/>
            <a:chOff x="5455658" y="1569521"/>
            <a:chExt cx="963416" cy="1578955"/>
          </a:xfrm>
        </p:grpSpPr>
        <p:grpSp>
          <p:nvGrpSpPr>
            <p:cNvPr id="5" name="Group 4"/>
            <p:cNvGrpSpPr/>
            <p:nvPr/>
          </p:nvGrpSpPr>
          <p:grpSpPr>
            <a:xfrm>
              <a:off x="5455658" y="1569521"/>
              <a:ext cx="963416" cy="1578955"/>
              <a:chOff x="5715000" y="819150"/>
              <a:chExt cx="1488186" cy="2439007"/>
            </a:xfrm>
          </p:grpSpPr>
          <p:pic>
            <p:nvPicPr>
              <p:cNvPr id="37" name="Picture 36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91200" y="819150"/>
                <a:ext cx="1298448" cy="349758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8152" y="1232753"/>
                <a:ext cx="1298448" cy="349758"/>
              </a:xfrm>
              <a:prstGeom prst="rect">
                <a:avLst/>
              </a:prstGeom>
            </p:spPr>
          </p:pic>
          <p:pic>
            <p:nvPicPr>
              <p:cNvPr id="41" name="Picture 40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5000" y="2908399"/>
                <a:ext cx="1488186" cy="349758"/>
              </a:xfrm>
              <a:prstGeom prst="rect">
                <a:avLst/>
              </a:prstGeom>
            </p:spPr>
          </p:pic>
          <p:pic>
            <p:nvPicPr>
              <p:cNvPr id="48" name="Picture 47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17310" y="2131878"/>
                <a:ext cx="34291" cy="276606"/>
              </a:xfrm>
              <a:prstGeom prst="rect">
                <a:avLst/>
              </a:prstGeom>
            </p:spPr>
          </p:pic>
        </p:grpSp>
        <p:pic>
          <p:nvPicPr>
            <p:cNvPr id="19" name="Picture 18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4180" y="2190750"/>
              <a:ext cx="22199" cy="179068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0768" y="2647950"/>
              <a:ext cx="22199" cy="179068"/>
            </a:xfrm>
            <a:prstGeom prst="rect">
              <a:avLst/>
            </a:prstGeom>
          </p:spPr>
        </p:pic>
      </p:grpSp>
      <p:cxnSp>
        <p:nvCxnSpPr>
          <p:cNvPr id="24" name="Straight Arrow Connector 23"/>
          <p:cNvCxnSpPr/>
          <p:nvPr/>
        </p:nvCxnSpPr>
        <p:spPr>
          <a:xfrm>
            <a:off x="4053840" y="2519703"/>
            <a:ext cx="10058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038600" y="4208699"/>
            <a:ext cx="10058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8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42900" y="278269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Training/testing procedure for linear regression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" y="1086981"/>
            <a:ext cx="8305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800" dirty="0" smtClean="0"/>
              <a:t>Learn parameter     from training data (minimizing training error          )</a:t>
            </a:r>
          </a:p>
          <a:p>
            <a:pPr marL="342900" indent="-342900">
              <a:buFontTx/>
              <a:buChar char="-"/>
            </a:pPr>
            <a:endParaRPr lang="en-US" sz="2800" dirty="0" smtClean="0"/>
          </a:p>
          <a:p>
            <a:pPr marL="342900" indent="-342900">
              <a:buFontTx/>
              <a:buChar char="-"/>
            </a:pPr>
            <a:r>
              <a:rPr lang="en-US" sz="2800" dirty="0" smtClean="0"/>
              <a:t>Compute test set error:</a:t>
            </a:r>
          </a:p>
          <a:p>
            <a:pPr marL="342900" indent="-342900">
              <a:buFontTx/>
              <a:buChar char="-"/>
            </a:pPr>
            <a:endParaRPr lang="en-US" sz="2800" dirty="0"/>
          </a:p>
          <a:p>
            <a:pPr marL="342900" indent="-3429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201976"/>
            <a:ext cx="149352" cy="2560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039" y="1626189"/>
            <a:ext cx="624078" cy="35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27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429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Training/testing procedure for logistic regression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" y="805755"/>
            <a:ext cx="8305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/>
              <a:t>Learn parameter     from training data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Compute test set error: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  <a:p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 smtClean="0"/>
              <a:t>Misclassification error (0/1 misclassification error):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  <a:p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448" y="895350"/>
            <a:ext cx="149352" cy="25603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68" y="1576197"/>
            <a:ext cx="7826692" cy="76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870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28800" y="666750"/>
            <a:ext cx="61722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Advice for applying machine learning</a:t>
            </a:r>
          </a:p>
          <a:p>
            <a:pPr algn="l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57400" y="21145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219200" y="2571750"/>
            <a:ext cx="7417625" cy="1625589"/>
          </a:xfrm>
        </p:spPr>
        <p:txBody>
          <a:bodyPr>
            <a:noAutofit/>
          </a:bodyPr>
          <a:lstStyle/>
          <a:p>
            <a:pPr algn="l"/>
            <a:r>
              <a:rPr lang="en-US" sz="4800" b="1" dirty="0" smtClean="0">
                <a:solidFill>
                  <a:schemeClr val="accent2"/>
                </a:solidFill>
              </a:rPr>
              <a:t>Model </a:t>
            </a:r>
            <a:r>
              <a:rPr lang="en-US" sz="4800" b="1" dirty="0">
                <a:solidFill>
                  <a:schemeClr val="accent2"/>
                </a:solidFill>
              </a:rPr>
              <a:t>selection and training/validation/test sets</a:t>
            </a:r>
          </a:p>
        </p:txBody>
      </p:sp>
      <p:sp>
        <p:nvSpPr>
          <p:cNvPr id="3" name="Rectangle 2"/>
          <p:cNvSpPr/>
          <p:nvPr/>
        </p:nvSpPr>
        <p:spPr>
          <a:xfrm>
            <a:off x="8153400" y="4705350"/>
            <a:ext cx="990600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4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Overfitting</a:t>
            </a:r>
            <a:r>
              <a:rPr lang="en-US" sz="2400" b="1" dirty="0" smtClean="0"/>
              <a:t> example</a:t>
            </a:r>
            <a:endParaRPr lang="en-US" sz="2400" b="1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829427" y="1043832"/>
            <a:ext cx="8773" cy="213751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20527" y="2789480"/>
            <a:ext cx="718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size</a:t>
            </a:r>
            <a:endParaRPr lang="en-US" sz="2000" baseline="-250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152035" y="1256874"/>
            <a:ext cx="705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price</a:t>
            </a:r>
            <a:endParaRPr lang="en-US" sz="2000" baseline="-250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42441" y="3010985"/>
            <a:ext cx="266707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11" y="3319194"/>
            <a:ext cx="2709263" cy="69897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962400" y="895350"/>
            <a:ext cx="4648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Once parameters</a:t>
            </a:r>
          </a:p>
          <a:p>
            <a:r>
              <a:rPr lang="en-US" sz="2800" dirty="0"/>
              <a:t>w</a:t>
            </a:r>
            <a:r>
              <a:rPr lang="en-US" sz="2800" dirty="0" smtClean="0"/>
              <a:t>ere fit to some set of data (training set), the error of the parameters as measured on that data (the training error            </a:t>
            </a:r>
            <a:r>
              <a:rPr lang="en-US" sz="2800" dirty="0" err="1" smtClean="0">
                <a:solidFill>
                  <a:schemeClr val="bg1"/>
                </a:solidFill>
              </a:rPr>
              <a:t>xxxxx</a:t>
            </a:r>
            <a:r>
              <a:rPr lang="en-US" sz="2800" dirty="0" smtClean="0"/>
              <a:t>) is likely to be lower than the actual generalization error.</a:t>
            </a:r>
            <a:endParaRPr lang="en-US" sz="2800" dirty="0"/>
          </a:p>
        </p:txBody>
      </p:sp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3130549"/>
            <a:ext cx="624078" cy="3573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043832"/>
            <a:ext cx="1880235" cy="322707"/>
          </a:xfrm>
          <a:prstGeom prst="rect">
            <a:avLst/>
          </a:prstGeom>
        </p:spPr>
      </p:pic>
      <p:graphicFrame>
        <p:nvGraphicFramePr>
          <p:cNvPr id="11" name="Chart 10"/>
          <p:cNvGraphicFramePr>
            <a:graphicFrameLocks/>
          </p:cNvGraphicFramePr>
          <p:nvPr>
            <p:extLst/>
          </p:nvPr>
        </p:nvGraphicFramePr>
        <p:xfrm>
          <a:off x="788230" y="788634"/>
          <a:ext cx="2517223" cy="2235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" name="Ink 2"/>
              <p14:cNvContentPartPr/>
              <p14:nvPr/>
            </p14:nvContentPartPr>
            <p14:xfrm>
              <a:off x="613800" y="1337400"/>
              <a:ext cx="2480400" cy="23324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4800" y="1326960"/>
                <a:ext cx="2496960" cy="235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013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Example: Linear regression (housing prices)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3733621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Overfitting:</a:t>
            </a:r>
            <a:r>
              <a:rPr lang="en-US" sz="2400" dirty="0" smtClean="0"/>
              <a:t> If we have too many features, the learned hypothesis may fit the training set very well (                                             ), but fail to generalize to new examples (predict prices on new examples).</a:t>
            </a:r>
            <a:endParaRPr lang="en-US" sz="2400" b="1" dirty="0"/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575" y="4124842"/>
            <a:ext cx="3052572" cy="4343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764" y="2588389"/>
            <a:ext cx="952837" cy="2361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638" y="2588389"/>
            <a:ext cx="1697355" cy="255083"/>
          </a:xfrm>
          <a:prstGeom prst="rect">
            <a:avLst/>
          </a:prstGeom>
        </p:spPr>
      </p:pic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8241646"/>
              </p:ext>
            </p:extLst>
          </p:nvPr>
        </p:nvGraphicFramePr>
        <p:xfrm>
          <a:off x="830627" y="691812"/>
          <a:ext cx="1999397" cy="1755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21" name="TextBox 20"/>
          <p:cNvSpPr txBox="1"/>
          <p:nvPr/>
        </p:nvSpPr>
        <p:spPr>
          <a:xfrm rot="16200000">
            <a:off x="285541" y="1371808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22" name="TextBox 20"/>
          <p:cNvSpPr txBox="1"/>
          <p:nvPr/>
        </p:nvSpPr>
        <p:spPr>
          <a:xfrm>
            <a:off x="1375189" y="2263944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</a:t>
            </a:r>
            <a:endParaRPr lang="en-US" sz="1600" dirty="0"/>
          </a:p>
        </p:txBody>
      </p:sp>
      <p:graphicFrame>
        <p:nvGraphicFramePr>
          <p:cNvPr id="23" name="Char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7893221"/>
              </p:ext>
            </p:extLst>
          </p:nvPr>
        </p:nvGraphicFramePr>
        <p:xfrm>
          <a:off x="3487003" y="691812"/>
          <a:ext cx="1999397" cy="1755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4" name="TextBox 23"/>
          <p:cNvSpPr txBox="1"/>
          <p:nvPr/>
        </p:nvSpPr>
        <p:spPr>
          <a:xfrm rot="16200000">
            <a:off x="2941917" y="1371808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25" name="TextBox 20"/>
          <p:cNvSpPr txBox="1"/>
          <p:nvPr/>
        </p:nvSpPr>
        <p:spPr>
          <a:xfrm>
            <a:off x="4031565" y="2263944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</a:t>
            </a:r>
            <a:endParaRPr lang="en-US" sz="1600" dirty="0"/>
          </a:p>
        </p:txBody>
      </p:sp>
      <p:graphicFrame>
        <p:nvGraphicFramePr>
          <p:cNvPr id="26" name="Char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9133981"/>
              </p:ext>
            </p:extLst>
          </p:nvPr>
        </p:nvGraphicFramePr>
        <p:xfrm>
          <a:off x="6306403" y="695325"/>
          <a:ext cx="1999397" cy="1755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27" name="TextBox 26"/>
          <p:cNvSpPr txBox="1"/>
          <p:nvPr/>
        </p:nvSpPr>
        <p:spPr>
          <a:xfrm rot="16200000">
            <a:off x="5761317" y="1375321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28" name="TextBox 20"/>
          <p:cNvSpPr txBox="1"/>
          <p:nvPr/>
        </p:nvSpPr>
        <p:spPr>
          <a:xfrm>
            <a:off x="6850965" y="2267457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</a:t>
            </a:r>
            <a:endParaRPr lang="en-US" sz="1600" dirty="0"/>
          </a:p>
        </p:txBody>
      </p:sp>
      <p:pic>
        <p:nvPicPr>
          <p:cNvPr id="29" name="Picture 2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059" y="2566108"/>
            <a:ext cx="3033949" cy="23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11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Model selection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662285"/>
            <a:ext cx="7315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1.</a:t>
            </a:r>
          </a:p>
          <a:p>
            <a:r>
              <a:rPr lang="en-US" sz="2400" dirty="0" smtClean="0"/>
              <a:t>2.</a:t>
            </a:r>
          </a:p>
          <a:p>
            <a:r>
              <a:rPr lang="en-US" sz="2400" dirty="0" smtClean="0"/>
              <a:t>3.</a:t>
            </a:r>
          </a:p>
          <a:p>
            <a:endParaRPr lang="en-US" sz="2400" dirty="0"/>
          </a:p>
          <a:p>
            <a:r>
              <a:rPr lang="en-US" sz="2400" dirty="0" smtClean="0"/>
              <a:t>10.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2643485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Choose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3100685"/>
            <a:ext cx="731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 well does the model generalize? Report test set error                     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3862685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Problem:                      is likely to be an optimistic estimate of generalization error. I.e. our extra parameter (    = degree of polynomial) is fit to test set.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510" y="1860550"/>
            <a:ext cx="34290" cy="2766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747416"/>
            <a:ext cx="2017966" cy="2807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400" y="1098550"/>
            <a:ext cx="2883408" cy="3017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923" y="1480905"/>
            <a:ext cx="3549777" cy="30175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173" y="2225548"/>
            <a:ext cx="3771900" cy="30175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724912"/>
            <a:ext cx="1604772" cy="30403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232" y="3516183"/>
            <a:ext cx="1261872" cy="34975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677" y="3918982"/>
            <a:ext cx="1261872" cy="34975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355407"/>
            <a:ext cx="146304" cy="21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2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731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Evaluating your hypothesis</a:t>
            </a:r>
          </a:p>
          <a:p>
            <a:r>
              <a:rPr lang="en-US" sz="2400" dirty="0" smtClean="0"/>
              <a:t>Dataset:</a:t>
            </a:r>
            <a:endParaRPr lang="en-US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914400" y="1116747"/>
          <a:ext cx="2362200" cy="35813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1100"/>
                <a:gridCol w="1181100"/>
              </a:tblGrid>
              <a:tr h="321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Size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</a:rPr>
                        <a:t>Price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87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2104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400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1600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2400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369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1416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3000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1985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1534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1427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199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1380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1494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243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30" name="Straight Arrow Connector 29"/>
          <p:cNvCxnSpPr/>
          <p:nvPr/>
        </p:nvCxnSpPr>
        <p:spPr>
          <a:xfrm flipV="1">
            <a:off x="4038600" y="1116750"/>
            <a:ext cx="1066800" cy="13588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154" y="564821"/>
            <a:ext cx="1009764" cy="27199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784" y="886467"/>
            <a:ext cx="1009764" cy="27199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896" y="1469175"/>
            <a:ext cx="1157317" cy="271996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061" y="1229771"/>
            <a:ext cx="26666" cy="215108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753" y="3521962"/>
            <a:ext cx="1149379" cy="30802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753" y="3911685"/>
            <a:ext cx="1149379" cy="308027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770" y="4587823"/>
            <a:ext cx="1747830" cy="30802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488" y="4284143"/>
            <a:ext cx="26402" cy="212978"/>
          </a:xfrm>
          <a:prstGeom prst="rect">
            <a:avLst/>
          </a:prstGeom>
        </p:spPr>
      </p:pic>
      <p:cxnSp>
        <p:nvCxnSpPr>
          <p:cNvPr id="64" name="Straight Arrow Connector 63"/>
          <p:cNvCxnSpPr/>
          <p:nvPr/>
        </p:nvCxnSpPr>
        <p:spPr>
          <a:xfrm>
            <a:off x="4114800" y="4284143"/>
            <a:ext cx="9906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852" y="1924050"/>
            <a:ext cx="1056789" cy="3237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852" y="2313773"/>
            <a:ext cx="1056789" cy="3237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927" y="2993334"/>
            <a:ext cx="1583323" cy="32373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125" y="2724806"/>
            <a:ext cx="26666" cy="215108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5380253" y="3449590"/>
            <a:ext cx="23921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381625" y="1809750"/>
            <a:ext cx="23921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038600" y="2876551"/>
            <a:ext cx="1066800" cy="7994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71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Train/validation/test error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750153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Training error: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1957685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Cross Validation error: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3253085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Test error: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026" y="1125581"/>
            <a:ext cx="4613148" cy="8321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408" y="2416409"/>
            <a:ext cx="4507992" cy="8366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387" y="3638550"/>
            <a:ext cx="5271516" cy="83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28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Model selection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861358"/>
            <a:ext cx="7315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1.</a:t>
            </a:r>
          </a:p>
          <a:p>
            <a:r>
              <a:rPr lang="en-US" sz="2400" dirty="0" smtClean="0"/>
              <a:t>2.</a:t>
            </a:r>
          </a:p>
          <a:p>
            <a:r>
              <a:rPr lang="en-US" sz="2400" dirty="0" smtClean="0"/>
              <a:t>3.</a:t>
            </a:r>
          </a:p>
          <a:p>
            <a:endParaRPr lang="en-US" sz="2400" dirty="0"/>
          </a:p>
          <a:p>
            <a:r>
              <a:rPr lang="en-US" sz="2400" dirty="0" smtClean="0"/>
              <a:t>10.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340995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Pick</a:t>
            </a:r>
          </a:p>
          <a:p>
            <a:r>
              <a:rPr lang="en-US" sz="2400" dirty="0" smtClean="0"/>
              <a:t>Estimate generalization error  for test set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10" y="2059623"/>
            <a:ext cx="34290" cy="2766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946489"/>
            <a:ext cx="2017966" cy="2807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0" y="1297623"/>
            <a:ext cx="2883408" cy="3017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23" y="1679978"/>
            <a:ext cx="3549777" cy="30175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73" y="2424621"/>
            <a:ext cx="3771900" cy="3017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3825448"/>
            <a:ext cx="1261872" cy="3497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360" y="3484626"/>
            <a:ext cx="2891790" cy="3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92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28800" y="666750"/>
            <a:ext cx="61722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Advice for applying machine learning</a:t>
            </a:r>
          </a:p>
          <a:p>
            <a:pPr algn="l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57400" y="21145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219200" y="2571750"/>
            <a:ext cx="7417625" cy="1625589"/>
          </a:xfrm>
        </p:spPr>
        <p:txBody>
          <a:bodyPr>
            <a:noAutofit/>
          </a:bodyPr>
          <a:lstStyle/>
          <a:p>
            <a:pPr algn="l"/>
            <a:r>
              <a:rPr lang="en-US" sz="4800" b="1" dirty="0" smtClean="0">
                <a:solidFill>
                  <a:schemeClr val="accent2"/>
                </a:solidFill>
              </a:rPr>
              <a:t>Diagnosing </a:t>
            </a:r>
            <a:r>
              <a:rPr lang="en-US" sz="4800" b="1" dirty="0">
                <a:solidFill>
                  <a:schemeClr val="accent2"/>
                </a:solidFill>
              </a:rPr>
              <a:t>bias vs. variance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8153400" y="4705350"/>
            <a:ext cx="990600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7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Bias/variance</a:t>
            </a:r>
            <a:endParaRPr lang="en-US" sz="2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584744" y="3587214"/>
            <a:ext cx="2228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High bias</a:t>
            </a:r>
          </a:p>
          <a:p>
            <a:pPr algn="ctr"/>
            <a:r>
              <a:rPr lang="en-US" sz="2400" dirty="0" smtClean="0"/>
              <a:t>(</a:t>
            </a:r>
            <a:r>
              <a:rPr lang="en-US" sz="2400" dirty="0" err="1" smtClean="0"/>
              <a:t>underfit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3410035" y="3586100"/>
            <a:ext cx="2228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“Just right”</a:t>
            </a:r>
            <a:endParaRPr 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6305635" y="3586100"/>
            <a:ext cx="2228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High variance</a:t>
            </a:r>
          </a:p>
          <a:p>
            <a:pPr algn="ctr"/>
            <a:r>
              <a:rPr lang="en-US" sz="2400" dirty="0" smtClean="0"/>
              <a:t>(</a:t>
            </a:r>
            <a:r>
              <a:rPr lang="en-US" sz="2400" dirty="0" err="1" smtClean="0"/>
              <a:t>overfit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48" name="Picture 4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264" y="3161052"/>
            <a:ext cx="952837" cy="236191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138" y="3161052"/>
            <a:ext cx="1697355" cy="255083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562100" y="1264475"/>
            <a:ext cx="2220424" cy="1910686"/>
            <a:chOff x="562100" y="1264475"/>
            <a:chExt cx="2220424" cy="1910686"/>
          </a:xfrm>
        </p:grpSpPr>
        <p:graphicFrame>
          <p:nvGraphicFramePr>
            <p:cNvPr id="50" name="Chart 49"/>
            <p:cNvGraphicFramePr>
              <a:graphicFrameLocks/>
            </p:cNvGraphicFramePr>
            <p:nvPr>
              <p:extLst/>
            </p:nvPr>
          </p:nvGraphicFramePr>
          <p:xfrm>
            <a:off x="783127" y="1264475"/>
            <a:ext cx="1999397" cy="17554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51" name="TextBox 50"/>
            <p:cNvSpPr txBox="1"/>
            <p:nvPr/>
          </p:nvSpPr>
          <p:spPr>
            <a:xfrm rot="16200000">
              <a:off x="238041" y="1944471"/>
              <a:ext cx="9866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Price</a:t>
              </a:r>
              <a:endParaRPr lang="en-US" sz="1600" dirty="0"/>
            </a:p>
          </p:txBody>
        </p:sp>
        <p:sp>
          <p:nvSpPr>
            <p:cNvPr id="52" name="TextBox 20"/>
            <p:cNvSpPr txBox="1"/>
            <p:nvPr/>
          </p:nvSpPr>
          <p:spPr>
            <a:xfrm>
              <a:off x="1327689" y="2836607"/>
              <a:ext cx="9866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 smtClean="0"/>
                <a:t>Size</a:t>
              </a:r>
              <a:endParaRPr lang="en-US" sz="1600" dirty="0"/>
            </a:p>
          </p:txBody>
        </p:sp>
      </p:grpSp>
      <p:graphicFrame>
        <p:nvGraphicFramePr>
          <p:cNvPr id="53" name="Chart 52"/>
          <p:cNvGraphicFramePr>
            <a:graphicFrameLocks/>
          </p:cNvGraphicFramePr>
          <p:nvPr>
            <p:extLst/>
          </p:nvPr>
        </p:nvGraphicFramePr>
        <p:xfrm>
          <a:off x="3439503" y="1264475"/>
          <a:ext cx="1999397" cy="1755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54" name="TextBox 53"/>
          <p:cNvSpPr txBox="1"/>
          <p:nvPr/>
        </p:nvSpPr>
        <p:spPr>
          <a:xfrm rot="16200000">
            <a:off x="2894417" y="1944471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55" name="TextBox 20"/>
          <p:cNvSpPr txBox="1"/>
          <p:nvPr/>
        </p:nvSpPr>
        <p:spPr>
          <a:xfrm>
            <a:off x="3984065" y="2836607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</a:t>
            </a:r>
            <a:endParaRPr lang="en-US" sz="1600" dirty="0"/>
          </a:p>
        </p:txBody>
      </p:sp>
      <p:graphicFrame>
        <p:nvGraphicFramePr>
          <p:cNvPr id="56" name="Chart 55"/>
          <p:cNvGraphicFramePr>
            <a:graphicFrameLocks/>
          </p:cNvGraphicFramePr>
          <p:nvPr>
            <p:extLst/>
          </p:nvPr>
        </p:nvGraphicFramePr>
        <p:xfrm>
          <a:off x="6258903" y="1267988"/>
          <a:ext cx="1999397" cy="1755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57" name="TextBox 56"/>
          <p:cNvSpPr txBox="1"/>
          <p:nvPr/>
        </p:nvSpPr>
        <p:spPr>
          <a:xfrm rot="16200000">
            <a:off x="5713817" y="1947984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58" name="TextBox 20"/>
          <p:cNvSpPr txBox="1"/>
          <p:nvPr/>
        </p:nvSpPr>
        <p:spPr>
          <a:xfrm>
            <a:off x="6803465" y="2840120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</a:t>
            </a:r>
            <a:endParaRPr lang="en-US" sz="1600" dirty="0"/>
          </a:p>
        </p:txBody>
      </p:sp>
      <p:pic>
        <p:nvPicPr>
          <p:cNvPr id="59" name="Picture 5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559" y="3138771"/>
            <a:ext cx="3033949" cy="23527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" name="Ink 3"/>
              <p14:cNvContentPartPr/>
              <p14:nvPr/>
            </p14:nvContentPartPr>
            <p14:xfrm>
              <a:off x="871200" y="1444680"/>
              <a:ext cx="7376040" cy="32198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61480" y="1432080"/>
                <a:ext cx="7396920" cy="324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882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Bias/variance</a:t>
            </a:r>
            <a:endParaRPr lang="en-US" sz="2400" b="1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031865" y="2419350"/>
            <a:ext cx="0" cy="229367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82385" y="4640818"/>
            <a:ext cx="237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egree of polynomial d</a:t>
            </a:r>
            <a:endParaRPr 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2449198" y="2716406"/>
            <a:ext cx="65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</a:t>
            </a:r>
            <a:endParaRPr lang="en-US" baseline="-250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871592" y="4588428"/>
            <a:ext cx="3672993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81000" y="863435"/>
            <a:ext cx="7315200" cy="367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Training error: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81000" y="1494814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Cross validation error:</a:t>
            </a:r>
          </a:p>
        </p:txBody>
      </p:sp>
      <p:pic>
        <p:nvPicPr>
          <p:cNvPr id="51" name="Picture 5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511" y="819150"/>
            <a:ext cx="3669489" cy="661892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481042"/>
            <a:ext cx="3585846" cy="665526"/>
          </a:xfrm>
          <a:prstGeom prst="rect">
            <a:avLst/>
          </a:prstGeom>
        </p:spPr>
      </p:pic>
      <p:pic>
        <p:nvPicPr>
          <p:cNvPr id="41" name="Picture 2" descr="C:\Users\ang\Desktop\Nonam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643" y="3623913"/>
            <a:ext cx="1473746" cy="126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C:\Users\ang\Desktop\Nonam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44650"/>
            <a:ext cx="1473746" cy="126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501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Diagnosing bias vs. variance</a:t>
            </a:r>
            <a:endParaRPr lang="en-US" sz="24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304801" y="2266950"/>
            <a:ext cx="3962399" cy="2432459"/>
            <a:chOff x="304800" y="2266950"/>
            <a:chExt cx="4266505" cy="2619146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742812" y="2266950"/>
              <a:ext cx="0" cy="229367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746890" y="4488418"/>
              <a:ext cx="2824415" cy="397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egree of polynomial d</a:t>
              </a:r>
              <a:endParaRPr lang="en-US" baseline="-25000" dirty="0"/>
            </a:p>
          </p:txBody>
        </p:sp>
        <p:sp>
          <p:nvSpPr>
            <p:cNvPr id="14" name="TextBox 13"/>
            <p:cNvSpPr txBox="1"/>
            <p:nvPr/>
          </p:nvSpPr>
          <p:spPr>
            <a:xfrm rot="16200000">
              <a:off x="160145" y="2564006"/>
              <a:ext cx="658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error</a:t>
              </a:r>
              <a:endParaRPr lang="en-US" baseline="-25000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582539" y="4436028"/>
              <a:ext cx="3672993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381000" y="761821"/>
            <a:ext cx="8141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Suppose your learning algorithm is performing less well than you were hoping</a:t>
            </a:r>
            <a:r>
              <a:rPr lang="en-US" sz="2400" dirty="0"/>
              <a:t>. (             or                  is </a:t>
            </a:r>
            <a:r>
              <a:rPr lang="en-US" sz="2400" dirty="0" smtClean="0"/>
              <a:t>high.)  Is it a bias problem or a variance problem?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638" y="1227301"/>
            <a:ext cx="758952" cy="3063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153" y="1208823"/>
            <a:ext cx="934974" cy="306324"/>
          </a:xfrm>
          <a:prstGeom prst="rect">
            <a:avLst/>
          </a:prstGeom>
        </p:spPr>
      </p:pic>
      <p:sp>
        <p:nvSpPr>
          <p:cNvPr id="8" name="Freeform 7"/>
          <p:cNvSpPr/>
          <p:nvPr/>
        </p:nvSpPr>
        <p:spPr>
          <a:xfrm>
            <a:off x="975755" y="2343150"/>
            <a:ext cx="2529445" cy="1781299"/>
          </a:xfrm>
          <a:custGeom>
            <a:avLst/>
            <a:gdLst>
              <a:gd name="connsiteX0" fmla="*/ 0 w 2529445"/>
              <a:gd name="connsiteY0" fmla="*/ 0 h 1781299"/>
              <a:gd name="connsiteX1" fmla="*/ 605642 w 2529445"/>
              <a:gd name="connsiteY1" fmla="*/ 1472540 h 1781299"/>
              <a:gd name="connsiteX2" fmla="*/ 2529445 w 2529445"/>
              <a:gd name="connsiteY2" fmla="*/ 1781299 h 1781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9445" h="1781299">
                <a:moveTo>
                  <a:pt x="0" y="0"/>
                </a:moveTo>
                <a:cubicBezTo>
                  <a:pt x="92034" y="587828"/>
                  <a:pt x="184068" y="1175657"/>
                  <a:pt x="605642" y="1472540"/>
                </a:cubicBezTo>
                <a:cubicBezTo>
                  <a:pt x="1027216" y="1769423"/>
                  <a:pt x="1778330" y="1775361"/>
                  <a:pt x="2529445" y="178129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143001" y="2349310"/>
            <a:ext cx="1600198" cy="1285047"/>
          </a:xfrm>
          <a:custGeom>
            <a:avLst/>
            <a:gdLst>
              <a:gd name="connsiteX0" fmla="*/ 0 w 1650670"/>
              <a:gd name="connsiteY0" fmla="*/ 0 h 1294796"/>
              <a:gd name="connsiteX1" fmla="*/ 617517 w 1650670"/>
              <a:gd name="connsiteY1" fmla="*/ 1187532 h 1294796"/>
              <a:gd name="connsiteX2" fmla="*/ 1163782 w 1650670"/>
              <a:gd name="connsiteY2" fmla="*/ 1104405 h 1294796"/>
              <a:gd name="connsiteX3" fmla="*/ 1650670 w 1650670"/>
              <a:gd name="connsiteY3" fmla="*/ 0 h 1294796"/>
              <a:gd name="connsiteX0" fmla="*/ 0 w 1650670"/>
              <a:gd name="connsiteY0" fmla="*/ 0 h 1104405"/>
              <a:gd name="connsiteX1" fmla="*/ 546265 w 1650670"/>
              <a:gd name="connsiteY1" fmla="*/ 1104405 h 1104405"/>
              <a:gd name="connsiteX2" fmla="*/ 1163782 w 1650670"/>
              <a:gd name="connsiteY2" fmla="*/ 1104405 h 1104405"/>
              <a:gd name="connsiteX3" fmla="*/ 1650670 w 1650670"/>
              <a:gd name="connsiteY3" fmla="*/ 0 h 1104405"/>
              <a:gd name="connsiteX0" fmla="*/ 0 w 1650670"/>
              <a:gd name="connsiteY0" fmla="*/ 0 h 1256291"/>
              <a:gd name="connsiteX1" fmla="*/ 403762 w 1650670"/>
              <a:gd name="connsiteY1" fmla="*/ 1128155 h 1256291"/>
              <a:gd name="connsiteX2" fmla="*/ 1163782 w 1650670"/>
              <a:gd name="connsiteY2" fmla="*/ 1104405 h 1256291"/>
              <a:gd name="connsiteX3" fmla="*/ 1650670 w 1650670"/>
              <a:gd name="connsiteY3" fmla="*/ 0 h 1256291"/>
              <a:gd name="connsiteX0" fmla="*/ 0 w 1579418"/>
              <a:gd name="connsiteY0" fmla="*/ 0 h 1281611"/>
              <a:gd name="connsiteX1" fmla="*/ 332510 w 1579418"/>
              <a:gd name="connsiteY1" fmla="*/ 1151906 h 1281611"/>
              <a:gd name="connsiteX2" fmla="*/ 1092530 w 1579418"/>
              <a:gd name="connsiteY2" fmla="*/ 1128156 h 1281611"/>
              <a:gd name="connsiteX3" fmla="*/ 1579418 w 1579418"/>
              <a:gd name="connsiteY3" fmla="*/ 23751 h 1281611"/>
              <a:gd name="connsiteX0" fmla="*/ 0 w 1579418"/>
              <a:gd name="connsiteY0" fmla="*/ 0 h 1281611"/>
              <a:gd name="connsiteX1" fmla="*/ 332510 w 1579418"/>
              <a:gd name="connsiteY1" fmla="*/ 1151906 h 1281611"/>
              <a:gd name="connsiteX2" fmla="*/ 1092530 w 1579418"/>
              <a:gd name="connsiteY2" fmla="*/ 1128156 h 1281611"/>
              <a:gd name="connsiteX3" fmla="*/ 1579418 w 1579418"/>
              <a:gd name="connsiteY3" fmla="*/ 23751 h 1281611"/>
              <a:gd name="connsiteX0" fmla="*/ 0 w 1531917"/>
              <a:gd name="connsiteY0" fmla="*/ 0 h 1278859"/>
              <a:gd name="connsiteX1" fmla="*/ 332510 w 1531917"/>
              <a:gd name="connsiteY1" fmla="*/ 1151906 h 1278859"/>
              <a:gd name="connsiteX2" fmla="*/ 1092530 w 1531917"/>
              <a:gd name="connsiteY2" fmla="*/ 1128156 h 1278859"/>
              <a:gd name="connsiteX3" fmla="*/ 1531917 w 1531917"/>
              <a:gd name="connsiteY3" fmla="*/ 71252 h 1278859"/>
              <a:gd name="connsiteX0" fmla="*/ 0 w 1531917"/>
              <a:gd name="connsiteY0" fmla="*/ 0 h 1285047"/>
              <a:gd name="connsiteX1" fmla="*/ 332510 w 1531917"/>
              <a:gd name="connsiteY1" fmla="*/ 1151906 h 1285047"/>
              <a:gd name="connsiteX2" fmla="*/ 843148 w 1531917"/>
              <a:gd name="connsiteY2" fmla="*/ 1140031 h 1285047"/>
              <a:gd name="connsiteX3" fmla="*/ 1531917 w 1531917"/>
              <a:gd name="connsiteY3" fmla="*/ 71252 h 1285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1917" h="1285047">
                <a:moveTo>
                  <a:pt x="0" y="0"/>
                </a:moveTo>
                <a:cubicBezTo>
                  <a:pt x="152399" y="691737"/>
                  <a:pt x="191985" y="961901"/>
                  <a:pt x="332510" y="1151906"/>
                </a:cubicBezTo>
                <a:cubicBezTo>
                  <a:pt x="473035" y="1341911"/>
                  <a:pt x="643247" y="1320140"/>
                  <a:pt x="843148" y="1140031"/>
                </a:cubicBezTo>
                <a:cubicBezTo>
                  <a:pt x="1043049" y="959922"/>
                  <a:pt x="1374569" y="524493"/>
                  <a:pt x="1531917" y="7125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6" y="2185807"/>
            <a:ext cx="546258" cy="22047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455" y="3565917"/>
            <a:ext cx="844145" cy="234679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2805544" y="2343150"/>
            <a:ext cx="1489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(cross validation </a:t>
            </a:r>
          </a:p>
          <a:p>
            <a:r>
              <a:rPr lang="en-US" sz="1400" dirty="0" smtClean="0"/>
              <a:t>error)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048000" y="3714750"/>
            <a:ext cx="1631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(training error)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679874" y="1902484"/>
            <a:ext cx="4006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Bias (</a:t>
            </a:r>
            <a:r>
              <a:rPr lang="en-US" sz="2400" dirty="0" err="1" smtClean="0"/>
              <a:t>underfit</a:t>
            </a:r>
            <a:r>
              <a:rPr lang="en-US" sz="2400" dirty="0" smtClean="0"/>
              <a:t>):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4671950" y="3257550"/>
            <a:ext cx="4006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Variance (</a:t>
            </a:r>
            <a:r>
              <a:rPr lang="en-US" sz="2400" dirty="0" err="1" smtClean="0"/>
              <a:t>overfit</a:t>
            </a:r>
            <a:r>
              <a:rPr lang="en-US" sz="2400" dirty="0" smtClean="0"/>
              <a:t>):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29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28800" y="666750"/>
            <a:ext cx="61722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Advice for applying machine learning</a:t>
            </a:r>
          </a:p>
          <a:p>
            <a:pPr algn="l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57400" y="21145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219200" y="2571750"/>
            <a:ext cx="7417625" cy="1625589"/>
          </a:xfrm>
        </p:spPr>
        <p:txBody>
          <a:bodyPr>
            <a:noAutofit/>
          </a:bodyPr>
          <a:lstStyle/>
          <a:p>
            <a:pPr algn="l"/>
            <a:r>
              <a:rPr lang="en-US" sz="4800" b="1" dirty="0" smtClean="0">
                <a:solidFill>
                  <a:schemeClr val="accent2"/>
                </a:solidFill>
              </a:rPr>
              <a:t>Regularization </a:t>
            </a:r>
            <a:r>
              <a:rPr lang="en-US" sz="4800" b="1" dirty="0">
                <a:solidFill>
                  <a:schemeClr val="accent2"/>
                </a:solidFill>
              </a:rPr>
              <a:t>and bias/variance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8153400" y="4705350"/>
            <a:ext cx="990600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Linear regression with regularization</a:t>
            </a:r>
            <a:endParaRPr lang="en-US" sz="2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8007" y="3872182"/>
            <a:ext cx="2603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Large </a:t>
            </a:r>
            <a:r>
              <a:rPr lang="en-US" sz="2000" dirty="0" smtClean="0">
                <a:solidFill>
                  <a:schemeClr val="bg1"/>
                </a:solidFill>
              </a:rPr>
              <a:t>xx</a:t>
            </a:r>
          </a:p>
          <a:p>
            <a:pPr algn="ctr"/>
            <a:r>
              <a:rPr lang="en-US" sz="2000" dirty="0" smtClean="0"/>
              <a:t>High bias (</a:t>
            </a:r>
            <a:r>
              <a:rPr lang="en-US" sz="2000" dirty="0" err="1" smtClean="0"/>
              <a:t>underfit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3410035" y="3871068"/>
            <a:ext cx="2228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Intermediate </a:t>
            </a:r>
            <a:r>
              <a:rPr lang="en-US" sz="2000" dirty="0" smtClean="0">
                <a:solidFill>
                  <a:schemeClr val="bg1"/>
                </a:solidFill>
              </a:rPr>
              <a:t>xx</a:t>
            </a:r>
            <a:endParaRPr lang="en-US" sz="2000" dirty="0" smtClean="0"/>
          </a:p>
          <a:p>
            <a:pPr algn="ctr"/>
            <a:r>
              <a:rPr lang="en-US" sz="2000" dirty="0" smtClean="0"/>
              <a:t>“Just right”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5940654" y="3871068"/>
            <a:ext cx="31271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Small </a:t>
            </a:r>
            <a:r>
              <a:rPr lang="en-US" sz="2000" dirty="0" smtClean="0">
                <a:solidFill>
                  <a:schemeClr val="bg1"/>
                </a:solidFill>
              </a:rPr>
              <a:t>xx</a:t>
            </a:r>
            <a:endParaRPr lang="en-US" sz="2000" dirty="0" smtClean="0"/>
          </a:p>
          <a:p>
            <a:pPr algn="ctr"/>
            <a:r>
              <a:rPr lang="en-US" sz="2000" dirty="0" smtClean="0"/>
              <a:t>High variance (</a:t>
            </a:r>
            <a:r>
              <a:rPr lang="en-US" sz="2000" dirty="0" err="1" smtClean="0"/>
              <a:t>overfit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pic>
        <p:nvPicPr>
          <p:cNvPr id="36" name="Picture 3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712" y="3964558"/>
            <a:ext cx="150876" cy="214884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954" y="3957066"/>
            <a:ext cx="150876" cy="21488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78" y="4584517"/>
            <a:ext cx="2818397" cy="2070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857750"/>
            <a:ext cx="1034009" cy="23247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381000" y="8191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Model:</a:t>
            </a:r>
          </a:p>
        </p:txBody>
      </p:sp>
      <p:pic>
        <p:nvPicPr>
          <p:cNvPr id="44" name="Picture 4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675" y="904782"/>
            <a:ext cx="5072634" cy="331470"/>
          </a:xfrm>
          <a:prstGeom prst="rect">
            <a:avLst/>
          </a:prstGeom>
        </p:spPr>
      </p:pic>
      <p:grpSp>
        <p:nvGrpSpPr>
          <p:cNvPr id="54" name="Group 53"/>
          <p:cNvGrpSpPr/>
          <p:nvPr/>
        </p:nvGrpSpPr>
        <p:grpSpPr>
          <a:xfrm>
            <a:off x="562100" y="2038350"/>
            <a:ext cx="2220424" cy="1910686"/>
            <a:chOff x="562100" y="1264475"/>
            <a:chExt cx="2220424" cy="1910686"/>
          </a:xfrm>
        </p:grpSpPr>
        <p:graphicFrame>
          <p:nvGraphicFramePr>
            <p:cNvPr id="55" name="Chart 54"/>
            <p:cNvGraphicFramePr>
              <a:graphicFrameLocks/>
            </p:cNvGraphicFramePr>
            <p:nvPr>
              <p:extLst/>
            </p:nvPr>
          </p:nvGraphicFramePr>
          <p:xfrm>
            <a:off x="783127" y="1264475"/>
            <a:ext cx="1999397" cy="17554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3"/>
            </a:graphicData>
          </a:graphic>
        </p:graphicFrame>
        <p:sp>
          <p:nvSpPr>
            <p:cNvPr id="56" name="TextBox 55"/>
            <p:cNvSpPr txBox="1"/>
            <p:nvPr/>
          </p:nvSpPr>
          <p:spPr>
            <a:xfrm rot="16200000">
              <a:off x="238041" y="1944471"/>
              <a:ext cx="9866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Price</a:t>
              </a:r>
              <a:endParaRPr lang="en-US" sz="1600" dirty="0"/>
            </a:p>
          </p:txBody>
        </p:sp>
        <p:sp>
          <p:nvSpPr>
            <p:cNvPr id="57" name="TextBox 20"/>
            <p:cNvSpPr txBox="1"/>
            <p:nvPr/>
          </p:nvSpPr>
          <p:spPr>
            <a:xfrm>
              <a:off x="1327689" y="2836607"/>
              <a:ext cx="9866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 smtClean="0"/>
                <a:t>Size</a:t>
              </a:r>
              <a:endParaRPr lang="en-US" sz="1600" dirty="0"/>
            </a:p>
          </p:txBody>
        </p:sp>
      </p:grpSp>
      <p:graphicFrame>
        <p:nvGraphicFramePr>
          <p:cNvPr id="58" name="Chart 57"/>
          <p:cNvGraphicFramePr>
            <a:graphicFrameLocks/>
          </p:cNvGraphicFramePr>
          <p:nvPr>
            <p:extLst/>
          </p:nvPr>
        </p:nvGraphicFramePr>
        <p:xfrm>
          <a:off x="3439503" y="2038350"/>
          <a:ext cx="1999397" cy="1755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sp>
        <p:nvSpPr>
          <p:cNvPr id="59" name="TextBox 58"/>
          <p:cNvSpPr txBox="1"/>
          <p:nvPr/>
        </p:nvSpPr>
        <p:spPr>
          <a:xfrm rot="16200000">
            <a:off x="2894417" y="2718346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60" name="TextBox 20"/>
          <p:cNvSpPr txBox="1"/>
          <p:nvPr/>
        </p:nvSpPr>
        <p:spPr>
          <a:xfrm>
            <a:off x="3984065" y="3610482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</a:t>
            </a:r>
            <a:endParaRPr lang="en-US" sz="1600" dirty="0"/>
          </a:p>
        </p:txBody>
      </p:sp>
      <p:graphicFrame>
        <p:nvGraphicFramePr>
          <p:cNvPr id="61" name="Chart 60"/>
          <p:cNvGraphicFramePr>
            <a:graphicFrameLocks/>
          </p:cNvGraphicFramePr>
          <p:nvPr>
            <p:extLst/>
          </p:nvPr>
        </p:nvGraphicFramePr>
        <p:xfrm>
          <a:off x="6258903" y="2041863"/>
          <a:ext cx="1999397" cy="1755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62" name="TextBox 61"/>
          <p:cNvSpPr txBox="1"/>
          <p:nvPr/>
        </p:nvSpPr>
        <p:spPr>
          <a:xfrm rot="16200000">
            <a:off x="5713817" y="2721859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63" name="TextBox 20"/>
          <p:cNvSpPr txBox="1"/>
          <p:nvPr/>
        </p:nvSpPr>
        <p:spPr>
          <a:xfrm>
            <a:off x="6803465" y="3613995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</a:t>
            </a:r>
            <a:endParaRPr lang="en-US" sz="1600" dirty="0"/>
          </a:p>
        </p:txBody>
      </p:sp>
      <p:pic>
        <p:nvPicPr>
          <p:cNvPr id="64" name="Picture 6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950" y="3968941"/>
            <a:ext cx="150876" cy="21488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295357"/>
            <a:ext cx="5181600" cy="83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04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Graphic spid="58" grpId="0">
        <p:bldAsOne/>
      </p:bldGraphic>
      <p:bldP spid="59" grpId="0"/>
      <p:bldP spid="60" grpId="0"/>
      <p:bldGraphic spid="61" grpId="0">
        <p:bldAsOne/>
      </p:bldGraphic>
      <p:bldP spid="62" grpId="0"/>
      <p:bldP spid="6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Example: Logistic regression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97" y="3145040"/>
            <a:ext cx="3018978" cy="251737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28600" y="3442046"/>
            <a:ext cx="2769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(    = sigmoid function)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76" y="3632575"/>
            <a:ext cx="106880" cy="1482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916" y="3139684"/>
            <a:ext cx="2126168" cy="9018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896" y="3094306"/>
            <a:ext cx="2785350" cy="90183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306551" y="789242"/>
            <a:ext cx="2542757" cy="2287424"/>
            <a:chOff x="306551" y="789242"/>
            <a:chExt cx="2542757" cy="2287424"/>
          </a:xfrm>
        </p:grpSpPr>
        <p:grpSp>
          <p:nvGrpSpPr>
            <p:cNvPr id="15" name="Group 14"/>
            <p:cNvGrpSpPr/>
            <p:nvPr/>
          </p:nvGrpSpPr>
          <p:grpSpPr>
            <a:xfrm>
              <a:off x="306551" y="876401"/>
              <a:ext cx="2485587" cy="2200265"/>
              <a:chOff x="306551" y="747415"/>
              <a:chExt cx="2485587" cy="2200265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Cross 38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Cross 39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Cross 40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ross 41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546700" y="2578348"/>
                <a:ext cx="362600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06551" y="1202476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/>
                  <a:t>2</a:t>
                </a:r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Cross 46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Cross 47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Cross 48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Cross 49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Cross 50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Cross 51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Cross 52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Cross 53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Cross 54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Cross 55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6" name="Cross 135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Cross 136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Cross 137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3096043" y="796460"/>
            <a:ext cx="2542757" cy="2287424"/>
            <a:chOff x="306551" y="789242"/>
            <a:chExt cx="2542757" cy="2287424"/>
          </a:xfrm>
        </p:grpSpPr>
        <p:grpSp>
          <p:nvGrpSpPr>
            <p:cNvPr id="140" name="Group 139"/>
            <p:cNvGrpSpPr/>
            <p:nvPr/>
          </p:nvGrpSpPr>
          <p:grpSpPr>
            <a:xfrm>
              <a:off x="306551" y="876401"/>
              <a:ext cx="2485587" cy="2200265"/>
              <a:chOff x="306551" y="747415"/>
              <a:chExt cx="2485587" cy="2200265"/>
            </a:xfrm>
          </p:grpSpPr>
          <p:sp>
            <p:nvSpPr>
              <p:cNvPr id="144" name="Oval 143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ross 147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Cross 148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Cross 149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Cross 150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1546700" y="2578348"/>
                <a:ext cx="362600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306551" y="1202476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/>
                  <a:t>2</a:t>
                </a:r>
              </a:p>
            </p:txBody>
          </p:sp>
          <p:cxnSp>
            <p:nvCxnSpPr>
              <p:cNvPr id="154" name="Straight Arrow Connector 153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Cross 155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Cross 156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Cross 157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Cross 158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Cross 159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Cross 160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Cross 161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ross 162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ross 163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Cross 164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1" name="Cross 140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Cross 141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Cross 142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5915443" y="796115"/>
            <a:ext cx="2542757" cy="2287424"/>
            <a:chOff x="306551" y="789242"/>
            <a:chExt cx="2542757" cy="2287424"/>
          </a:xfrm>
        </p:grpSpPr>
        <p:grpSp>
          <p:nvGrpSpPr>
            <p:cNvPr id="178" name="Group 177"/>
            <p:cNvGrpSpPr/>
            <p:nvPr/>
          </p:nvGrpSpPr>
          <p:grpSpPr>
            <a:xfrm>
              <a:off x="306551" y="876401"/>
              <a:ext cx="2485587" cy="2200265"/>
              <a:chOff x="306551" y="747415"/>
              <a:chExt cx="2485587" cy="2200265"/>
            </a:xfrm>
          </p:grpSpPr>
          <p:sp>
            <p:nvSpPr>
              <p:cNvPr id="182" name="Oval 181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Oval 182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Cross 185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Cross 186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Cross 187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Cross 188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1546700" y="2578348"/>
                <a:ext cx="362600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306551" y="1202476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/>
                  <a:t>2</a:t>
                </a:r>
              </a:p>
            </p:txBody>
          </p:sp>
          <p:cxnSp>
            <p:nvCxnSpPr>
              <p:cNvPr id="192" name="Straight Arrow Connector 191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Cross 193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Cross 194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Cross 195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Cross 196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Cross 197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Cross 198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Cross 199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Cross 200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Cross 201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Cross 202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Oval 204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Oval 210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Oval 212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9" name="Cross 178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Cross 179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Cross 180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68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Choosing the regularization parameter </a:t>
            </a:r>
            <a:endParaRPr lang="en-US" sz="2400" b="1" dirty="0"/>
          </a:p>
        </p:txBody>
      </p:sp>
      <p:pic>
        <p:nvPicPr>
          <p:cNvPr id="37" name="Picture 3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09140"/>
            <a:ext cx="150876" cy="214884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82" y="904782"/>
            <a:ext cx="5072634" cy="33147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4" y="2068021"/>
            <a:ext cx="4363974" cy="787159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85" y="3028950"/>
            <a:ext cx="4264498" cy="791484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02" y="3943350"/>
            <a:ext cx="4986781" cy="7914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78636"/>
            <a:ext cx="5029200" cy="66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55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81000" y="1875294"/>
            <a:ext cx="7315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 smtClean="0"/>
              <a:t>Try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Try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Try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Try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Try</a:t>
            </a:r>
          </a:p>
          <a:p>
            <a:endParaRPr lang="en-US" sz="2400" dirty="0"/>
          </a:p>
          <a:p>
            <a:pPr marL="457200" indent="-457200">
              <a:buFont typeface="+mj-lt"/>
              <a:buAutoNum type="arabicPeriod" startAt="12"/>
            </a:pPr>
            <a:r>
              <a:rPr lang="en-US" sz="2400" dirty="0" smtClean="0"/>
              <a:t>Try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81000" y="8191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Model:</a:t>
            </a:r>
          </a:p>
        </p:txBody>
      </p:sp>
      <p:pic>
        <p:nvPicPr>
          <p:cNvPr id="44" name="Picture 4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370" y="906764"/>
            <a:ext cx="4241220" cy="2771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038350"/>
            <a:ext cx="590550" cy="18288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381000" y="2857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Choosing the regularization parameter </a:t>
            </a:r>
            <a:endParaRPr lang="en-US" sz="2400" b="1" dirty="0"/>
          </a:p>
        </p:txBody>
      </p:sp>
      <p:pic>
        <p:nvPicPr>
          <p:cNvPr id="47" name="Picture 4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09140"/>
            <a:ext cx="150876" cy="21488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419350"/>
            <a:ext cx="901065" cy="18288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80" y="2784448"/>
            <a:ext cx="908685" cy="18288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150870"/>
            <a:ext cx="914400" cy="18288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610" y="3500066"/>
            <a:ext cx="910590" cy="18288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610" y="4232248"/>
            <a:ext cx="716280" cy="18288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867150"/>
            <a:ext cx="28575" cy="230505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2477386" y="4552950"/>
            <a:ext cx="6277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Pick (say)       .  Test error:</a:t>
            </a:r>
          </a:p>
        </p:txBody>
      </p:sp>
      <p:pic>
        <p:nvPicPr>
          <p:cNvPr id="54" name="Picture 53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809" y="1215166"/>
            <a:ext cx="4470725" cy="670784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668529"/>
            <a:ext cx="356235" cy="23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22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Bias/variance as a function of the regularization parameter</a:t>
            </a:r>
            <a:endParaRPr lang="en-US" sz="2400" b="1" dirty="0"/>
          </a:p>
        </p:txBody>
      </p:sp>
      <p:pic>
        <p:nvPicPr>
          <p:cNvPr id="37" name="Picture 3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724" y="409140"/>
            <a:ext cx="150876" cy="21488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47" y="2429255"/>
            <a:ext cx="3781262" cy="682052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47" y="3141298"/>
            <a:ext cx="3695069" cy="685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82" y="1733550"/>
            <a:ext cx="4636820" cy="69570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5486400" y="1224406"/>
            <a:ext cx="0" cy="332854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289699" y="4359828"/>
            <a:ext cx="34290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4490466"/>
            <a:ext cx="150876" cy="214884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933" y="1033463"/>
            <a:ext cx="3565867" cy="329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96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28800" y="666750"/>
            <a:ext cx="61722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Advice for applying machine learning</a:t>
            </a:r>
          </a:p>
          <a:p>
            <a:pPr algn="l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57400" y="21145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2057400" y="2571750"/>
            <a:ext cx="6579425" cy="1625589"/>
          </a:xfrm>
        </p:spPr>
        <p:txBody>
          <a:bodyPr>
            <a:noAutofit/>
          </a:bodyPr>
          <a:lstStyle/>
          <a:p>
            <a:pPr algn="l"/>
            <a:r>
              <a:rPr lang="en-US" sz="4800" b="1" dirty="0" smtClean="0">
                <a:solidFill>
                  <a:schemeClr val="accent2"/>
                </a:solidFill>
              </a:rPr>
              <a:t>Learning Curves</a:t>
            </a:r>
            <a:endParaRPr lang="en-US" sz="4800" b="1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53400" y="4705350"/>
            <a:ext cx="990600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42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Learning curves</a:t>
            </a:r>
            <a:endParaRPr lang="en-US" sz="2400" b="1" dirty="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5698675" y="668982"/>
            <a:ext cx="11370" cy="98659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562600" y="1540516"/>
            <a:ext cx="136351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ross 17"/>
          <p:cNvSpPr/>
          <p:nvPr/>
        </p:nvSpPr>
        <p:spPr>
          <a:xfrm rot="2734294">
            <a:off x="6651028" y="932616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/>
          <p:cNvSpPr/>
          <p:nvPr/>
        </p:nvSpPr>
        <p:spPr>
          <a:xfrm rot="2734294">
            <a:off x="8106963" y="952212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ross 51"/>
          <p:cNvSpPr/>
          <p:nvPr/>
        </p:nvSpPr>
        <p:spPr>
          <a:xfrm rot="2734294">
            <a:off x="7815335" y="996538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ross 54"/>
          <p:cNvSpPr/>
          <p:nvPr/>
        </p:nvSpPr>
        <p:spPr>
          <a:xfrm rot="2734294">
            <a:off x="6638796" y="2011818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ross 55"/>
          <p:cNvSpPr/>
          <p:nvPr/>
        </p:nvSpPr>
        <p:spPr>
          <a:xfrm rot="2734294">
            <a:off x="6347168" y="2056144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ross 56"/>
          <p:cNvSpPr/>
          <p:nvPr/>
        </p:nvSpPr>
        <p:spPr>
          <a:xfrm rot="2734294">
            <a:off x="5826445" y="2454132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ross 59"/>
          <p:cNvSpPr/>
          <p:nvPr/>
        </p:nvSpPr>
        <p:spPr>
          <a:xfrm rot="2734294">
            <a:off x="8115047" y="2001185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ross 60"/>
          <p:cNvSpPr/>
          <p:nvPr/>
        </p:nvSpPr>
        <p:spPr>
          <a:xfrm rot="2734294">
            <a:off x="7823419" y="2045511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ross 61"/>
          <p:cNvSpPr/>
          <p:nvPr/>
        </p:nvSpPr>
        <p:spPr>
          <a:xfrm rot="2734294">
            <a:off x="7302696" y="2443499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ross 62"/>
          <p:cNvSpPr/>
          <p:nvPr/>
        </p:nvSpPr>
        <p:spPr>
          <a:xfrm rot="2734294">
            <a:off x="7520663" y="2131137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42932"/>
            <a:ext cx="2621280" cy="274320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65" y="828473"/>
            <a:ext cx="3781262" cy="682052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65" y="1540516"/>
            <a:ext cx="3695069" cy="685800"/>
          </a:xfrm>
          <a:prstGeom prst="rect">
            <a:avLst/>
          </a:prstGeom>
        </p:spPr>
      </p:pic>
      <p:cxnSp>
        <p:nvCxnSpPr>
          <p:cNvPr id="71" name="Straight Arrow Connector 70"/>
          <p:cNvCxnSpPr/>
          <p:nvPr/>
        </p:nvCxnSpPr>
        <p:spPr>
          <a:xfrm flipV="1">
            <a:off x="1077388" y="2519806"/>
            <a:ext cx="0" cy="218554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904737" y="4507211"/>
            <a:ext cx="3116098" cy="501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835" y="4633647"/>
            <a:ext cx="209550" cy="114300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1944385" y="4537019"/>
            <a:ext cx="3237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(training set size)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154559" y="670751"/>
            <a:ext cx="11370" cy="98659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18484" y="1542285"/>
            <a:ext cx="136351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5686392" y="1737551"/>
            <a:ext cx="11370" cy="98659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550317" y="2609085"/>
            <a:ext cx="136351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7154559" y="1737551"/>
            <a:ext cx="11370" cy="98659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018484" y="2609085"/>
            <a:ext cx="136351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ross 63"/>
          <p:cNvSpPr/>
          <p:nvPr/>
        </p:nvSpPr>
        <p:spPr>
          <a:xfrm rot="2734294">
            <a:off x="6645981" y="3067985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ross 64"/>
          <p:cNvSpPr/>
          <p:nvPr/>
        </p:nvSpPr>
        <p:spPr>
          <a:xfrm rot="2734294">
            <a:off x="6354353" y="3112311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Cross 65"/>
          <p:cNvSpPr/>
          <p:nvPr/>
        </p:nvSpPr>
        <p:spPr>
          <a:xfrm rot="2734294">
            <a:off x="5833630" y="3510299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ross 66"/>
          <p:cNvSpPr/>
          <p:nvPr/>
        </p:nvSpPr>
        <p:spPr>
          <a:xfrm rot="2734294">
            <a:off x="6051597" y="3197937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5685493" y="2804351"/>
            <a:ext cx="11370" cy="98659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549418" y="3675885"/>
            <a:ext cx="136351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ross 74"/>
          <p:cNvSpPr/>
          <p:nvPr/>
        </p:nvSpPr>
        <p:spPr>
          <a:xfrm rot="2734294">
            <a:off x="5921938" y="3302275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Cross 75"/>
          <p:cNvSpPr/>
          <p:nvPr/>
        </p:nvSpPr>
        <p:spPr>
          <a:xfrm rot="2734294">
            <a:off x="8104414" y="3067985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ross 80"/>
          <p:cNvSpPr/>
          <p:nvPr/>
        </p:nvSpPr>
        <p:spPr>
          <a:xfrm rot="2734294">
            <a:off x="7812786" y="3112311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Cross 81"/>
          <p:cNvSpPr/>
          <p:nvPr/>
        </p:nvSpPr>
        <p:spPr>
          <a:xfrm rot="2734294">
            <a:off x="7292063" y="3510299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ross 82"/>
          <p:cNvSpPr/>
          <p:nvPr/>
        </p:nvSpPr>
        <p:spPr>
          <a:xfrm rot="2734294">
            <a:off x="7510030" y="3197937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7143926" y="2804351"/>
            <a:ext cx="11370" cy="98659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7007851" y="3675885"/>
            <a:ext cx="136351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ross 85"/>
          <p:cNvSpPr/>
          <p:nvPr/>
        </p:nvSpPr>
        <p:spPr>
          <a:xfrm rot="2734294">
            <a:off x="7380371" y="3302275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Cross 86"/>
          <p:cNvSpPr/>
          <p:nvPr/>
        </p:nvSpPr>
        <p:spPr>
          <a:xfrm rot="2734294">
            <a:off x="7943920" y="3069868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 rot="16200000">
            <a:off x="258322" y="2736951"/>
            <a:ext cx="951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94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8" grpId="0" animBg="1"/>
      <p:bldP spid="52" grpId="0" animBg="1"/>
      <p:bldP spid="55" grpId="0" animBg="1"/>
      <p:bldP spid="56" grpId="0" animBg="1"/>
      <p:bldP spid="57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75" grpId="0" animBg="1"/>
      <p:bldP spid="76" grpId="0" animBg="1"/>
      <p:bldP spid="81" grpId="0" animBg="1"/>
      <p:bldP spid="82" grpId="0" animBg="1"/>
      <p:bldP spid="83" grpId="0" animBg="1"/>
      <p:bldP spid="86" grpId="0" animBg="1"/>
      <p:bldP spid="8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High bias</a:t>
            </a:r>
            <a:endParaRPr lang="en-US" sz="2400" b="1" dirty="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5698675" y="590550"/>
            <a:ext cx="16325" cy="185074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562600" y="2326227"/>
            <a:ext cx="24384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ross 17"/>
          <p:cNvSpPr/>
          <p:nvPr/>
        </p:nvSpPr>
        <p:spPr>
          <a:xfrm rot="2734294">
            <a:off x="5959592" y="1997370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1" y="242932"/>
            <a:ext cx="1834515" cy="255270"/>
          </a:xfrm>
          <a:prstGeom prst="rect">
            <a:avLst/>
          </a:prstGeom>
        </p:spPr>
      </p:pic>
      <p:cxnSp>
        <p:nvCxnSpPr>
          <p:cNvPr id="71" name="Straight Arrow Connector 70"/>
          <p:cNvCxnSpPr/>
          <p:nvPr/>
        </p:nvCxnSpPr>
        <p:spPr>
          <a:xfrm flipV="1">
            <a:off x="1077388" y="1023405"/>
            <a:ext cx="0" cy="218554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904737" y="3010810"/>
            <a:ext cx="3116098" cy="501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835" y="3137246"/>
            <a:ext cx="209550" cy="114300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1944385" y="3040618"/>
            <a:ext cx="3237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(training set size)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 rot="16200000">
            <a:off x="258322" y="1240550"/>
            <a:ext cx="951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49" name="Cross 48"/>
          <p:cNvSpPr/>
          <p:nvPr/>
        </p:nvSpPr>
        <p:spPr>
          <a:xfrm rot="2734294">
            <a:off x="6096088" y="1535573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/>
          <p:cNvSpPr/>
          <p:nvPr/>
        </p:nvSpPr>
        <p:spPr>
          <a:xfrm rot="2734294">
            <a:off x="6400278" y="1141616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ross 50"/>
          <p:cNvSpPr/>
          <p:nvPr/>
        </p:nvSpPr>
        <p:spPr>
          <a:xfrm rot="2734294">
            <a:off x="6996617" y="1002511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ross 52"/>
          <p:cNvSpPr/>
          <p:nvPr/>
        </p:nvSpPr>
        <p:spPr>
          <a:xfrm rot="2734294">
            <a:off x="7429247" y="1023778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5698675" y="2711143"/>
            <a:ext cx="0" cy="199420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562600" y="4590284"/>
            <a:ext cx="24384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ross 58"/>
          <p:cNvSpPr/>
          <p:nvPr/>
        </p:nvSpPr>
        <p:spPr>
          <a:xfrm rot="2734294">
            <a:off x="5959592" y="4261427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Cross 76"/>
          <p:cNvSpPr/>
          <p:nvPr/>
        </p:nvSpPr>
        <p:spPr>
          <a:xfrm rot="2734294">
            <a:off x="6068991" y="3845206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Cross 79"/>
          <p:cNvSpPr/>
          <p:nvPr/>
        </p:nvSpPr>
        <p:spPr>
          <a:xfrm rot="2734294">
            <a:off x="6217393" y="3508872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Cross 87"/>
          <p:cNvSpPr/>
          <p:nvPr/>
        </p:nvSpPr>
        <p:spPr>
          <a:xfrm rot="2734294">
            <a:off x="6585853" y="3327295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Cross 88"/>
          <p:cNvSpPr/>
          <p:nvPr/>
        </p:nvSpPr>
        <p:spPr>
          <a:xfrm rot="2734294">
            <a:off x="6996617" y="3266568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Cross 90"/>
          <p:cNvSpPr/>
          <p:nvPr/>
        </p:nvSpPr>
        <p:spPr>
          <a:xfrm rot="2734294">
            <a:off x="7429247" y="3287835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Cross 91"/>
          <p:cNvSpPr/>
          <p:nvPr/>
        </p:nvSpPr>
        <p:spPr>
          <a:xfrm rot="2734294">
            <a:off x="6412325" y="3387070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Cross 92"/>
          <p:cNvSpPr/>
          <p:nvPr/>
        </p:nvSpPr>
        <p:spPr>
          <a:xfrm rot="2734294">
            <a:off x="6801452" y="3277202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Cross 93"/>
          <p:cNvSpPr/>
          <p:nvPr/>
        </p:nvSpPr>
        <p:spPr>
          <a:xfrm rot="2734294">
            <a:off x="7200647" y="3284764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Cross 94"/>
          <p:cNvSpPr/>
          <p:nvPr/>
        </p:nvSpPr>
        <p:spPr>
          <a:xfrm rot="2734294">
            <a:off x="7639652" y="3277202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Cross 95"/>
          <p:cNvSpPr/>
          <p:nvPr/>
        </p:nvSpPr>
        <p:spPr>
          <a:xfrm rot="2734294">
            <a:off x="6115652" y="3661272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Cross 96"/>
          <p:cNvSpPr/>
          <p:nvPr/>
        </p:nvSpPr>
        <p:spPr>
          <a:xfrm rot="2734294">
            <a:off x="5992080" y="4049835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Cross 97"/>
          <p:cNvSpPr/>
          <p:nvPr/>
        </p:nvSpPr>
        <p:spPr>
          <a:xfrm rot="2734294">
            <a:off x="5920720" y="4438397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7743927" y="2396019"/>
            <a:ext cx="61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</a:t>
            </a:r>
            <a:endParaRPr lang="en-US" baseline="-25000" dirty="0"/>
          </a:p>
        </p:txBody>
      </p:sp>
      <p:sp>
        <p:nvSpPr>
          <p:cNvPr id="100" name="TextBox 99"/>
          <p:cNvSpPr txBox="1"/>
          <p:nvPr/>
        </p:nvSpPr>
        <p:spPr>
          <a:xfrm rot="16200000">
            <a:off x="5100513" y="102623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price</a:t>
            </a:r>
            <a:endParaRPr lang="en-US" baseline="-25000" dirty="0"/>
          </a:p>
        </p:txBody>
      </p:sp>
      <p:sp>
        <p:nvSpPr>
          <p:cNvPr id="101" name="TextBox 100"/>
          <p:cNvSpPr txBox="1"/>
          <p:nvPr/>
        </p:nvSpPr>
        <p:spPr>
          <a:xfrm>
            <a:off x="7759509" y="4640818"/>
            <a:ext cx="61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</a:t>
            </a:r>
            <a:endParaRPr lang="en-US" baseline="-25000" dirty="0"/>
          </a:p>
        </p:txBody>
      </p:sp>
      <p:sp>
        <p:nvSpPr>
          <p:cNvPr id="102" name="TextBox 101"/>
          <p:cNvSpPr txBox="1"/>
          <p:nvPr/>
        </p:nvSpPr>
        <p:spPr>
          <a:xfrm rot="16200000">
            <a:off x="5116095" y="327103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price</a:t>
            </a:r>
            <a:endParaRPr lang="en-US" baseline="-25000" dirty="0"/>
          </a:p>
        </p:txBody>
      </p:sp>
      <p:sp>
        <p:nvSpPr>
          <p:cNvPr id="103" name="TextBox 102"/>
          <p:cNvSpPr txBox="1"/>
          <p:nvPr/>
        </p:nvSpPr>
        <p:spPr>
          <a:xfrm>
            <a:off x="381000" y="3440490"/>
            <a:ext cx="441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If a learning algorithm is suffering from high bias, getting more training data will not (by itself) help much.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522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77" grpId="0" animBg="1"/>
      <p:bldP spid="80" grpId="0" animBg="1"/>
      <p:bldP spid="88" grpId="0" animBg="1"/>
      <p:bldP spid="89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101" grpId="0"/>
      <p:bldP spid="102" grpId="0"/>
      <p:bldP spid="10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High variance</a:t>
            </a:r>
            <a:endParaRPr lang="en-US" sz="2400" b="1" dirty="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5698675" y="777949"/>
            <a:ext cx="16325" cy="185074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562600" y="2513626"/>
            <a:ext cx="24384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125" y="218987"/>
            <a:ext cx="3630930" cy="274320"/>
          </a:xfrm>
          <a:prstGeom prst="rect">
            <a:avLst/>
          </a:prstGeom>
        </p:spPr>
      </p:pic>
      <p:cxnSp>
        <p:nvCxnSpPr>
          <p:cNvPr id="71" name="Straight Arrow Connector 70"/>
          <p:cNvCxnSpPr/>
          <p:nvPr/>
        </p:nvCxnSpPr>
        <p:spPr>
          <a:xfrm flipV="1">
            <a:off x="1077388" y="1023405"/>
            <a:ext cx="0" cy="218554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904737" y="3010810"/>
            <a:ext cx="2371863" cy="501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835" y="3137246"/>
            <a:ext cx="209550" cy="114300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1944385" y="3040618"/>
            <a:ext cx="3237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(training set size)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 rot="16200000">
            <a:off x="258322" y="1240550"/>
            <a:ext cx="951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error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5698675" y="2711143"/>
            <a:ext cx="0" cy="199420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562600" y="4590284"/>
            <a:ext cx="24384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743927" y="2583418"/>
            <a:ext cx="61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</a:t>
            </a:r>
            <a:endParaRPr lang="en-US" baseline="-25000" dirty="0"/>
          </a:p>
        </p:txBody>
      </p:sp>
      <p:sp>
        <p:nvSpPr>
          <p:cNvPr id="100" name="TextBox 99"/>
          <p:cNvSpPr txBox="1"/>
          <p:nvPr/>
        </p:nvSpPr>
        <p:spPr>
          <a:xfrm rot="16200000">
            <a:off x="5100513" y="121363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price</a:t>
            </a:r>
            <a:endParaRPr lang="en-US" baseline="-25000" dirty="0"/>
          </a:p>
        </p:txBody>
      </p:sp>
      <p:sp>
        <p:nvSpPr>
          <p:cNvPr id="101" name="TextBox 100"/>
          <p:cNvSpPr txBox="1"/>
          <p:nvPr/>
        </p:nvSpPr>
        <p:spPr>
          <a:xfrm>
            <a:off x="7759509" y="4640818"/>
            <a:ext cx="61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</a:t>
            </a:r>
            <a:endParaRPr lang="en-US" baseline="-25000" dirty="0"/>
          </a:p>
        </p:txBody>
      </p:sp>
      <p:sp>
        <p:nvSpPr>
          <p:cNvPr id="102" name="TextBox 101"/>
          <p:cNvSpPr txBox="1"/>
          <p:nvPr/>
        </p:nvSpPr>
        <p:spPr>
          <a:xfrm rot="16200000">
            <a:off x="5116095" y="327103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price</a:t>
            </a:r>
            <a:endParaRPr lang="en-US" baseline="-25000" dirty="0"/>
          </a:p>
        </p:txBody>
      </p:sp>
      <p:sp>
        <p:nvSpPr>
          <p:cNvPr id="103" name="TextBox 102"/>
          <p:cNvSpPr txBox="1"/>
          <p:nvPr/>
        </p:nvSpPr>
        <p:spPr>
          <a:xfrm>
            <a:off x="381000" y="3440490"/>
            <a:ext cx="441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If a learning algorithm is suffering from high variance, getting more training data is likely to help.</a:t>
            </a:r>
            <a:endParaRPr lang="en-US" sz="2400" dirty="0"/>
          </a:p>
        </p:txBody>
      </p:sp>
      <p:sp>
        <p:nvSpPr>
          <p:cNvPr id="109" name="Cross 108"/>
          <p:cNvSpPr/>
          <p:nvPr/>
        </p:nvSpPr>
        <p:spPr>
          <a:xfrm rot="2734294">
            <a:off x="5959592" y="2184769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Cross 109"/>
          <p:cNvSpPr/>
          <p:nvPr/>
        </p:nvSpPr>
        <p:spPr>
          <a:xfrm rot="2734294">
            <a:off x="6096088" y="1722972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Cross 110"/>
          <p:cNvSpPr/>
          <p:nvPr/>
        </p:nvSpPr>
        <p:spPr>
          <a:xfrm rot="2734294">
            <a:off x="6400278" y="1329015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Cross 111"/>
          <p:cNvSpPr/>
          <p:nvPr/>
        </p:nvSpPr>
        <p:spPr>
          <a:xfrm rot="2734294">
            <a:off x="6878359" y="1324113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Cross 112"/>
          <p:cNvSpPr/>
          <p:nvPr/>
        </p:nvSpPr>
        <p:spPr>
          <a:xfrm rot="2734294">
            <a:off x="7429247" y="1211177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Cross 118"/>
          <p:cNvSpPr/>
          <p:nvPr/>
        </p:nvSpPr>
        <p:spPr>
          <a:xfrm rot="2734294">
            <a:off x="5963252" y="4250794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Cross 119"/>
          <p:cNvSpPr/>
          <p:nvPr/>
        </p:nvSpPr>
        <p:spPr>
          <a:xfrm rot="2734294">
            <a:off x="6099748" y="3788997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Cross 120"/>
          <p:cNvSpPr/>
          <p:nvPr/>
        </p:nvSpPr>
        <p:spPr>
          <a:xfrm rot="2734294">
            <a:off x="6403938" y="3395040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Cross 121"/>
          <p:cNvSpPr/>
          <p:nvPr/>
        </p:nvSpPr>
        <p:spPr>
          <a:xfrm rot="2734294">
            <a:off x="6882019" y="3390138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Cross 122"/>
          <p:cNvSpPr/>
          <p:nvPr/>
        </p:nvSpPr>
        <p:spPr>
          <a:xfrm rot="2734294">
            <a:off x="7432907" y="3277202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Cross 123"/>
          <p:cNvSpPr/>
          <p:nvPr/>
        </p:nvSpPr>
        <p:spPr>
          <a:xfrm rot="2734294">
            <a:off x="7734047" y="3353402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Cross 124"/>
          <p:cNvSpPr/>
          <p:nvPr/>
        </p:nvSpPr>
        <p:spPr>
          <a:xfrm rot="2734294">
            <a:off x="7962647" y="3505802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Cross 125"/>
          <p:cNvSpPr/>
          <p:nvPr/>
        </p:nvSpPr>
        <p:spPr>
          <a:xfrm rot="2734294">
            <a:off x="7182452" y="3353402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Cross 126"/>
          <p:cNvSpPr/>
          <p:nvPr/>
        </p:nvSpPr>
        <p:spPr>
          <a:xfrm rot="2734294">
            <a:off x="6645981" y="3251096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Cross 127"/>
          <p:cNvSpPr/>
          <p:nvPr/>
        </p:nvSpPr>
        <p:spPr>
          <a:xfrm rot="2734294">
            <a:off x="6234384" y="3555896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Cross 128"/>
          <p:cNvSpPr/>
          <p:nvPr/>
        </p:nvSpPr>
        <p:spPr>
          <a:xfrm rot="2734294">
            <a:off x="5810852" y="4362197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Cross 129"/>
          <p:cNvSpPr/>
          <p:nvPr/>
        </p:nvSpPr>
        <p:spPr>
          <a:xfrm rot="2734294">
            <a:off x="6039452" y="4039202"/>
            <a:ext cx="94901" cy="9490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5906785" y="408617"/>
            <a:ext cx="3237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(and small     )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969" y="505656"/>
            <a:ext cx="125730" cy="17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91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28800" y="666750"/>
            <a:ext cx="61722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Advice for applying machine learning</a:t>
            </a:r>
          </a:p>
          <a:p>
            <a:pPr algn="l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57400" y="21145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2057400" y="2571750"/>
            <a:ext cx="6579425" cy="1625589"/>
          </a:xfrm>
        </p:spPr>
        <p:txBody>
          <a:bodyPr>
            <a:noAutofit/>
          </a:bodyPr>
          <a:lstStyle/>
          <a:p>
            <a:pPr algn="l"/>
            <a:r>
              <a:rPr lang="en-US" sz="4800" b="1" dirty="0" smtClean="0">
                <a:solidFill>
                  <a:schemeClr val="accent2"/>
                </a:solidFill>
              </a:rPr>
              <a:t>Deciding </a:t>
            </a:r>
            <a:r>
              <a:rPr lang="en-US" sz="4800" b="1" dirty="0">
                <a:solidFill>
                  <a:schemeClr val="accent2"/>
                </a:solidFill>
              </a:rPr>
              <a:t>what to try next (revisited)</a:t>
            </a:r>
          </a:p>
        </p:txBody>
      </p:sp>
      <p:sp>
        <p:nvSpPr>
          <p:cNvPr id="3" name="Rectangle 2"/>
          <p:cNvSpPr/>
          <p:nvPr/>
        </p:nvSpPr>
        <p:spPr>
          <a:xfrm>
            <a:off x="8153400" y="4705350"/>
            <a:ext cx="990600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3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66823" y="278269"/>
            <a:ext cx="83058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Debugging a learning algorithm:</a:t>
            </a:r>
          </a:p>
          <a:p>
            <a:r>
              <a:rPr lang="en-US" sz="2200" dirty="0" smtClean="0"/>
              <a:t>Suppose you have implemented regularized linear regression to predict housing prices. However, when you test your hypothesis in a new set of houses, you find that it makes unacceptably large errors in its prediction. What should you try next? </a:t>
            </a:r>
            <a:endParaRPr lang="en-US" sz="2200" dirty="0"/>
          </a:p>
        </p:txBody>
      </p:sp>
      <p:sp>
        <p:nvSpPr>
          <p:cNvPr id="137" name="TextBox 136"/>
          <p:cNvSpPr txBox="1"/>
          <p:nvPr/>
        </p:nvSpPr>
        <p:spPr>
          <a:xfrm>
            <a:off x="685800" y="2200692"/>
            <a:ext cx="5562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200" dirty="0" smtClean="0"/>
              <a:t>Get more training examples</a:t>
            </a:r>
          </a:p>
          <a:p>
            <a:pPr marL="342900" indent="-342900">
              <a:buFontTx/>
              <a:buChar char="-"/>
            </a:pPr>
            <a:r>
              <a:rPr lang="en-US" sz="2200" dirty="0" smtClean="0"/>
              <a:t>Try smaller sets of features</a:t>
            </a:r>
          </a:p>
          <a:p>
            <a:pPr marL="342900" indent="-342900">
              <a:buFontTx/>
              <a:buChar char="-"/>
            </a:pPr>
            <a:r>
              <a:rPr lang="en-US" sz="2200" dirty="0" smtClean="0"/>
              <a:t>Try getting additional features</a:t>
            </a:r>
          </a:p>
          <a:p>
            <a:pPr marL="342900" indent="-342900">
              <a:buFontTx/>
              <a:buChar char="-"/>
            </a:pPr>
            <a:r>
              <a:rPr lang="en-US" sz="2200" dirty="0" smtClean="0"/>
              <a:t>Try adding polynomial features</a:t>
            </a:r>
          </a:p>
          <a:p>
            <a:pPr marL="342900" indent="-342900">
              <a:buFontTx/>
              <a:buChar char="-"/>
            </a:pPr>
            <a:r>
              <a:rPr lang="en-US" sz="2200" dirty="0" smtClean="0"/>
              <a:t>Try decreasing</a:t>
            </a:r>
          </a:p>
          <a:p>
            <a:pPr marL="342900" indent="-342900">
              <a:buFontTx/>
              <a:buChar char="-"/>
            </a:pPr>
            <a:r>
              <a:rPr lang="en-US" sz="2200" dirty="0" smtClean="0"/>
              <a:t>Try increasing</a:t>
            </a:r>
            <a:endParaRPr lang="en-US" sz="2200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377" y="3275582"/>
            <a:ext cx="1800225" cy="2743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229" y="3680391"/>
            <a:ext cx="125730" cy="179070"/>
          </a:xfrm>
          <a:prstGeom prst="rect">
            <a:avLst/>
          </a:prstGeom>
        </p:spPr>
      </p:pic>
      <p:pic>
        <p:nvPicPr>
          <p:cNvPr id="139" name="Picture 13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031" y="4010050"/>
            <a:ext cx="125730" cy="17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81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Addressing overfitting: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051262"/>
            <a:ext cx="608076" cy="180594"/>
          </a:xfrm>
          <a:prstGeom prst="rect">
            <a:avLst/>
          </a:prstGeom>
        </p:spPr>
      </p:pic>
      <p:graphicFrame>
        <p:nvGraphicFramePr>
          <p:cNvPr id="26" name="Char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2830384"/>
              </p:ext>
            </p:extLst>
          </p:nvPr>
        </p:nvGraphicFramePr>
        <p:xfrm>
          <a:off x="6085375" y="354125"/>
          <a:ext cx="2601425" cy="2284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7" name="TextBox 26"/>
          <p:cNvSpPr txBox="1"/>
          <p:nvPr/>
        </p:nvSpPr>
        <p:spPr>
          <a:xfrm rot="16200000">
            <a:off x="5442714" y="1182667"/>
            <a:ext cx="1283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28" name="TextBox 20"/>
          <p:cNvSpPr txBox="1"/>
          <p:nvPr/>
        </p:nvSpPr>
        <p:spPr>
          <a:xfrm>
            <a:off x="7010400" y="2444308"/>
            <a:ext cx="1283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01023"/>
            <a:ext cx="608076" cy="1805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45664"/>
            <a:ext cx="608076" cy="1851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78658"/>
            <a:ext cx="608076" cy="1805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28419"/>
            <a:ext cx="608076" cy="1851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773060"/>
            <a:ext cx="608076" cy="18516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181350"/>
            <a:ext cx="518922" cy="692658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371600" y="879904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ize of house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371600" y="1195685"/>
            <a:ext cx="270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no. of bedrooms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371600" y="1566411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no. of floors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378449" y="1915041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age of house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371600" y="2262485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  <a:r>
              <a:rPr lang="en-US" sz="2400" dirty="0" smtClean="0"/>
              <a:t>verage income in neighborhood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371600" y="2612663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</a:t>
            </a:r>
            <a:r>
              <a:rPr lang="en-US" sz="2400" dirty="0" smtClean="0"/>
              <a:t>itchen size</a:t>
            </a:r>
          </a:p>
        </p:txBody>
      </p:sp>
    </p:spTree>
    <p:extLst>
      <p:ext uri="{BB962C8B-B14F-4D97-AF65-F5344CB8AC3E}">
        <p14:creationId xmlns:p14="http://schemas.microsoft.com/office/powerpoint/2010/main" val="32701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Addressing overfitting: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1000" y="916725"/>
            <a:ext cx="8305800" cy="41549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Options:</a:t>
            </a:r>
          </a:p>
          <a:p>
            <a:pPr marL="914400" lvl="1" indent="-457200">
              <a:buAutoNum type="arabicPeriod"/>
            </a:pPr>
            <a:r>
              <a:rPr lang="en-US" sz="2400" dirty="0" smtClean="0"/>
              <a:t>Reduce number of features.</a:t>
            </a:r>
          </a:p>
          <a:p>
            <a:pPr marL="1371600" lvl="2" indent="-457200">
              <a:buFont typeface="Calibri" pitchFamily="34" charset="0"/>
              <a:buChar char="―"/>
            </a:pPr>
            <a:r>
              <a:rPr lang="en-US" sz="2400" dirty="0" smtClean="0"/>
              <a:t>Manually </a:t>
            </a:r>
            <a:r>
              <a:rPr lang="en-US" sz="2400" dirty="0"/>
              <a:t>select which features to </a:t>
            </a:r>
            <a:r>
              <a:rPr lang="en-US" sz="2400" dirty="0" smtClean="0"/>
              <a:t>keep.</a:t>
            </a:r>
          </a:p>
          <a:p>
            <a:pPr marL="1371600" lvl="2" indent="-457200">
              <a:buFont typeface="Calibri" pitchFamily="34" charset="0"/>
              <a:buChar char="―"/>
            </a:pPr>
            <a:r>
              <a:rPr lang="en-US" sz="2400" dirty="0" smtClean="0"/>
              <a:t>Model </a:t>
            </a:r>
            <a:r>
              <a:rPr lang="en-US" sz="2400" dirty="0"/>
              <a:t>selection </a:t>
            </a:r>
            <a:r>
              <a:rPr lang="en-US" sz="2400" dirty="0" smtClean="0"/>
              <a:t>algorithm </a:t>
            </a:r>
            <a:r>
              <a:rPr lang="en-US" sz="2400" dirty="0"/>
              <a:t>(later in course</a:t>
            </a:r>
            <a:r>
              <a:rPr lang="en-US" sz="2400" dirty="0" smtClean="0"/>
              <a:t>).</a:t>
            </a:r>
          </a:p>
          <a:p>
            <a:pPr marL="914400" lvl="1" indent="-457200">
              <a:buAutoNum type="arabicPeriod"/>
            </a:pPr>
            <a:r>
              <a:rPr lang="en-US" sz="2400" dirty="0" smtClean="0"/>
              <a:t>Regularization.</a:t>
            </a:r>
          </a:p>
          <a:p>
            <a:pPr marL="1371600" lvl="2" indent="-457200">
              <a:buFont typeface="Calibri" pitchFamily="34" charset="0"/>
              <a:buChar char="―"/>
            </a:pPr>
            <a:r>
              <a:rPr lang="en-US" sz="2400" dirty="0" smtClean="0"/>
              <a:t>Keep all the features, but reduce magnitude/values of parameters    .</a:t>
            </a:r>
          </a:p>
          <a:p>
            <a:pPr marL="1371600" lvl="2" indent="-457200">
              <a:buFont typeface="Calibri" pitchFamily="34" charset="0"/>
              <a:buChar char="―"/>
            </a:pPr>
            <a:r>
              <a:rPr lang="en-US" sz="2400" dirty="0" smtClean="0"/>
              <a:t>Works well when we have a lot of features, each of which contributes a bit to predicting    .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732" y="3237002"/>
            <a:ext cx="224028" cy="3063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896" y="4025542"/>
            <a:ext cx="144018" cy="19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41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Intuition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310515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Suppose we penalize and make     ,      really small.</a:t>
            </a:r>
            <a:endParaRPr lang="en-US" sz="2400" dirty="0"/>
          </a:p>
        </p:txBody>
      </p:sp>
      <p:pic>
        <p:nvPicPr>
          <p:cNvPr id="18" name="Picture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808" y="2724191"/>
            <a:ext cx="1697355" cy="2550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353" y="2724150"/>
            <a:ext cx="3382897" cy="262331"/>
          </a:xfrm>
          <a:prstGeom prst="rect">
            <a:avLst/>
          </a:prstGeom>
        </p:spPr>
      </p:pic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3585001"/>
              </p:ext>
            </p:extLst>
          </p:nvPr>
        </p:nvGraphicFramePr>
        <p:xfrm>
          <a:off x="1638626" y="590550"/>
          <a:ext cx="2172176" cy="1907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21" name="TextBox 20"/>
          <p:cNvSpPr txBox="1"/>
          <p:nvPr/>
        </p:nvSpPr>
        <p:spPr>
          <a:xfrm rot="16200000">
            <a:off x="1066851" y="1456435"/>
            <a:ext cx="1071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22" name="TextBox 20"/>
          <p:cNvSpPr txBox="1"/>
          <p:nvPr/>
        </p:nvSpPr>
        <p:spPr>
          <a:xfrm>
            <a:off x="1874798" y="2383437"/>
            <a:ext cx="1738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 of house</a:t>
            </a:r>
            <a:endParaRPr lang="en-US" sz="1600" dirty="0"/>
          </a:p>
        </p:txBody>
      </p:sp>
      <p:graphicFrame>
        <p:nvGraphicFramePr>
          <p:cNvPr id="23" name="Char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9886603"/>
              </p:ext>
            </p:extLst>
          </p:nvPr>
        </p:nvGraphicFramePr>
        <p:xfrm>
          <a:off x="5087204" y="546592"/>
          <a:ext cx="2172176" cy="1907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4" name="TextBox 23"/>
          <p:cNvSpPr txBox="1"/>
          <p:nvPr/>
        </p:nvSpPr>
        <p:spPr>
          <a:xfrm rot="16200000">
            <a:off x="4515429" y="1412475"/>
            <a:ext cx="1071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29" name="TextBox 20"/>
          <p:cNvSpPr txBox="1"/>
          <p:nvPr/>
        </p:nvSpPr>
        <p:spPr>
          <a:xfrm>
            <a:off x="5295900" y="2343150"/>
            <a:ext cx="1738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 of house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170" y="3202251"/>
            <a:ext cx="240030" cy="2674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444" y="3202251"/>
            <a:ext cx="244602" cy="2628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78" y="3566815"/>
            <a:ext cx="3398901" cy="7627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" name="Ink 5"/>
              <p14:cNvContentPartPr/>
              <p14:nvPr/>
            </p14:nvContentPartPr>
            <p14:xfrm>
              <a:off x="1914840" y="758160"/>
              <a:ext cx="5438880" cy="15814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03680" y="744840"/>
                <a:ext cx="5461920" cy="160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794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28800" y="666750"/>
            <a:ext cx="61722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Regularization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057400" y="21145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828800" y="2241561"/>
            <a:ext cx="6819900" cy="1625589"/>
          </a:xfrm>
        </p:spPr>
        <p:txBody>
          <a:bodyPr>
            <a:noAutofit/>
          </a:bodyPr>
          <a:lstStyle/>
          <a:p>
            <a:pPr algn="l"/>
            <a:r>
              <a:rPr lang="en-US" sz="5400" b="1" dirty="0" smtClean="0">
                <a:solidFill>
                  <a:schemeClr val="accent2"/>
                </a:solidFill>
              </a:rPr>
              <a:t>Cost Function </a:t>
            </a:r>
            <a:r>
              <a:rPr lang="en-US" sz="2800" b="1" dirty="0" smtClean="0">
                <a:solidFill>
                  <a:schemeClr val="accent2"/>
                </a:solidFill>
              </a:rPr>
              <a:t>(See how Regularization works and how cost function looks like?)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53400" y="4705350"/>
            <a:ext cx="990600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4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81000" y="916725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Small values for parameters </a:t>
            </a:r>
          </a:p>
          <a:p>
            <a:pPr marL="914400" lvl="1" indent="-457200">
              <a:buFont typeface="Calibri" pitchFamily="34" charset="0"/>
              <a:buChar char="―"/>
            </a:pPr>
            <a:r>
              <a:rPr lang="en-US" sz="2400" dirty="0" smtClean="0"/>
              <a:t>“Simpler” hypothesis</a:t>
            </a:r>
          </a:p>
          <a:p>
            <a:pPr marL="914400" lvl="1" indent="-457200">
              <a:buFont typeface="Calibri" pitchFamily="34" charset="0"/>
              <a:buChar char="―"/>
            </a:pPr>
            <a:r>
              <a:rPr lang="en-US" sz="2400" dirty="0" smtClean="0"/>
              <a:t>Less prone to overfitting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Regularization.</a:t>
            </a: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299" y="1042956"/>
            <a:ext cx="1639062" cy="27660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81000" y="2133421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Housing:</a:t>
            </a:r>
          </a:p>
          <a:p>
            <a:pPr marL="914400" lvl="1" indent="-457200">
              <a:buFont typeface="Calibri" pitchFamily="34" charset="0"/>
              <a:buChar char="―"/>
            </a:pPr>
            <a:r>
              <a:rPr lang="en-US" sz="2400" dirty="0" smtClean="0"/>
              <a:t>Features: </a:t>
            </a:r>
          </a:p>
          <a:p>
            <a:pPr marL="914400" lvl="1" indent="-457200">
              <a:buFont typeface="Calibri" pitchFamily="34" charset="0"/>
              <a:buChar char="―"/>
            </a:pPr>
            <a:r>
              <a:rPr lang="en-US" sz="2400" dirty="0" smtClean="0"/>
              <a:t>Parameters: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066" y="3008569"/>
            <a:ext cx="2265426" cy="2766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680346"/>
            <a:ext cx="1949958" cy="19431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97" y="3673602"/>
            <a:ext cx="1792224" cy="49377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840" y="3486150"/>
            <a:ext cx="3419856" cy="86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41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 =&#10;$&#10;&#10;\end{document}"/>
  <p:tag name="IGUANATEXSIZE" val="2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(x^{(m)}, y^{(m)})&#10;$&#10;&#10;&#10;\end{document}"/>
  <p:tag name="IGUANATEXSIZE" val="2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vdots&#10;$&#10;&#10;&#10;\end{document}"/>
  <p:tag name="IGUANATEXSIZE" val="2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(x^{(1)}_{test}, y^{(1)}_{test})&#10;$&#10;&#10;&#10;\end{document}"/>
  <p:tag name="IGUANATEXSIZE" val="2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(x^{(2)}_{test}, y^{(2)}_{test})&#10;$&#10;&#10;&#10;\end{document}"/>
  <p:tag name="IGUANATEXSIZE" val="2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(x^{(m_{test})}_{test}, y^{(m_{test})}_{test})&#10;$&#10;&#10;&#10;\end{document}"/>
  <p:tag name="IGUANATEXSIZE" val="2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vdots&#10;$&#10;&#10;&#10;\end{document}"/>
  <p:tag name="IGUANATEXSIZE" val="2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(x^{(1)}_{cv}, y^{(1)}_{cv})&#10;$&#10;&#10;&#10;\end{document}"/>
  <p:tag name="IGUANATEXSIZE" val="2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(x^{(2)}_{cv}, y^{(2)}_{cv})&#10;$&#10;&#10;&#10;\end{document}"/>
  <p:tag name="IGUANATEXSIZE" val="2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(x^{(m_{cv})}_{cv}, y^{(m_{cv})}_{cv})&#10;$&#10;&#10;&#10;\end{document}"/>
  <p:tag name="IGUANATEXSIZE" val="2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vdots&#10;$&#10;&#10;&#10;\end{document}"/>
  <p:tag name="IGUANATEXSIZE" val="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 =&#10;$&#10;&#10;\end{document}"/>
  <p:tag name="IGUANATEXSIZE" val="2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_{train} (\theta) = \frac{1}{2m} \displaystyle \sum_{i=1}^{m} (h_\theta(x^{(i)}) - y^{(i)})^2&#10;$&#10;&#10;&#10;\end{document}"/>
  <p:tag name="IGUANATEXSIZE" val="2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_{cv} (\theta) = \frac{1}{2m_{cv}} \displaystyle \sum_{i=1}^{m_{cv}} (h_\theta(x_{cv}^{(i)}) - y_{cv}^{(i)})^2&#10;$&#10;&#10;&#10;\end{document}"/>
  <p:tag name="IGUANATEXSIZE" val="2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_{test}(\theta) = \frac{1}{2m_{test}} \displaystyle \sum_{i=1}^{m_{test}} (h_\theta(x_{test}^{(i)}) - y_{test}^{(i)})^2&#10;$&#10;&#10;&#10;\end{document}"/>
  <p:tag name="IGUANATEXSIZE" val="2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vdots&#10;$&#10;&#10;&#10;\end{document}"/>
  <p:tag name="IGUANATEXSIZE" val="2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h_\theta (x) = \theta_0 + \theta_1 x&#10;$&#10;&#10;&#10;\end{document}"/>
  <p:tag name="IGUANATEXSIZE" val="2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h_\theta (x) = \theta_0 + \theta_1 x + \theta_2 x^2&#10;$&#10;&#10;&#10;\end{document}"/>
  <p:tag name="IGUANATEXSIZE" val="2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h_\theta (x) = \theta_0 + \theta_1 x + \dots + \theta_3 x^3&#10;$&#10;&#10;&#10;\end{document}"/>
  <p:tag name="IGUANATEXSIZE" val="2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h_\theta (x) = \theta_0 + \theta_1 x + \dots + \theta_{10} x^{10}&#10;$&#10;&#10;&#10;\end{document}"/>
  <p:tag name="IGUANATEXSIZE" val="2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_{test}(\theta^{(4)})&#10;$&#10;&#10;&#10;\end{document}"/>
  <p:tag name="IGUANATEXSIZE" val="2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theta_0 + \theta_1 x_1 + \dots + \theta_4 x^4&#10;$&#10;&#10;&#10;\end{document}"/>
  <p:tag name="IGUANATEXSIZE" val="2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3 =&#10;$&#10;&#10;\end{document}"/>
  <p:tag name="IGUANATEXSIZE" val="2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&#10;$&#10;&#10;\end{document}"/>
  <p:tag name="IGUANATEXSIZE" val="2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&#10;$&#10;&#10;\end{document}"/>
  <p:tag name="IGUANATEXSIZE" val="2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 + \theta_3 x^3 + \theta_4 x^4&#10;$&#10;&#10;\end{document}"/>
  <p:tag name="IGUANATEXSIZE" val="2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_{train} (\theta) = \frac{1}{2m} \displaystyle \sum_{i=1}^{m} (h_\theta(x^{(i)}) - y^{(i)})^2&#10;$&#10;&#10;&#10;\end{document}"/>
  <p:tag name="IGUANATEXSIZE" val="2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_{cv} (\theta) = \frac{1}{2m_{cv}} \displaystyle \sum_{i=1}^{m_{cv}} (h_\theta(x_{cv}^{(i)}) - y_{cv}^{(i)})^2&#10;$&#10;&#10;&#10;\end{document}"/>
  <p:tag name="IGUANATEXSIZE" val="2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_{cv} (\theta)&#10;$&#10;&#10;&#10;\end{document}"/>
  <p:tag name="IGUANATEXSIZE" val="24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_{test} (\theta)&#10;$&#10;&#10;&#10;\end{document}"/>
  <p:tag name="IGUANATEXSIZE" val="2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_{cv} (\theta)&#10;$&#10;&#10;&#10;\end{document}"/>
  <p:tag name="IGUANATEXSIZE" val="24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_{train} (\theta)&#10;$&#10;&#10;&#10;\end{document}"/>
  <p:tag name="IGUANATEXSIZE" val="24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lambda&#10;$&#10;&#10;&#10;\end{document}"/>
  <p:tag name="IGUANATEXSIZE" val="2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4 =&#10;$&#10;&#10;\end{document}"/>
  <p:tag name="IGUANATEXSIZE" val="2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lambda&#10;$&#10;&#10;&#10;\end{document}"/>
  <p:tag name="IGUANATEXSIZE" val="2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lambda = 10000.\; \theta_1 \approx 0, \theta_2 \approx 0,\dots&#10;$&#10;&#10;&#10;\end{document}"/>
  <p:tag name="IGUANATEXSIZE" val="2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h_\theta(x) \approx \theta_0&#10;$&#10;&#10;&#10;\end{document}"/>
  <p:tag name="IGUANATEXSIZE" val="24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h_\theta(x) = \theta_0 + \theta_1 x + \theta_2 x^2 + \theta_3 x^3 + \theta_4 x^4&#10;$&#10;&#10;&#10;\end{document}"/>
  <p:tag name="IGUANATEXSIZE" val="24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lambda&#10;$&#10;&#10;&#10;\end{document}"/>
  <p:tag name="IGUANATEXSIZE" val="24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left[ \sum\limits^{m}_{i=1} (h_\theta(x^{(i)})-y^{(i)})^2  + \lambda \sum\limits^n_{j=1} \theta_j^2 \right]&#10;$&#10;&#10;\end{document}"/>
  <p:tag name="IGUANATEXSIZE" val="24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lambda&#10;$&#10;&#10;&#10;\end{document}"/>
  <p:tag name="IGUANATEXSIZE" val="24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h_\theta(x) = \theta_0 + \theta_1 x + \theta_2 x^2 + \theta_3 x^3 + \theta_4 x^4&#10;$&#10;&#10;&#10;\end{document}"/>
  <p:tag name="IGUANATEXSIZE" val="24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_{train} (\theta) = \frac{1}{2m} \displaystyle \sum_{i=1}^{m} (h_\theta(x^{(i)}) - y^{(i)})^2&#10;$&#10;&#10;&#10;\end{document}"/>
  <p:tag name="IGUANATEXSIZE" val="24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_{cv} (\theta) = \frac{1}{2m_{cv}} \displaystyle \sum_{i=1}^{m_{cv}} (h_\theta(x_{cv}^{(i)}) - y_{cv}^{(i)})^2&#10;$&#10;&#10;&#10;\end{document}"/>
  <p:tag name="IGUANATEXSIZE" val="2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5 =&#10;$&#10;&#10;\end{document}"/>
  <p:tag name="IGUANATEXSIZE" val="2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_{test}(\theta) = \frac{1}{2m_{test}} \displaystyle \sum_{i=1}^{m_{test}} (h_\theta(x_{test}^{(i)}) - y_{test}^{(i)})^2&#10;$&#10;&#10;&#10;\end{document}"/>
  <p:tag name="IGUANATEXSIZE" val="24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left[ \sum\limits^{m}_{i=1} (h_\theta(x^{(i)})-y^{(i)})^2  + \lambda \sum\limits^n_{j=1} \theta_j^2 \right]&#10;$&#10;&#10;\end{document}"/>
  <p:tag name="IGUANATEXSIZE" val="24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h_\theta(x) = \theta_0 + \theta_1 x + \theta_2 x^2 + \theta_3 x^3 + \theta_4 x^4&#10;$&#10;&#10;&#10;\end{document}"/>
  <p:tag name="IGUANATEXSIZE" val="24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lambda = 0&#10;$&#10;&#10;&#10;\end{document}"/>
  <p:tag name="IGUANATEXSIZE" val="20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lambda&#10;$&#10;&#10;&#10;\end{document}"/>
  <p:tag name="IGUANATEXSIZE" val="2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lambda = 0.01&#10;$&#10;&#10;&#10;\end{document}"/>
  <p:tag name="IGUANATEXSIZE" val="20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lambda = 0.02&#10;$&#10;&#10;&#10;\end{document}"/>
  <p:tag name="IGUANATEXSIZE" val="20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lambda = 0.04&#10;$&#10;&#10;&#10;\end{document}"/>
  <p:tag name="IGUANATEXSIZE" val="2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lambda = 0.08&#10;$&#10;&#10;&#10;\end{document}"/>
  <p:tag name="IGUANATEXSIZE" val="20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lambda = 10&#10;$&#10;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6 =&#10;$&#10;&#10;\end{document}"/>
  <p:tag name="IGUANATEXSIZE" val="2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vdots&#10;$&#10;&#10;&#10;\end{document}"/>
  <p:tag name="IGUANATEXSIZE" val="20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\displaystyle &#10;J(\theta) = \frac{1}{2m} \sum_{i=1}^{m} (h_\theta (x^{(i)}) - y^{(i)})^2 + \frac{\lambda}{2m} \sum^{m}_{j=1} \theta_j^2&#10;$&#10;&#10;&#10;\end{document}"/>
  <p:tag name="IGUANATEXSIZE" val="24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theta^{(5)}&#10;$&#10;&#10;&#10;\end{document}"/>
  <p:tag name="IGUANATEXSIZE" val="20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lambda&#10;$&#10;&#10;&#10;\end{document}"/>
  <p:tag name="IGUANATEXSIZE" val="24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_{train} (\theta) = \frac{1}{2m} \displaystyle \sum_{i=1}^{m} (h_\theta(x^{(i)}) - y^{(i)})^2&#10;$&#10;&#10;&#10;\end{document}"/>
  <p:tag name="IGUANATEXSIZE" val="24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_{cv} (\theta) = \frac{1}{2m_{cv}} \displaystyle \sum_{i=1}^{m_{cv}} (h_\theta(x_{cv}^{(i)}) - y_{cv}^{(i)})^2&#10;$&#10;&#10;&#10;\end{document}"/>
  <p:tag name="IGUANATEXSIZE" val="24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\displaystyle &#10;J(\theta) = \frac{1}{2m} \sum_{i=1}^{m} (h_\theta (x^{(i)}) - y^{(i)})^2 + \frac{\lambda}{2m} \sum^{m}_{j=1} \theta_j^2&#10;$&#10;&#10;&#10;\end{document}"/>
  <p:tag name="IGUANATEXSIZE" val="24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lambda&#10;$&#10;&#10;&#10;\end{document}"/>
  <p:tag name="IGUANATEXSIZE" val="24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h_\theta(x) = \theta_0 + \theta_1 x + \theta_2 x^2&#10;$&#10;&#10;&#10;\end{document}"/>
  <p:tag name="IGUANATEXSIZE" val="20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_{train} (\theta) = \frac{1}{2m} \displaystyle \sum_{i=1}^{m} (h_\theta(x^{(i)}) - y^{(i)})^2&#10;$&#10;&#10;&#10;\end{document}"/>
  <p:tag name="IGUANATEXSIZE" val="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vdots&#10;$&#10;&#10;$&#10;x_{100}&#10;$&#10;\end{document}"/>
  <p:tag name="IGUANATEXSIZE" val="24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_{cv} (\theta) = \frac{1}{2m_{cv}} \displaystyle \sum_{i=1}^{m_{cv}} (h_\theta(x_{cv}^{(i)}) - y_{cv}^{(i)})^2&#10;$&#10;&#10;&#10;\end{document}"/>
  <p:tag name="IGUANATEXSIZE" val="24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m&#10;$&#10;&#10;&#10;\end{document}"/>
  <p:tag name="IGUANATEXSIZE" val="20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h_\theta(x) = \theta_0 + \theta_1 x&#10;$&#10;&#10;&#10;\end{document}"/>
  <p:tag name="IGUANATEXSIZE" val="20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m&#10;$&#10;&#10;&#10;\end{document}"/>
  <p:tag name="IGUANATEXSIZE" val="20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h_\theta(x) = \theta_0 + \theta_1 x + \dots + \theta_{100} x^{100}&#10;$&#10;&#10;&#10;\end{document}"/>
  <p:tag name="IGUANATEXSIZE" val="20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m&#10;$&#10;&#10;&#10;\end{document}"/>
  <p:tag name="IGUANATEXSIZE" val="20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lambda&#10;$&#10;&#10;&#10;\end{document}"/>
  <p:tag name="IGUANATEXSIZE" val="20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($&#10;x_1^2, x_2^2, x_1x_2,$etc)&#10;&#10;\end{document}"/>
  <p:tag name="IGUANATEXSIZE" val="20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$&#10;&#10;\end{document}"/>
  <p:tag name="IGUANATEXSIZE" val="20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$&#10;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j&#10;$&#10;&#10;\end{document}"/>
  <p:tag name="IGUANATEXSIZE" val="2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&#10;$&#10;&#10;\end{document}"/>
  <p:tag name="IGUANATEXSIZE" val="2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&#10;$&#10;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sum\limits^{m}_{i=1} (h_\theta(x^{(i)})-y^{(i)})^2 \approx 0&#10;$&#10;&#10;\end{document}"/>
  <p:tag name="IGUANATEXSIZE" val="1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 + \theta_3 x^3 + \theta_4 x^4&#10;$&#10;&#10;\end{document}"/>
  <p:tag name="IGUANATEXSIZE" val="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3&#10;$&#10;&#10;\end{document}"/>
  <p:tag name="IGUANATEXSIZE" val="2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4&#10;$&#10;&#10;\end{document}"/>
  <p:tag name="IGUANATEXSIZE" val="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 \displaystyle&#10;\min_\theta \frac{1}{2m} \sum_{i=1}^m (h_\theta (x^{(i)}) - y^{(i)})^2 &#10;$&#10;&#10;\end{document}"/>
  <p:tag name="IGUANATEXSIZE" val="2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, \dots, \theta_n&#10;$&#10;&#10;\end{document}"/>
  <p:tag name="IGUANATEXSIZE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, \theta_2, \dots, \theta_{100}&#10;$&#10;&#10;\end{document}"/>
  <p:tag name="IGUANATEXSIZE" val="2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, x_2, \dots, x_{100}&#10;$&#10;&#10;\end{document}"/>
  <p:tag name="IGUANATEXSIZE" val="2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&#10;$&#10;&#10;\end{document}"/>
  <p:tag name="IGUANATEXSIZE" val="3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sum\limits^{m}_{i=1} (h_\theta(x^{(i)})-y^{(i)})^2 &#10;$&#10;&#10;\end{document}"/>
  <p:tag name="IGUANATEXSIZE" val="3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displaystyle&#10;\min_\theta J(\theta)&#10;$&#10;&#10;\end{document}"/>
  <p:tag name="IGUANATEXSIZE" val="3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&#10;$&#10;&#10;\end{document}"/>
  <p:tag name="IGUANATEXSIZE" val="2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left[ \sum\limits^{m}_{i=1} (h_\theta(x^{(i)})-y^{(i)})^2  + \lambda \sum\limits^n_{j=1} \theta_j^2 \right]&#10;$&#10;&#10;\end{document}"/>
  <p:tag name="IGUANATEXSIZE" val="2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&#10;$&#10;&#10;\end{document}"/>
  <p:tag name="IGUANATEXSIZE" val="2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left[ \sum\limits^{m}_{i=1} (h_\theta(x^{(i)})-y^{(i)})^2  + \lambda \sum\limits^n_{j=1} \theta_j^2 \right]&#10;$&#10;&#10;\end{document}"/>
  <p:tag name="IGUANATEXSIZE" val="2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lambda&#10;$&#10;&#10;\end{document}"/>
  <p:tag name="IGUANATEXSIZE" val="2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lambda = 10^{10}&#10;$&#10;&#10;\end{document}"/>
  <p:tag name="IGUANATEXSIZE" val="2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_0 + \theta_1 x + \theta_2 x^2 + \theta_3 x^3 + \theta_4 x^4&#10;$&#10;&#10;\end{document}"/>
  <p:tag name="IGUANATEXSIZE" val="2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left[ \sum\limits^{m}_{i=1} (h_\theta(x^{(i)})-y^{(i)})^2  + \lambda \sum\limits^n_{j=1} \theta_j^2 \right]&#10;$&#10;&#10;\end{document}"/>
  <p:tag name="IGUANATEXSIZE" val="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displaystyle&#10;\min_\theta J(\theta)&#10;$&#10;&#10;\end{document}"/>
  <p:tag name="IGUANATEXSIZE" val="2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(j = 0, 1, 2, 3, \dots, n)&#10;$&#10;&#10;\end{document}"/>
  <p:tag name="IGUANATEXSIZE" val="2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&#10;$&#10;&#10;\end{document}"/>
  <p:tag name="IGUANATEXSIZE" val="2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0 := \theta_0 - \alpha \frac{1}{m} \sum\limits^{m}_{i=1} (h_\theta(x^{(i)})-y^{(i)}) x_0^{(i)}&#10;$&#10;&#10;\end{document}"/>
  <p:tag name="IGUANATEXSIZE" val="2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j := \theta_j - \alpha &#10;$&#10;&#10;\end{document}"/>
  <p:tag name="IGUANATEXSIZE" val="2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frac{1}{m} \sum\limits^{m}_{i=1} (h_\theta(x^{(i)})-y^{(i)}) x_j^{(i)}&#10;$&#10;&#10;\end{document}"/>
  <p:tag name="IGUANATEXSIZE" val="2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j := \theta_j (1 - \alpha \frac{\lambda}{m}) - \alpha \frac{1}{m} \sum\limits^{m}_{i=1} (h_\theta(x^{(i)})-y^{(i)}) x_j^{(i)}&#10;$&#10;&#10;\end{document}"/>
  <p:tag name="IGUANATEXSIZE" val="2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 = \begin{bmatrix} (x^{(1)})^T \\&#10;\vdots\\&#10;(x^{(m)})^T&#10;\end{bmatrix}&#10;$&#10;&#10;\end{document}"/>
  <p:tag name="IGUANATEXSIZE" val="3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 = \begin{bmatrix} y^{(1)} \\&#10;\vdots\\&#10;y^{(m)}&#10;\end{bmatrix}&#10;$&#10;&#10;\end{document}"/>
  <p:tag name="IGUANATEXSIZE" val="3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displaystyle&#10;\min_\theta J(\theta)&#10;$&#10;&#10;\end{document}"/>
  <p:tag name="IGUANATEXSIZE" val="3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\theta = (X^TX)^{-1}X^Ty&#10;$&#10;&#10;\end{document}"/>
  <p:tag name="IGUANATEXSIZE" val="3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m \leq n&#10;$&#10;&#10;\end{document}"/>
  <p:tag name="IGUANATEXSIZE" val="3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 + \theta_3 x^3 + \theta_4 x^4&#10;$&#10;&#10;\end{document}"/>
  <p:tag name="IGUANATEXSIZE" val="2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lambda &gt; 0&#10;$&#10;&#10;\end{document}"/>
  <p:tag name="IGUANATEXSIZE" val="3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\theta = \left(X^TX + \lambda \left[\begin{smallmatrix}&#10;0 &amp; &amp; &amp; &amp;\\&#10;&amp; 1 &amp; &amp;  &amp;\\&#10;&amp; &amp; 1 &amp; &amp;\\&#10;&amp; &amp; &amp; \ddots &amp;\\&#10;&amp; &amp; &amp; &amp; 1&#10;\end{smallmatrix}\right]&#10;\right)^{-1} X^T y&#10;$&#10;&#10;\end{document}"/>
  <p:tag name="IGUANATEXSIZE" val="3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-\frac{1}{m}[ \sum\limits^{m}_{i=1} y^{(i)} \log {h_\theta(x^{(i)})}+ (1-y^{(i)}) \log {(1 - h_\theta(x^{(i)})})]&#10;$&#10;% \delta_i^{(l)} = \left(\sum_j W_{ji}^{(l)} \delta_j^{(l+1)}\right) f'(z_i^{(l)})&#10;&#10;&#10;&#10;\end{document}"/>
  <p:tag name="IGUANATEXSIZE" val="2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\theta_0 + \theta_1 x_1 + \theta_2 x_1^2$&#10;&#10;$+ \theta_3 x_1^2 x_2 + \theta_4 x_1^2 x_2^2 $&#10;&#10;$+ \theta_5 x_1^2 x_2^3 + \dots)&#10;$&#10;&#10;\end{document}"/>
  <p:tag name="IGUANATEXSIZE" val="2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$&#10;&#10;\end{document}"/>
  <p:tag name="IGUANATEXSIZE" val="2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(j = 0, 1, 2, 3, \dots, n)&#10;$&#10;&#10;\end{document}"/>
  <p:tag name="IGUANATEXSIZE" val="2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0 := \theta_0 - \alpha \frac{1}{m} \sum\limits^{m}_{i=1} (h_\theta(x^{(i)})-y^{(i)}) x_0^{(i)}&#10;$&#10;&#10;\end{document}"/>
  <p:tag name="IGUANATEXSIZE" val="2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j := \theta_j (1 - \alpha \frac{\lambda}{m}) - \alpha \frac{1}{m} \sum\limits^{m}_{i=1} (h_\theta(x^{(i)})-y^{(i)}) x_j^{(i)}&#10;$&#10;&#10;\end{document}"/>
  <p:tag name="IGUANATEXSIZE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g(\theta_0 + \theta_1 x_1 + \theta_2 x_2)&#10;$&#10;&#10;\end{document}"/>
  <p:tag name="IGUANATEXSIZE" val="2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displaystyle&#10;J(\theta) = \frac{1}{2m} \left[ \sum_{i=1}^{m} (h_\theta (x^{(i)}) - y^{(i)})^2 + \lambda \sum_{j=1}^{m} \theta_j^2 \right]&#10;$&#10;&#10;\end{document}"/>
  <p:tag name="IGUANATEXSIZE" val="2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($&#10;x_1^2, x_2^2, x_1x_2,$etc.)&#10;&#10;\end{document}"/>
  <p:tag name="IGUANATEXSIZE" val="2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$&#10;&#10;\end{document}"/>
  <p:tag name="IGUANATEXSIZE" val="2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$&#10;&#10;\end{document}"/>
  <p:tag name="IGUANATEXSIZE" val="2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 =&#10;$&#10;&#10;\end{document}"/>
  <p:tag name="IGUANATEXSIZE" val="2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 =&#10;$&#10;&#10;\end{document}"/>
  <p:tag name="IGUANATEXSIZE" val="2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3 =&#10;$&#10;&#10;\end{document}"/>
  <p:tag name="IGUANATEXSIZE" val="2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4 =&#10;$&#10;&#10;\end{document}"/>
  <p:tag name="IGUANATEXSIZE" val="2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5 =&#10;$&#10;&#10;\end{document}"/>
  <p:tag name="IGUANATEXSIZE" val="2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6 =&#10;$&#10;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g$&#10;&#10;\end{document}"/>
  <p:tag name="IGUANATEXSIZE" val="2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vdots&#10;$&#10;&#10;$&#10;x_{100}&#10;$&#10;\end{document}"/>
  <p:tag name="IGUANATEXSIZE" val="2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\begin{align*}&#10;h_\theta(x) &amp;= \theta_0 + \theta_1 x + \theta_2 x^2 \\&#10;&amp;+ \theta_3 x^3 + \theta_4 x^4&#10;\end{align*}&#10;&#10;&#10;\end{document}"/>
  <p:tag name="IGUANATEXSIZE" val="2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vdots&#10;$&#10;&#10;&#10;\end{document}"/>
  <p:tag name="IGUANATEXSIZE" val="2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vdots&#10;$&#10;&#10;&#10;\end{document}"/>
  <p:tag name="IGUANATEXSIZE" val="2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(x^{(1)}, y^{(1)})&#10;$&#10;&#10;&#10;\end{document}"/>
  <p:tag name="IGUANATEXSIZE" val="2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(x^{(2)}, y^{(2)})&#10;$&#10;&#10;&#10;\end{document}"/>
  <p:tag name="IGUANATEXSIZE" val="2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(x^{(m)}, y^{(m)})&#10;$&#10;&#10;&#10;\end{document}"/>
  <p:tag name="IGUANATEXSIZE" val="2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vdots&#10;$&#10;&#10;&#10;\end{document}"/>
  <p:tag name="IGUANATEXSIZE" val="2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(x^{(1)}_{test}, y^{(1)}_{test})&#10;$&#10;&#10;&#10;\end{document}"/>
  <p:tag name="IGUANATEXSIZE" val="2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(x^{(2)}_{test}, y^{(2)}_{test})&#10;$&#10;&#10;&#10;\end{document}"/>
  <p:tag name="IGUANATEXSIZE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\theta_0 + \theta_1 x_1 + \theta_2 x_2$&#10;&#10;$+ \theta_3 x_1^2 + \theta_4 x_2^2$&#10;&#10;$+ \theta_5 x_1 x_2)&#10;$&#10;&#10;\end{document}"/>
  <p:tag name="IGUANATEXSIZE" val="2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(x^{(m_{test})}_{test}, y^{(m_{test})}_{test})&#10;$&#10;&#10;&#10;\end{document}"/>
  <p:tag name="IGUANATEXSIZE" val="2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vdots&#10;$&#10;&#10;&#10;\end{document}"/>
  <p:tag name="IGUANATEXSIZE" val="2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theta&#10;$&#10;&#10;&#10;\end{document}"/>
  <p:tag name="IGUANATEXSIZE" val="28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(\theta)&#10;$&#10;&#10;&#10;\end{document}"/>
  <p:tag name="IGUANATEXSIZE" val="28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theta&#10;$&#10;&#10;&#10;\end{document}"/>
  <p:tag name="IGUANATEXSIZE" val="28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_{test}(\theta) = -\frac{1}{m_{test}} \displaystyle \sum_{i=1}^{m_{test}} y^{(i)}_{test} \log h_\theta (x_{test}^{(i)}) + (1-y_{test}^{(i)}) \log h_\theta(x_{test}^{(i)})&#10;$&#10;&#10;&#10;\end{document}"/>
  <p:tag name="IGUANATEXSIZE" val="2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\begin{align*}&#10;h_\theta(x) &amp;= \theta_0 + \theta_1 x + \theta_2 x^2 \\&#10;&amp;+ \theta_3 x^3 + \theta_4 x^4&#10;\end{align*}&#10;&#10;&#10;\end{document}"/>
  <p:tag name="IGUANATEXSIZE" val="2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(\theta)&#10;$&#10;&#10;&#10;\end{document}"/>
  <p:tag name="IGUANATEXSIZE" val="28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theta_0, \theta_1, \dots, \theta_4&#10;$&#10;&#10;&#10;\end{document}"/>
  <p:tag name="IGUANATEXSIZE" val="28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vdots&#10;$&#10;&#10;&#10;\end{document}"/>
  <p:tag name="IGUANATEXSIZE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\theta_0 + \theta_1 x_1 + \theta_2 x_1^2$&#10;&#10;$+ \theta_3 x_1^2 x_2 + \theta_4 x_1^2 x_2^2 $&#10;&#10;$+ \theta_5 x_1^2 x_2^3 + \theta_6 x_1^3 x_2 + \dots)&#10;$&#10;&#10;\end{document}"/>
  <p:tag name="IGUANATEXSIZE" val="2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h_\theta (x) = \theta_0 + \theta_1 x&#10;$&#10;&#10;&#10;\end{document}"/>
  <p:tag name="IGUANATEXSIZE" val="2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h_\theta (x) = \theta_0 + \theta_1 x + \theta_2 x^2&#10;$&#10;&#10;&#10;\end{document}"/>
  <p:tag name="IGUANATEXSIZE" val="2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h_\theta (x) = \theta_0 + \theta_1 x + \dots + \theta_3 x^3&#10;$&#10;&#10;&#10;\end{document}"/>
  <p:tag name="IGUANATEXSIZE" val="2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h_\theta (x) = \theta_0 + \theta_1 x + \dots + \theta_{10} x^{10}&#10;$&#10;&#10;&#10;\end{document}"/>
  <p:tag name="IGUANATEXSIZE" val="2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theta_0 + \dots \theta_5 x^5&#10;$&#10;&#10;&#10;\end{document}"/>
  <p:tag name="IGUANATEXSIZE" val="2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_{test}(\theta^{(5)})&#10;$&#10;&#10;&#10;\end{document}"/>
  <p:tag name="IGUANATEXSIZE" val="2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_{test}(\theta^{(5)})&#10;$&#10;&#10;&#10;\end{document}"/>
  <p:tag name="IGUANATEXSIZE" val="2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d&#10;$&#10;&#10;&#10;\end{document}"/>
  <p:tag name="IGUANATEXSIZE" val="2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(x^{(1)}, y^{(1)})&#10;$&#10;&#10;&#10;\end{document}"/>
  <p:tag name="IGUANATEXSIZE" val="2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(x^{(2)}, y^{(2)})&#10;$&#10;&#10;&#10;\end{document}"/>
  <p:tag name="IGUANATEXSIZE" val="24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2646</TotalTime>
  <Words>1123</Words>
  <Application>Microsoft Office PowerPoint</Application>
  <PresentationFormat>On-screen Show (16:9)</PresentationFormat>
  <Paragraphs>305</Paragraphs>
  <Slides>48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1_Lecture</vt:lpstr>
      <vt:lpstr>2_Office Theme</vt:lpstr>
      <vt:lpstr>3_Office Theme</vt:lpstr>
      <vt:lpstr>2_Lecture</vt:lpstr>
      <vt:lpstr>Overfitting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Cost Function (See how Regularization works and how cost function looks like?)</vt:lpstr>
      <vt:lpstr>PowerPoint Presentation</vt:lpstr>
      <vt:lpstr>PowerPoint Presentation</vt:lpstr>
      <vt:lpstr>PowerPoint Presentation</vt:lpstr>
      <vt:lpstr>Regularized Linear Regression</vt:lpstr>
      <vt:lpstr>PowerPoint Presentation</vt:lpstr>
      <vt:lpstr>PowerPoint Presentation</vt:lpstr>
      <vt:lpstr>PowerPoint Presentation</vt:lpstr>
      <vt:lpstr>PowerPoint Presentation</vt:lpstr>
      <vt:lpstr>Regularized Logistic Regression</vt:lpstr>
      <vt:lpstr>PowerPoint Presentation</vt:lpstr>
      <vt:lpstr>PowerPoint Presentation</vt:lpstr>
      <vt:lpstr>Deciding what to try next</vt:lpstr>
      <vt:lpstr>PowerPoint Presentation</vt:lpstr>
      <vt:lpstr>PowerPoint Presentation</vt:lpstr>
      <vt:lpstr>Evaluating a Hypothesis</vt:lpstr>
      <vt:lpstr>PowerPoint Presentation</vt:lpstr>
      <vt:lpstr>PowerPoint Presentation</vt:lpstr>
      <vt:lpstr>PowerPoint Presentation</vt:lpstr>
      <vt:lpstr>PowerPoint Presentation</vt:lpstr>
      <vt:lpstr>Model selection and training/validation/test sets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Diagnosing bias vs. variance</vt:lpstr>
      <vt:lpstr>PowerPoint Presentation</vt:lpstr>
      <vt:lpstr>PowerPoint Presentation</vt:lpstr>
      <vt:lpstr>PowerPoint Presentation</vt:lpstr>
      <vt:lpstr>Regularization and bias/variance</vt:lpstr>
      <vt:lpstr>PowerPoint Presentation</vt:lpstr>
      <vt:lpstr>PowerPoint Presentation</vt:lpstr>
      <vt:lpstr>PowerPoint Presentation</vt:lpstr>
      <vt:lpstr>PowerPoint Presentation</vt:lpstr>
      <vt:lpstr>Learning Curves</vt:lpstr>
      <vt:lpstr>PowerPoint Presentation</vt:lpstr>
      <vt:lpstr>PowerPoint Presentation</vt:lpstr>
      <vt:lpstr>PowerPoint Presentation</vt:lpstr>
      <vt:lpstr>Deciding what to try next (revisited)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irfan younas</cp:lastModifiedBy>
  <cp:revision>282</cp:revision>
  <dcterms:created xsi:type="dcterms:W3CDTF">2010-07-08T21:59:02Z</dcterms:created>
  <dcterms:modified xsi:type="dcterms:W3CDTF">2020-09-23T05:36:28Z</dcterms:modified>
</cp:coreProperties>
</file>