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0.xml" ContentType="application/vnd.openxmlformats-officedocument.presentationml.notesSlide+xml"/>
  <Override PartName="/ppt/tags/tag94.xml" ContentType="application/vnd.openxmlformats-officedocument.presentationml.tags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4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7.xml" ContentType="application/vnd.openxmlformats-officedocument.presentationml.notesSlide+xml"/>
  <Override PartName="/ppt/tags/tag130.xml" ContentType="application/vnd.openxmlformats-officedocument.presentationml.tags+xml"/>
  <Override PartName="/ppt/notesSlides/notesSlide38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1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2.xml" ContentType="application/vnd.openxmlformats-officedocument.presentationml.notesSlide+xml"/>
  <Override PartName="/ppt/charts/chart1.xml" ContentType="application/vnd.openxmlformats-officedocument.drawingml.chart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43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154.xml" ContentType="application/vnd.openxmlformats-officedocument.presentationml.tags+xml"/>
  <Override PartName="/ppt/notesSlides/notesSlide46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47.xml" ContentType="application/vnd.openxmlformats-officedocument.presentationml.notesSlide+xml"/>
  <Override PartName="/ppt/charts/chart2.xml" ContentType="application/vnd.openxmlformats-officedocument.drawingml.chart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48.xml" ContentType="application/vnd.openxmlformats-officedocument.presentationml.notesSlide+xml"/>
  <Override PartName="/ppt/charts/chart3.xml" ContentType="application/vnd.openxmlformats-officedocument.drawingml.chart+xml"/>
  <Override PartName="/ppt/notesSlides/notesSlide49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50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51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52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53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54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65"/>
  </p:notesMasterIdLst>
  <p:sldIdLst>
    <p:sldId id="367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329" r:id="rId33"/>
    <p:sldId id="366" r:id="rId34"/>
    <p:sldId id="330" r:id="rId35"/>
    <p:sldId id="400" r:id="rId36"/>
    <p:sldId id="331" r:id="rId37"/>
    <p:sldId id="332" r:id="rId38"/>
    <p:sldId id="368" r:id="rId39"/>
    <p:sldId id="334" r:id="rId40"/>
    <p:sldId id="335" r:id="rId41"/>
    <p:sldId id="369" r:id="rId42"/>
    <p:sldId id="337" r:id="rId43"/>
    <p:sldId id="338" r:id="rId44"/>
    <p:sldId id="339" r:id="rId45"/>
    <p:sldId id="370" r:id="rId46"/>
    <p:sldId id="341" r:id="rId47"/>
    <p:sldId id="342" r:id="rId48"/>
    <p:sldId id="343" r:id="rId49"/>
    <p:sldId id="344" r:id="rId50"/>
    <p:sldId id="371" r:id="rId51"/>
    <p:sldId id="346" r:id="rId52"/>
    <p:sldId id="347" r:id="rId53"/>
    <p:sldId id="348" r:id="rId54"/>
    <p:sldId id="360" r:id="rId55"/>
    <p:sldId id="372" r:id="rId56"/>
    <p:sldId id="350" r:id="rId57"/>
    <p:sldId id="351" r:id="rId58"/>
    <p:sldId id="352" r:id="rId59"/>
    <p:sldId id="365" r:id="rId60"/>
    <p:sldId id="353" r:id="rId61"/>
    <p:sldId id="354" r:id="rId62"/>
    <p:sldId id="355" r:id="rId63"/>
    <p:sldId id="323" r:id="rId64"/>
  </p:sldIdLst>
  <p:sldSz cx="9144000" cy="5143500" type="screen16x9"/>
  <p:notesSz cx="6858000" cy="9144000"/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rfan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4778" autoAdjust="0"/>
  </p:normalViewPr>
  <p:slideViewPr>
    <p:cSldViewPr>
      <p:cViewPr varScale="1">
        <p:scale>
          <a:sx n="79" d="100"/>
          <a:sy n="79" d="100"/>
        </p:scale>
        <p:origin x="1170" y="72"/>
      </p:cViewPr>
      <p:guideLst>
        <p:guide orient="horz" pos="1668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552400"/>
        <c:axId val="786557296"/>
      </c:scatterChart>
      <c:valAx>
        <c:axId val="786552400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786557296"/>
        <c:crosses val="autoZero"/>
        <c:crossBetween val="midCat"/>
        <c:majorUnit val="100"/>
      </c:valAx>
      <c:valAx>
        <c:axId val="786557296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7865524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542064"/>
        <c:axId val="786542608"/>
      </c:scatterChart>
      <c:valAx>
        <c:axId val="78654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786542608"/>
        <c:crosses val="autoZero"/>
        <c:crossBetween val="midCat"/>
      </c:valAx>
      <c:valAx>
        <c:axId val="786542608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7865420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548048"/>
        <c:axId val="786552944"/>
      </c:scatterChart>
      <c:valAx>
        <c:axId val="786548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786552944"/>
        <c:crosses val="autoZero"/>
        <c:crossBetween val="midCat"/>
      </c:valAx>
      <c:valAx>
        <c:axId val="786552944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7865480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8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1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7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4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3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1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30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73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3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derive Normal Equation:</a:t>
            </a:r>
          </a:p>
          <a:p>
            <a:r>
              <a:rPr lang="en-US" dirty="0" smtClean="0"/>
              <a:t>http://eli.thegreenplace.net/2014/derivation-of-the-normal-equation-for-linear-regression/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to Derive </a:t>
            </a:r>
            <a:r>
              <a:rPr lang="en-US" dirty="0" smtClean="0"/>
              <a:t>Normal Equation:</a:t>
            </a:r>
          </a:p>
          <a:p>
            <a:r>
              <a:rPr lang="en-US" dirty="0" smtClean="0"/>
              <a:t>http://eli.thegreenplace.net/2014/derivation-of-the-normal-equation-for-linear-regression/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1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22.png"/><Relationship Id="rId3" Type="http://schemas.openxmlformats.org/officeDocument/2006/relationships/tags" Target="../tags/tag21.xml"/><Relationship Id="rId21" Type="http://schemas.openxmlformats.org/officeDocument/2006/relationships/image" Target="../media/image25.png"/><Relationship Id="rId7" Type="http://schemas.openxmlformats.org/officeDocument/2006/relationships/tags" Target="../tags/tag25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1.png"/><Relationship Id="rId2" Type="http://schemas.openxmlformats.org/officeDocument/2006/relationships/tags" Target="../tags/tag20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image" Target="../media/image19.png"/><Relationship Id="rId10" Type="http://schemas.openxmlformats.org/officeDocument/2006/relationships/tags" Target="../tags/tag28.xml"/><Relationship Id="rId19" Type="http://schemas.openxmlformats.org/officeDocument/2006/relationships/image" Target="../media/image23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5.xml"/><Relationship Id="rId7" Type="http://schemas.openxmlformats.org/officeDocument/2006/relationships/image" Target="../media/image3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image" Target="../media/image19.png"/><Relationship Id="rId3" Type="http://schemas.openxmlformats.org/officeDocument/2006/relationships/tags" Target="../tags/tag38.xml"/><Relationship Id="rId21" Type="http://schemas.openxmlformats.org/officeDocument/2006/relationships/image" Target="../media/image34.png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image" Target="../media/image33.png"/><Relationship Id="rId2" Type="http://schemas.openxmlformats.org/officeDocument/2006/relationships/tags" Target="../tags/tag37.xml"/><Relationship Id="rId16" Type="http://schemas.openxmlformats.org/officeDocument/2006/relationships/image" Target="../media/image32.png"/><Relationship Id="rId20" Type="http://schemas.openxmlformats.org/officeDocument/2006/relationships/image" Target="../media/image23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image" Target="../media/image36.png"/><Relationship Id="rId5" Type="http://schemas.openxmlformats.org/officeDocument/2006/relationships/tags" Target="../tags/tag40.xml"/><Relationship Id="rId15" Type="http://schemas.openxmlformats.org/officeDocument/2006/relationships/notesSlide" Target="../notesSlides/notesSlide17.xml"/><Relationship Id="rId23" Type="http://schemas.openxmlformats.org/officeDocument/2006/relationships/image" Target="../media/image22.png"/><Relationship Id="rId10" Type="http://schemas.openxmlformats.org/officeDocument/2006/relationships/tags" Target="../tags/tag45.xml"/><Relationship Id="rId19" Type="http://schemas.openxmlformats.org/officeDocument/2006/relationships/image" Target="../media/image20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51.xml"/><Relationship Id="rId7" Type="http://schemas.openxmlformats.org/officeDocument/2006/relationships/image" Target="../media/image3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7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1.png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40.png"/><Relationship Id="rId2" Type="http://schemas.openxmlformats.org/officeDocument/2006/relationships/tags" Target="../tags/tag55.xml"/><Relationship Id="rId16" Type="http://schemas.openxmlformats.org/officeDocument/2006/relationships/image" Target="../media/image44.png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28.png"/><Relationship Id="rId5" Type="http://schemas.openxmlformats.org/officeDocument/2006/relationships/tags" Target="../tags/tag58.xml"/><Relationship Id="rId15" Type="http://schemas.openxmlformats.org/officeDocument/2006/relationships/image" Target="../media/image43.png"/><Relationship Id="rId10" Type="http://schemas.openxmlformats.org/officeDocument/2006/relationships/image" Target="../media/image27.png"/><Relationship Id="rId4" Type="http://schemas.openxmlformats.org/officeDocument/2006/relationships/tags" Target="../tags/tag57.xml"/><Relationship Id="rId9" Type="http://schemas.openxmlformats.org/officeDocument/2006/relationships/notesSlide" Target="../notesSlides/notesSlide20.xml"/><Relationship Id="rId1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63.xml"/><Relationship Id="rId7" Type="http://schemas.openxmlformats.org/officeDocument/2006/relationships/notesSlide" Target="../notesSlides/notesSlide22.xml"/><Relationship Id="rId12" Type="http://schemas.openxmlformats.org/officeDocument/2006/relationships/image" Target="../media/image34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5" Type="http://schemas.openxmlformats.org/officeDocument/2006/relationships/tags" Target="../tags/tag65.xml"/><Relationship Id="rId10" Type="http://schemas.openxmlformats.org/officeDocument/2006/relationships/image" Target="../media/image47.png"/><Relationship Id="rId4" Type="http://schemas.openxmlformats.org/officeDocument/2006/relationships/tags" Target="../tags/tag64.xml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23.xml"/><Relationship Id="rId12" Type="http://schemas.openxmlformats.org/officeDocument/2006/relationships/image" Target="../media/image52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1.png"/><Relationship Id="rId5" Type="http://schemas.openxmlformats.org/officeDocument/2006/relationships/tags" Target="../tags/tag70.xml"/><Relationship Id="rId10" Type="http://schemas.openxmlformats.org/officeDocument/2006/relationships/image" Target="../media/image50.png"/><Relationship Id="rId4" Type="http://schemas.openxmlformats.org/officeDocument/2006/relationships/tags" Target="../tags/tag69.xml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6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55.png"/><Relationship Id="rId2" Type="http://schemas.openxmlformats.org/officeDocument/2006/relationships/tags" Target="../tags/tag72.xml"/><Relationship Id="rId16" Type="http://schemas.openxmlformats.org/officeDocument/2006/relationships/image" Target="../media/image23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54.png"/><Relationship Id="rId5" Type="http://schemas.openxmlformats.org/officeDocument/2006/relationships/tags" Target="../tags/tag75.xml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tags" Target="../tags/tag74.xml"/><Relationship Id="rId9" Type="http://schemas.openxmlformats.org/officeDocument/2006/relationships/notesSlide" Target="../notesSlides/notesSlide24.xml"/><Relationship Id="rId1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13" Type="http://schemas.openxmlformats.org/officeDocument/2006/relationships/image" Target="../media/image23.png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6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62.png"/><Relationship Id="rId5" Type="http://schemas.openxmlformats.org/officeDocument/2006/relationships/tags" Target="../tags/tag83.xml"/><Relationship Id="rId10" Type="http://schemas.openxmlformats.org/officeDocument/2006/relationships/image" Target="../media/image61.png"/><Relationship Id="rId4" Type="http://schemas.openxmlformats.org/officeDocument/2006/relationships/tags" Target="../tags/tag82.xml"/><Relationship Id="rId9" Type="http://schemas.openxmlformats.org/officeDocument/2006/relationships/image" Target="../media/image60.png"/><Relationship Id="rId1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7.xml"/><Relationship Id="rId7" Type="http://schemas.openxmlformats.org/officeDocument/2006/relationships/image" Target="../media/image65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64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13" Type="http://schemas.openxmlformats.org/officeDocument/2006/relationships/image" Target="../media/image71.png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70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69.png"/><Relationship Id="rId5" Type="http://schemas.openxmlformats.org/officeDocument/2006/relationships/tags" Target="../tags/tag92.xml"/><Relationship Id="rId10" Type="http://schemas.openxmlformats.org/officeDocument/2006/relationships/image" Target="../media/image68.png"/><Relationship Id="rId4" Type="http://schemas.openxmlformats.org/officeDocument/2006/relationships/tags" Target="../tags/tag91.xml"/><Relationship Id="rId9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94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3" Type="http://schemas.openxmlformats.org/officeDocument/2006/relationships/slideLayout" Target="../slideLayouts/slideLayout42.xml"/><Relationship Id="rId7" Type="http://schemas.openxmlformats.org/officeDocument/2006/relationships/image" Target="../media/image1210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157.png"/><Relationship Id="rId4" Type="http://schemas.openxmlformats.org/officeDocument/2006/relationships/notesSlide" Target="../notesSlides/notesSlide32.xml"/><Relationship Id="rId9" Type="http://schemas.openxmlformats.org/officeDocument/2006/relationships/image" Target="../media/image14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77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76.png"/><Relationship Id="rId2" Type="http://schemas.openxmlformats.org/officeDocument/2006/relationships/tags" Target="../tags/tag98.xml"/><Relationship Id="rId16" Type="http://schemas.openxmlformats.org/officeDocument/2006/relationships/image" Target="../media/image80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../media/image75.png"/><Relationship Id="rId5" Type="http://schemas.openxmlformats.org/officeDocument/2006/relationships/tags" Target="../tags/tag101.xml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tags" Target="../tags/tag100.xml"/><Relationship Id="rId9" Type="http://schemas.openxmlformats.org/officeDocument/2006/relationships/notesSlide" Target="../notesSlides/notesSlide34.xml"/><Relationship Id="rId1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notesSlide" Target="../notesSlides/notesSlide35.xml"/><Relationship Id="rId26" Type="http://schemas.openxmlformats.org/officeDocument/2006/relationships/image" Target="../media/image86.png"/><Relationship Id="rId3" Type="http://schemas.openxmlformats.org/officeDocument/2006/relationships/tags" Target="../tags/tag106.xml"/><Relationship Id="rId21" Type="http://schemas.openxmlformats.org/officeDocument/2006/relationships/image" Target="../media/image78.png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85.png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image" Target="../media/image82.png"/><Relationship Id="rId29" Type="http://schemas.openxmlformats.org/officeDocument/2006/relationships/image" Target="../media/image89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image" Target="../media/image84.png"/><Relationship Id="rId32" Type="http://schemas.openxmlformats.org/officeDocument/2006/relationships/image" Target="../media/image92.png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tags" Target="../tags/tag113.xml"/><Relationship Id="rId19" Type="http://schemas.openxmlformats.org/officeDocument/2006/relationships/image" Target="../media/image81.png"/><Relationship Id="rId31" Type="http://schemas.openxmlformats.org/officeDocument/2006/relationships/image" Target="../media/image91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image" Target="../media/image79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notesSlide" Target="../notesSlides/notesSlide37.xml"/><Relationship Id="rId17" Type="http://schemas.openxmlformats.org/officeDocument/2006/relationships/image" Target="../media/image97.png"/><Relationship Id="rId2" Type="http://schemas.openxmlformats.org/officeDocument/2006/relationships/tags" Target="../tags/tag121.xml"/><Relationship Id="rId16" Type="http://schemas.openxmlformats.org/officeDocument/2006/relationships/image" Target="../media/image96.png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slideLayout" Target="../slideLayouts/slideLayout42.xml"/><Relationship Id="rId5" Type="http://schemas.openxmlformats.org/officeDocument/2006/relationships/tags" Target="../tags/tag124.xml"/><Relationship Id="rId15" Type="http://schemas.openxmlformats.org/officeDocument/2006/relationships/image" Target="../media/image95.png"/><Relationship Id="rId10" Type="http://schemas.openxmlformats.org/officeDocument/2006/relationships/tags" Target="../tags/tag129.xml"/><Relationship Id="rId19" Type="http://schemas.openxmlformats.org/officeDocument/2006/relationships/image" Target="../media/image99.png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.png"/><Relationship Id="rId5" Type="http://schemas.openxmlformats.org/officeDocument/2006/relationships/tags" Target="../tags/tag7.xml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30.xml"/><Relationship Id="rId4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13" Type="http://schemas.openxmlformats.org/officeDocument/2006/relationships/image" Target="../media/image105.png"/><Relationship Id="rId3" Type="http://schemas.openxmlformats.org/officeDocument/2006/relationships/tags" Target="../tags/tag133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104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103.png"/><Relationship Id="rId5" Type="http://schemas.openxmlformats.org/officeDocument/2006/relationships/tags" Target="../tags/tag135.xml"/><Relationship Id="rId10" Type="http://schemas.openxmlformats.org/officeDocument/2006/relationships/image" Target="../media/image102.png"/><Relationship Id="rId4" Type="http://schemas.openxmlformats.org/officeDocument/2006/relationships/tags" Target="../tags/tag134.xml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141.xml"/><Relationship Id="rId7" Type="http://schemas.openxmlformats.org/officeDocument/2006/relationships/image" Target="../media/image109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image" Target="../media/image99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image" Target="../media/image112.png"/><Relationship Id="rId5" Type="http://schemas.openxmlformats.org/officeDocument/2006/relationships/tags" Target="../tags/tag146.xml"/><Relationship Id="rId10" Type="http://schemas.openxmlformats.org/officeDocument/2006/relationships/image" Target="../media/image111.png"/><Relationship Id="rId4" Type="http://schemas.openxmlformats.org/officeDocument/2006/relationships/tags" Target="../tags/tag145.xml"/><Relationship Id="rId9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151.xml"/><Relationship Id="rId7" Type="http://schemas.openxmlformats.org/officeDocument/2006/relationships/notesSlide" Target="../notesSlides/notesSlide44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slideLayout" Target="../slideLayouts/slideLayout42.xml"/><Relationship Id="rId5" Type="http://schemas.openxmlformats.org/officeDocument/2006/relationships/tags" Target="../tags/tag153.xml"/><Relationship Id="rId10" Type="http://schemas.openxmlformats.org/officeDocument/2006/relationships/image" Target="../media/image113.png"/><Relationship Id="rId4" Type="http://schemas.openxmlformats.org/officeDocument/2006/relationships/tags" Target="../tags/tag152.xml"/><Relationship Id="rId9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54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19.png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image" Target="../media/image118.png"/><Relationship Id="rId17" Type="http://schemas.openxmlformats.org/officeDocument/2006/relationships/chart" Target="../charts/chart2.xml"/><Relationship Id="rId2" Type="http://schemas.openxmlformats.org/officeDocument/2006/relationships/tags" Target="../tags/tag156.xml"/><Relationship Id="rId16" Type="http://schemas.openxmlformats.org/officeDocument/2006/relationships/image" Target="../media/image122.png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image" Target="../media/image117.png"/><Relationship Id="rId5" Type="http://schemas.openxmlformats.org/officeDocument/2006/relationships/tags" Target="../tags/tag159.xml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4" Type="http://schemas.openxmlformats.org/officeDocument/2006/relationships/tags" Target="../tags/tag158.xml"/><Relationship Id="rId9" Type="http://schemas.openxmlformats.org/officeDocument/2006/relationships/notesSlide" Target="../notesSlides/notesSlide47.xml"/><Relationship Id="rId1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1.png"/><Relationship Id="rId4" Type="http://schemas.openxmlformats.org/officeDocument/2006/relationships/tags" Target="../tags/tag12.xm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chart" Target="../charts/chart3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7" Type="http://schemas.openxmlformats.org/officeDocument/2006/relationships/image" Target="../media/image126.png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99.png"/><Relationship Id="rId5" Type="http://schemas.openxmlformats.org/officeDocument/2006/relationships/image" Target="../media/image125.png"/><Relationship Id="rId4" Type="http://schemas.openxmlformats.org/officeDocument/2006/relationships/slideLayout" Target="../slideLayouts/slideLayout4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tags" Target="../tags/tag168.xml"/><Relationship Id="rId16" Type="http://schemas.openxmlformats.org/officeDocument/2006/relationships/image" Target="../media/image131.png"/><Relationship Id="rId20" Type="http://schemas.openxmlformats.org/officeDocument/2006/relationships/image" Target="../media/image75.png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notesSlide" Target="../notesSlides/notesSlide50.xml"/><Relationship Id="rId5" Type="http://schemas.openxmlformats.org/officeDocument/2006/relationships/tags" Target="../tags/tag171.xml"/><Relationship Id="rId15" Type="http://schemas.openxmlformats.org/officeDocument/2006/relationships/image" Target="../media/image130.png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7.png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image" Target="../media/image12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tags" Target="../tags/tag178.xml"/><Relationship Id="rId21" Type="http://schemas.openxmlformats.org/officeDocument/2006/relationships/image" Target="../media/image142.png"/><Relationship Id="rId7" Type="http://schemas.openxmlformats.org/officeDocument/2006/relationships/tags" Target="../tags/tag182.xml"/><Relationship Id="rId12" Type="http://schemas.openxmlformats.org/officeDocument/2006/relationships/notesSlide" Target="../notesSlides/notesSlide51.xml"/><Relationship Id="rId17" Type="http://schemas.openxmlformats.org/officeDocument/2006/relationships/image" Target="../media/image138.png"/><Relationship Id="rId2" Type="http://schemas.openxmlformats.org/officeDocument/2006/relationships/tags" Target="../tags/tag177.xml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slideLayout" Target="../slideLayouts/slideLayout42.xml"/><Relationship Id="rId5" Type="http://schemas.openxmlformats.org/officeDocument/2006/relationships/tags" Target="../tags/tag180.xml"/><Relationship Id="rId15" Type="http://schemas.openxmlformats.org/officeDocument/2006/relationships/image" Target="../media/image136.png"/><Relationship Id="rId10" Type="http://schemas.openxmlformats.org/officeDocument/2006/relationships/tags" Target="../tags/tag185.xml"/><Relationship Id="rId19" Type="http://schemas.openxmlformats.org/officeDocument/2006/relationships/image" Target="../media/image140.png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135.png"/><Relationship Id="rId22" Type="http://schemas.openxmlformats.org/officeDocument/2006/relationships/image" Target="../media/image14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tags" Target="../tags/tag188.xml"/><Relationship Id="rId21" Type="http://schemas.openxmlformats.org/officeDocument/2006/relationships/image" Target="../media/image146.png"/><Relationship Id="rId7" Type="http://schemas.openxmlformats.org/officeDocument/2006/relationships/tags" Target="../tags/tag192.xml"/><Relationship Id="rId12" Type="http://schemas.openxmlformats.org/officeDocument/2006/relationships/notesSlide" Target="../notesSlides/notesSlide52.xml"/><Relationship Id="rId17" Type="http://schemas.openxmlformats.org/officeDocument/2006/relationships/image" Target="../media/image138.png"/><Relationship Id="rId2" Type="http://schemas.openxmlformats.org/officeDocument/2006/relationships/tags" Target="../tags/tag187.xml"/><Relationship Id="rId16" Type="http://schemas.openxmlformats.org/officeDocument/2006/relationships/image" Target="../media/image137.png"/><Relationship Id="rId20" Type="http://schemas.openxmlformats.org/officeDocument/2006/relationships/image" Target="../media/image145.png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slideLayout" Target="../slideLayouts/slideLayout42.xml"/><Relationship Id="rId5" Type="http://schemas.openxmlformats.org/officeDocument/2006/relationships/tags" Target="../tags/tag190.xml"/><Relationship Id="rId15" Type="http://schemas.openxmlformats.org/officeDocument/2006/relationships/image" Target="../media/image136.png"/><Relationship Id="rId10" Type="http://schemas.openxmlformats.org/officeDocument/2006/relationships/tags" Target="../tags/tag195.xml"/><Relationship Id="rId19" Type="http://schemas.openxmlformats.org/officeDocument/2006/relationships/image" Target="../media/image144.png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image" Target="../media/image135.png"/><Relationship Id="rId22" Type="http://schemas.openxmlformats.org/officeDocument/2006/relationships/image" Target="../media/image14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tags" Target="../tags/tag198.xml"/><Relationship Id="rId7" Type="http://schemas.openxmlformats.org/officeDocument/2006/relationships/notesSlide" Target="../notesSlides/notesSlide53.xml"/><Relationship Id="rId12" Type="http://schemas.openxmlformats.org/officeDocument/2006/relationships/image" Target="../media/image152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51.png"/><Relationship Id="rId5" Type="http://schemas.openxmlformats.org/officeDocument/2006/relationships/tags" Target="../tags/tag200.xml"/><Relationship Id="rId10" Type="http://schemas.openxmlformats.org/officeDocument/2006/relationships/image" Target="../media/image150.png"/><Relationship Id="rId4" Type="http://schemas.openxmlformats.org/officeDocument/2006/relationships/tags" Target="../tags/tag199.xml"/><Relationship Id="rId9" Type="http://schemas.openxmlformats.org/officeDocument/2006/relationships/image" Target="../media/image14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tags" Target="../tags/tag203.xml"/><Relationship Id="rId7" Type="http://schemas.openxmlformats.org/officeDocument/2006/relationships/image" Target="../media/image155.pn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image" Target="../media/image154.png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4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55.png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image" Target="../media/image108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image" Target="../media/image150.png"/><Relationship Id="rId5" Type="http://schemas.openxmlformats.org/officeDocument/2006/relationships/tags" Target="../tags/tag208.xml"/><Relationship Id="rId10" Type="http://schemas.openxmlformats.org/officeDocument/2006/relationships/image" Target="../media/image148.png"/><Relationship Id="rId4" Type="http://schemas.openxmlformats.org/officeDocument/2006/relationships/tags" Target="../tags/tag207.xml"/><Relationship Id="rId9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Multiple Features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Algebra review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Matrix – Vector Multiplication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73" y="1047750"/>
            <a:ext cx="2032254" cy="127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1632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Details:</a:t>
            </a:r>
            <a:endParaRPr lang="en-US" sz="3200" b="1" dirty="0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6"/>
          <a:stretch/>
        </p:blipFill>
        <p:spPr>
          <a:xfrm>
            <a:off x="5413058" y="1298555"/>
            <a:ext cx="1162050" cy="14599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31"/>
          <a:stretch/>
        </p:blipFill>
        <p:spPr>
          <a:xfrm>
            <a:off x="1714500" y="1287946"/>
            <a:ext cx="3277925" cy="14599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3561" y="1668946"/>
            <a:ext cx="1676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4361" y="1406386"/>
            <a:ext cx="304800" cy="171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03633" y="1739372"/>
            <a:ext cx="304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38291" r="12176" b="35643"/>
          <a:stretch/>
        </p:blipFill>
        <p:spPr>
          <a:xfrm>
            <a:off x="5515348" y="785216"/>
            <a:ext cx="554935" cy="5068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1" t="42163" r="43333" b="41776"/>
          <a:stretch/>
        </p:blipFill>
        <p:spPr>
          <a:xfrm>
            <a:off x="3710940" y="868846"/>
            <a:ext cx="441960" cy="31232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55458" y="2786882"/>
            <a:ext cx="1880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 x n matrix</a:t>
            </a:r>
          </a:p>
          <a:p>
            <a:pPr algn="ctr"/>
            <a:r>
              <a:rPr lang="en-US" sz="2000" dirty="0" smtClean="0"/>
              <a:t>(m rows,</a:t>
            </a:r>
          </a:p>
          <a:p>
            <a:pPr algn="ctr"/>
            <a:r>
              <a:rPr lang="en-US" sz="2000" dirty="0" smtClean="0"/>
              <a:t>n columns)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54743" y="2786882"/>
            <a:ext cx="1880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 x 1 matrix</a:t>
            </a:r>
          </a:p>
          <a:p>
            <a:pPr algn="ctr"/>
            <a:r>
              <a:rPr lang="en-US" sz="2000" dirty="0" smtClean="0"/>
              <a:t>(n-dimensional</a:t>
            </a:r>
          </a:p>
          <a:p>
            <a:pPr algn="ctr"/>
            <a:r>
              <a:rPr lang="en-US" sz="2000" dirty="0" smtClean="0"/>
              <a:t>vector)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5396865" y="2940770"/>
            <a:ext cx="188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m-dimensional vector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" y="386715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get     , multiply    ’s       row with elements of vector   , and add them up.</a:t>
            </a:r>
            <a:endParaRPr lang="en-US" sz="3200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81" y="4128448"/>
            <a:ext cx="289560" cy="2621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16" y="3973762"/>
            <a:ext cx="429768" cy="347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910648"/>
            <a:ext cx="280416" cy="292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16" y="992176"/>
            <a:ext cx="204216" cy="182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71" y="992536"/>
            <a:ext cx="192024" cy="262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92" y="4588206"/>
            <a:ext cx="204216" cy="1828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16" y="4023088"/>
            <a:ext cx="280416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70525"/>
            <a:ext cx="3209544" cy="14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House sizes: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9308"/>
            <a:ext cx="582930" cy="1307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47415"/>
            <a:ext cx="3173730" cy="3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Algebra review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Matrix – Matrix Multiplication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95350"/>
            <a:ext cx="2674620" cy="1094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" y="2238756"/>
            <a:ext cx="2539746" cy="1094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" y="3610356"/>
            <a:ext cx="2539746" cy="10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92" y="1438217"/>
            <a:ext cx="2398776" cy="975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" y="281632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Details:</a:t>
            </a:r>
            <a:endParaRPr lang="en-US" sz="3200" b="1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76351"/>
            <a:ext cx="4562856" cy="14599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4461" y="1657350"/>
            <a:ext cx="1676400" cy="990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5260" y="1394791"/>
            <a:ext cx="1729739" cy="171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43699" y="1664995"/>
            <a:ext cx="1638301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38291" r="12176" b="35643"/>
          <a:stretch/>
        </p:blipFill>
        <p:spPr>
          <a:xfrm>
            <a:off x="5922065" y="773621"/>
            <a:ext cx="554935" cy="5068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1" t="42163" r="43333" b="41776"/>
          <a:stretch/>
        </p:blipFill>
        <p:spPr>
          <a:xfrm>
            <a:off x="3291840" y="857251"/>
            <a:ext cx="441960" cy="31232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36358" y="2775287"/>
            <a:ext cx="1880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 x n matrix</a:t>
            </a:r>
          </a:p>
          <a:p>
            <a:pPr algn="ctr"/>
            <a:r>
              <a:rPr lang="en-US" sz="2000" dirty="0" smtClean="0"/>
              <a:t>(m rows,</a:t>
            </a:r>
          </a:p>
          <a:p>
            <a:pPr algn="ctr"/>
            <a:r>
              <a:rPr lang="en-US" sz="2000" dirty="0" smtClean="0"/>
              <a:t>n columns)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910965" y="2775287"/>
            <a:ext cx="1880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 x o matrix</a:t>
            </a:r>
          </a:p>
          <a:p>
            <a:pPr algn="ctr"/>
            <a:r>
              <a:rPr lang="en-US" sz="2000" dirty="0" smtClean="0"/>
              <a:t>(n rows,</a:t>
            </a:r>
          </a:p>
          <a:p>
            <a:pPr algn="ctr"/>
            <a:r>
              <a:rPr lang="en-US" sz="2000" dirty="0"/>
              <a:t>o</a:t>
            </a:r>
            <a:r>
              <a:rPr lang="en-US" sz="2000" dirty="0" smtClean="0"/>
              <a:t> columns)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8755" y="2929175"/>
            <a:ext cx="188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 x o</a:t>
            </a:r>
          </a:p>
          <a:p>
            <a:pPr algn="ctr"/>
            <a:r>
              <a:rPr lang="en-US" sz="2000" dirty="0" smtClean="0"/>
              <a:t>matrix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53" y="794378"/>
            <a:ext cx="280416" cy="292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21" y="831342"/>
            <a:ext cx="292608" cy="280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64" y="794378"/>
            <a:ext cx="289560" cy="29565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192" y="3867150"/>
            <a:ext cx="8534400" cy="954107"/>
            <a:chOff x="609600" y="3867150"/>
            <a:chExt cx="8534400" cy="954107"/>
          </a:xfrm>
        </p:grpSpPr>
        <p:sp>
          <p:nvSpPr>
            <p:cNvPr id="32" name="TextBox 31"/>
            <p:cNvSpPr txBox="1"/>
            <p:nvPr/>
          </p:nvSpPr>
          <p:spPr>
            <a:xfrm>
              <a:off x="609600" y="3867150"/>
              <a:ext cx="8534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The       column of the matrix      is obtained by multiplying</a:t>
              </a:r>
            </a:p>
            <a:p>
              <a:r>
                <a:rPr lang="en-US" sz="2800" dirty="0" smtClean="0"/>
                <a:t>    with the       column of     . (for    = 1,2,…,o)</a:t>
              </a:r>
              <a:endParaRPr lang="en-US" sz="2800" dirty="0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797" y="3950175"/>
              <a:ext cx="376047" cy="30403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740" y="3948388"/>
              <a:ext cx="289560" cy="29565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4402173"/>
              <a:ext cx="280416" cy="29260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496" y="4406714"/>
              <a:ext cx="292608" cy="2804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4447100"/>
              <a:ext cx="96012" cy="24003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612" y="4402247"/>
              <a:ext cx="376047" cy="304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67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27" y="1108710"/>
            <a:ext cx="2490978" cy="85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" y="2327910"/>
            <a:ext cx="1960245" cy="853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48" y="3547110"/>
            <a:ext cx="1960245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House sizes:</a:t>
            </a:r>
            <a:endParaRPr lang="en-US" sz="24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9308"/>
            <a:ext cx="534352" cy="11986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74" y="836477"/>
            <a:ext cx="2720340" cy="30632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657600" y="27579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hypotheses: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00199" y="3714750"/>
            <a:ext cx="375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Prediction = Data Matrix * Parameters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39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Algebra review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Matrices and Vectors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House sizes:</a:t>
            </a:r>
            <a:endParaRPr lang="en-US" sz="24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9308"/>
            <a:ext cx="534352" cy="11986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74" y="836477"/>
            <a:ext cx="2720340" cy="3063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1000" y="2190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Matrix</a:t>
            </a:r>
            <a:endParaRPr lang="en-US" sz="2400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13970"/>
            <a:ext cx="1613916" cy="145846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819400" y="22669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Matrix</a:t>
            </a:r>
            <a:endParaRPr lang="en-US" sz="2400" dirty="0"/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18770"/>
            <a:ext cx="2843784" cy="73152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25" y="2413361"/>
            <a:ext cx="2001202" cy="133692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657600" y="27579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Have 3 competing hypotheses: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41761" y="73848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</a:t>
            </a:r>
            <a:endParaRPr lang="en-US" sz="2400" dirty="0"/>
          </a:p>
        </p:txBody>
      </p:sp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98" y="1305922"/>
            <a:ext cx="2484882" cy="3063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748585" y="120793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</a:t>
            </a:r>
            <a:endParaRPr lang="en-US" sz="2400" dirty="0"/>
          </a:p>
        </p:txBody>
      </p:sp>
      <p:pic>
        <p:nvPicPr>
          <p:cNvPr id="55" name="Picture 5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74" y="1776114"/>
            <a:ext cx="2720340" cy="30632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741761" y="167812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Algebra review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Matrix Multiplication Properties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351856"/>
            <a:ext cx="7772400" cy="991294"/>
            <a:chOff x="609600" y="1351856"/>
            <a:chExt cx="7772400" cy="991294"/>
          </a:xfrm>
        </p:grpSpPr>
        <p:sp>
          <p:nvSpPr>
            <p:cNvPr id="15" name="TextBox 14"/>
            <p:cNvSpPr txBox="1"/>
            <p:nvPr/>
          </p:nvSpPr>
          <p:spPr>
            <a:xfrm>
              <a:off x="609600" y="1351856"/>
              <a:ext cx="7772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Let     and     be matrices. Then in general,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900" y="1914853"/>
              <a:ext cx="2504313" cy="33337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835410" y="1819930"/>
              <a:ext cx="335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(not commutative.)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49" y="2678430"/>
            <a:ext cx="3088386" cy="731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0567" y="2662594"/>
            <a:ext cx="89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.g.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44" y="3745230"/>
            <a:ext cx="3088386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66" y="1458154"/>
            <a:ext cx="245364" cy="256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96" y="1474195"/>
            <a:ext cx="256032" cy="2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3400" y="265813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7129"/>
            <a:ext cx="1736217" cy="264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02690"/>
            <a:ext cx="1810893" cy="258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42" y="3337614"/>
            <a:ext cx="1797558" cy="2560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8537" y="319153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600" y="2658129"/>
            <a:ext cx="18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Compute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98004" y="3191529"/>
            <a:ext cx="18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Compute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89" y="2807262"/>
            <a:ext cx="1061466" cy="256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337614"/>
            <a:ext cx="1029462" cy="2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28575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Identity Matrix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7521" y="309861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any matrix    ,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86" y="3638550"/>
            <a:ext cx="2600325" cy="256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9266" y="808970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Denoted     (or          ).</a:t>
            </a:r>
          </a:p>
          <a:p>
            <a:r>
              <a:rPr lang="en-US" sz="2800" dirty="0" smtClean="0"/>
              <a:t>Examples of identity matrices: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96" y="956551"/>
            <a:ext cx="165354" cy="2426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45" y="956551"/>
            <a:ext cx="706755" cy="30137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57203" y="1872966"/>
            <a:ext cx="4571997" cy="1308384"/>
            <a:chOff x="914400" y="1733550"/>
            <a:chExt cx="4849394" cy="1387768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892" y="1733550"/>
              <a:ext cx="582930" cy="54864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606" y="1733550"/>
              <a:ext cx="954977" cy="821246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632" y="1733551"/>
              <a:ext cx="1296162" cy="1093851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14400" y="2190750"/>
              <a:ext cx="1191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 x 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6432" y="2419350"/>
              <a:ext cx="1191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 x 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12484" y="2721208"/>
              <a:ext cx="1191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 x 4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57" y="3222294"/>
            <a:ext cx="245364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Algebra review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Inverse and Transpose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174077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all numbers have an inverse.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6630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4736" y="1694757"/>
            <a:ext cx="7919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Matrix inverse:</a:t>
            </a:r>
          </a:p>
          <a:p>
            <a:r>
              <a:rPr lang="en-US" sz="2400" dirty="0" smtClean="0"/>
              <a:t>If A is an m x m matrix, and if it has an inverse,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37983"/>
            <a:ext cx="2819400" cy="277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4344" y="4555304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Matrices that don’t have an inverse are “singular” or “degenerate”</a:t>
            </a:r>
          </a:p>
        </p:txBody>
      </p:sp>
    </p:spTree>
    <p:extLst>
      <p:ext uri="{BB962C8B-B14F-4D97-AF65-F5344CB8AC3E}">
        <p14:creationId xmlns:p14="http://schemas.microsoft.com/office/powerpoint/2010/main" val="10702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Matrix Transpose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85266"/>
            <a:ext cx="1931670" cy="731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" y="81915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81" y="742950"/>
            <a:ext cx="1730502" cy="10949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600" y="1813879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    be an m x n matrix, and let </a:t>
            </a:r>
          </a:p>
          <a:p>
            <a:r>
              <a:rPr lang="en-US" sz="2800" dirty="0" smtClean="0"/>
              <a:t>Then     is an n x m matrix, and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37" y="1904956"/>
            <a:ext cx="1304163" cy="296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861068"/>
            <a:ext cx="1562862" cy="360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44961"/>
            <a:ext cx="245364" cy="256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8" y="2386918"/>
            <a:ext cx="256032" cy="2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Multiple Features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45402"/>
              </p:ext>
            </p:extLst>
          </p:nvPr>
        </p:nvGraphicFramePr>
        <p:xfrm>
          <a:off x="3366448" y="1125446"/>
          <a:ext cx="2729552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/>
                <a:gridCol w="1364776"/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82" y="1805940"/>
            <a:ext cx="153162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16" y="1785747"/>
            <a:ext cx="144018" cy="1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58063"/>
            <a:ext cx="2935224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64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249555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Dimension of matrix: number of rows x number of columns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2282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Matrix: </a:t>
            </a:r>
            <a:r>
              <a:rPr lang="en-US" sz="2800" dirty="0" smtClean="0"/>
              <a:t>Rectangular array of numbers: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06221"/>
            <a:ext cx="2246376" cy="13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40416"/>
              </p:ext>
            </p:extLst>
          </p:nvPr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/>
                <a:gridCol w="1528549"/>
                <a:gridCol w="1528549"/>
                <a:gridCol w="1528549"/>
                <a:gridCol w="1364776"/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361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33276"/>
              </p:ext>
            </p:extLst>
          </p:nvPr>
        </p:nvGraphicFramePr>
        <p:xfrm>
          <a:off x="636896" y="868054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9820" y="3189550"/>
            <a:ext cx="67567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 smtClean="0"/>
              <a:t>Notation:</a:t>
            </a:r>
          </a:p>
          <a:p>
            <a:pPr lvl="2">
              <a:spcAft>
                <a:spcPts val="400"/>
              </a:spcAft>
            </a:pPr>
            <a:r>
              <a:rPr lang="en-US" sz="2000" dirty="0" smtClean="0"/>
              <a:t>= number of features</a:t>
            </a:r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input (features) of        training example.</a:t>
            </a:r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value of feature    in        training example.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0" y="3705451"/>
            <a:ext cx="139065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3953101"/>
            <a:ext cx="350520" cy="23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4313261"/>
            <a:ext cx="350520" cy="375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17" y="3953101"/>
            <a:ext cx="268605" cy="2171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97" y="4370601"/>
            <a:ext cx="268605" cy="217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08511"/>
            <a:ext cx="1047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0800" y="3619696"/>
            <a:ext cx="226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Feature Vector X</a:t>
            </a:r>
            <a:r>
              <a:rPr lang="en-US" sz="2000" baseline="30000" dirty="0" smtClean="0">
                <a:solidFill>
                  <a:srgbClr val="002060"/>
                </a:solidFill>
              </a:rPr>
              <a:t>3</a:t>
            </a:r>
            <a:r>
              <a:rPr lang="en-US" sz="2000" dirty="0" smtClean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79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9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" y="74741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Previously: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99558"/>
            <a:ext cx="2568321" cy="357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95768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Now:  </a:t>
            </a:r>
            <a:r>
              <a:rPr lang="en-US" sz="2400" i="1" dirty="0" smtClean="0"/>
              <a:t>h</a:t>
            </a:r>
            <a:r>
              <a:rPr lang="sv-SE" sz="2400" i="1" baseline="-25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θ</a:t>
            </a:r>
            <a:r>
              <a:rPr lang="sv-SE" sz="2400" dirty="0" smtClean="0"/>
              <a:t>(x) = </a:t>
            </a:r>
            <a:r>
              <a:rPr lang="sv-SE" sz="24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θ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sv-SE" sz="2400" i="1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sv-SE" sz="24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θ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sv-SE" sz="2400" i="1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sv-SE" sz="24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θ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sv-SE" sz="24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θ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sv-SE" sz="24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θ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endParaRPr lang="en-US" sz="24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32928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Example:  </a:t>
            </a:r>
            <a:r>
              <a:rPr lang="en-US" sz="2400" i="1" dirty="0" smtClean="0">
                <a:solidFill>
                  <a:srgbClr val="002060"/>
                </a:solidFill>
              </a:rPr>
              <a:t>h</a:t>
            </a:r>
            <a:r>
              <a:rPr lang="sv-SE" sz="2400" i="1" baseline="-25000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θ</a:t>
            </a:r>
            <a:r>
              <a:rPr lang="sv-SE" sz="2400" dirty="0" smtClean="0">
                <a:solidFill>
                  <a:srgbClr val="002060"/>
                </a:solidFill>
              </a:rPr>
              <a:t>(x) = 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Andalus" panose="02020603050405020304" pitchFamily="18" charset="-78"/>
              </a:rPr>
              <a:t>100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Andalus" panose="02020603050405020304" pitchFamily="18" charset="-78"/>
              </a:rPr>
              <a:t> 0.1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sv-SE" sz="2400" dirty="0">
                <a:solidFill>
                  <a:srgbClr val="002060"/>
                </a:solidFill>
                <a:latin typeface="Arial Narrow" panose="020B0606020202030204" pitchFamily="34" charset="0"/>
                <a:cs typeface="Andalus" panose="02020603050405020304" pitchFamily="18" charset="-78"/>
              </a:rPr>
              <a:t> 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Andalus" panose="02020603050405020304" pitchFamily="18" charset="-78"/>
              </a:rPr>
              <a:t>0.01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Andalus" panose="02020603050405020304" pitchFamily="18" charset="-78"/>
              </a:rPr>
              <a:t> 3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Andalus" panose="02020603050405020304" pitchFamily="18" charset="-78"/>
              </a:rPr>
              <a:t> 2</a:t>
            </a:r>
            <a:r>
              <a:rPr lang="sv-SE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400" baseline="-25000" dirty="0" smtClean="0">
                <a:solidFill>
                  <a:srgbClr val="002060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Arial Narrow" panose="020B0606020202030204" pitchFamily="34" charset="0"/>
                <a:cs typeface="Andalus" panose="02020603050405020304" pitchFamily="18" charset="-78"/>
              </a:rPr>
              <a:t> </a:t>
            </a:r>
            <a:endParaRPr lang="en-US" sz="2400" dirty="0">
              <a:solidFill>
                <a:srgbClr val="002060"/>
              </a:solidFill>
              <a:latin typeface="Arial Narrow" panose="020B0606020202030204" pitchFamily="34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40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403420"/>
            <a:ext cx="5870067" cy="35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" y="90367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convenience of notation, define                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86486"/>
            <a:ext cx="976122" cy="2960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100" y="4400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Multivariate linear regression.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00" y="1809750"/>
                <a:ext cx="1333500" cy="1726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sv-SE" sz="2400" b="0" i="1" baseline="-2500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sv-SE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sv-SE" sz="2400" b="0" i="1" baseline="-2500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sv-SE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sv-SE" sz="2400" b="0" i="1" baseline="-25000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sv-SE" sz="2400" i="1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r>
                              <a:rPr lang="sv-SE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sv-SE" sz="2400" b="0" i="1" baseline="-25000" smtClean="0">
                                <a:latin typeface="Cambria Math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809750"/>
                <a:ext cx="1333500" cy="1726819"/>
              </a:xfrm>
              <a:prstGeom prst="rect">
                <a:avLst/>
              </a:prstGeom>
              <a:blipFill rotWithShape="1">
                <a:blip r:embed="rId7"/>
                <a:stretch>
                  <a:fillRect l="-7306" b="-106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6400" y="2442326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sv-SE" sz="2400" b="0" i="1" baseline="3000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sv-SE" sz="2400" b="0" i="1" baseline="2000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sv-SE" sz="2400" b="0" i="1" baseline="30000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42326"/>
                <a:ext cx="160020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5300" y="1809750"/>
                <a:ext cx="1333500" cy="1796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:r>
                  <a:rPr lang="sv-SE" sz="2400" dirty="0" smtClean="0">
                    <a:latin typeface="Andalus" panose="02020603050405020304" pitchFamily="18" charset="-78"/>
                    <a:cs typeface="Andalus" panose="02020603050405020304" pitchFamily="18" charset="-78"/>
                  </a:rPr>
                  <a:t>θ</a:t>
                </a:r>
                <a:r>
                  <a:rPr lang="sv-SE" sz="2400" i="1" dirty="0" smtClean="0">
                    <a:latin typeface="Andalus" panose="02020603050405020304" pitchFamily="18" charset="-78"/>
                    <a:cs typeface="Andalus" panose="02020603050405020304" pitchFamily="18" charset="-78"/>
                  </a:rPr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sv-SE" sz="2400" dirty="0">
                                <a:latin typeface="Andalus" panose="02020603050405020304" pitchFamily="18" charset="-78"/>
                                <a:cs typeface="Andalus" panose="02020603050405020304" pitchFamily="18" charset="-78"/>
                              </a:rPr>
                              <m:t>θ</m:t>
                            </m:r>
                            <m:r>
                              <a:rPr lang="sv-SE" sz="2400" b="0" i="1" baseline="-2500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sv-SE" sz="2400" dirty="0">
                                <a:latin typeface="Andalus" panose="02020603050405020304" pitchFamily="18" charset="-78"/>
                                <a:cs typeface="Andalus" panose="02020603050405020304" pitchFamily="18" charset="-78"/>
                              </a:rPr>
                              <m:t>θ</m:t>
                            </m:r>
                            <m:r>
                              <a:rPr lang="sv-SE" sz="2400" b="0" i="1" baseline="-2500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sv-SE" sz="2400" dirty="0">
                                <a:latin typeface="Andalus" panose="02020603050405020304" pitchFamily="18" charset="-78"/>
                                <a:cs typeface="Andalus" panose="02020603050405020304" pitchFamily="18" charset="-78"/>
                              </a:rPr>
                              <m:t>θ</m:t>
                            </m:r>
                            <m:r>
                              <a:rPr lang="sv-SE" sz="2400" b="0" i="1" baseline="-25000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sv-SE" sz="2400" i="1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sv-SE" sz="2400" dirty="0">
                                <a:latin typeface="Andalus" panose="02020603050405020304" pitchFamily="18" charset="-78"/>
                                <a:cs typeface="Andalus" panose="02020603050405020304" pitchFamily="18" charset="-78"/>
                              </a:rPr>
                              <m:t>θ</m:t>
                            </m:r>
                            <m:r>
                              <a:rPr lang="sv-SE" sz="2400" b="0" i="1" baseline="-25000" smtClean="0">
                                <a:latin typeface="Cambria Math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1809750"/>
                <a:ext cx="1333500" cy="1796774"/>
              </a:xfrm>
              <a:prstGeom prst="rect">
                <a:avLst/>
              </a:prstGeom>
              <a:blipFill rotWithShape="1">
                <a:blip r:embed="rId9"/>
                <a:stretch>
                  <a:fillRect l="-1826" b="-6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10200" y="2442326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sv-SE" sz="2400" i="1" baseline="3000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sv-SE" sz="2400" i="1" baseline="2000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sv-SE" sz="2400" i="1" baseline="3000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442326"/>
                <a:ext cx="1600200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52400" y="371475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</a:t>
            </a:r>
            <a:r>
              <a:rPr lang="en-US" sz="2400" i="1" dirty="0" smtClean="0"/>
              <a:t>h</a:t>
            </a:r>
            <a:r>
              <a:rPr lang="sv-SE" sz="2400" i="1" baseline="-25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θ</a:t>
            </a:r>
            <a:r>
              <a:rPr lang="sv-SE" sz="2400" dirty="0" smtClean="0"/>
              <a:t>(x) = </a:t>
            </a:r>
            <a:r>
              <a:rPr lang="sv-SE" sz="24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θ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sv-SE" sz="24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θ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sv-SE" sz="2400" i="1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sv-SE" sz="24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θ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sv-SE" sz="2400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..... + θ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sv-SE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sv-SE" sz="2400" baseline="-25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endParaRPr lang="en-US" sz="24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3606524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</a:t>
            </a:r>
            <a:r>
              <a:rPr lang="en-US" sz="2400" i="1" dirty="0" smtClean="0"/>
              <a:t>h</a:t>
            </a:r>
            <a:r>
              <a:rPr lang="sv-SE" sz="2400" i="1" baseline="-25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θ</a:t>
            </a:r>
            <a:r>
              <a:rPr lang="sv-SE" sz="2400" dirty="0" smtClean="0"/>
              <a:t>(x) = </a:t>
            </a:r>
            <a:r>
              <a:rPr lang="sv-SE" sz="2800" b="1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θ</a:t>
            </a:r>
            <a:r>
              <a:rPr lang="sv-SE" sz="2400" b="1" baseline="30000" dirty="0" smtClean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sv-SE" sz="2000" b="1" dirty="0" smtClean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2000" b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25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6" grpId="0"/>
      <p:bldP spid="8" grpId="0"/>
      <p:bldP spid="9" grpId="0"/>
      <p:bldP spid="11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chemeClr val="accent2"/>
                </a:solidFill>
              </a:rPr>
              <a:t>Gradient descent for multiple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Parameters: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2" y="998594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(simultaneously update for every                        )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Repeat</a:t>
                </a:r>
                <a:endParaRPr lang="en-US" sz="2400" dirty="0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Gradient descent:</a:t>
                </a:r>
                <a:endParaRPr lang="en-US" sz="24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265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     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Previously (n=1):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algorithm               :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for      </a:t>
            </a:r>
          </a:p>
          <a:p>
            <a:r>
              <a:rPr lang="en-US" sz="1600" dirty="0" smtClean="0"/>
              <a:t>                        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905000" y="2343150"/>
            <a:ext cx="6553200" cy="1625589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Feature Scaling </a:t>
            </a:r>
            <a:r>
              <a:rPr lang="en-US" sz="2800" b="1" dirty="0" smtClean="0">
                <a:solidFill>
                  <a:schemeClr val="accent2"/>
                </a:solidFill>
              </a:rPr>
              <a:t>(Practical Tricks to make Descent Algorithm works well)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71550"/>
            <a:ext cx="4648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E.g.       </a:t>
            </a:r>
            <a:r>
              <a:rPr lang="en-US" sz="2000" dirty="0"/>
              <a:t>= </a:t>
            </a:r>
            <a:r>
              <a:rPr lang="en-US" sz="2000" dirty="0" smtClean="0"/>
              <a:t>size (0-2000 feet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2000" dirty="0" smtClean="0"/>
              <a:t>              = number of bedrooms (1-5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3950"/>
            <a:ext cx="267462" cy="180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3282"/>
            <a:ext cx="274320" cy="18059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01965" y="1931329"/>
            <a:ext cx="0" cy="30696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73365" y="4760595"/>
            <a:ext cx="2031835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2744" y="3163429"/>
            <a:ext cx="0" cy="181271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24144" y="4760595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2125638"/>
            <a:ext cx="237744" cy="2628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29150"/>
            <a:ext cx="230886" cy="26289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44" y="4640930"/>
            <a:ext cx="230886" cy="26289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63429"/>
            <a:ext cx="237744" cy="2628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99" y="972531"/>
            <a:ext cx="1959102" cy="4503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43664"/>
            <a:ext cx="3241548" cy="39547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3" y="13335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Scaling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Idea: Make sure features are on a similar scale.</a:t>
            </a: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42" y="1994193"/>
            <a:ext cx="534924" cy="3063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13680" y="971550"/>
            <a:ext cx="1251871" cy="24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44" y="3273157"/>
            <a:ext cx="534924" cy="30632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91698" y="910372"/>
            <a:ext cx="1346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size </a:t>
            </a:r>
            <a:r>
              <a:rPr lang="en-US" sz="2000" dirty="0" smtClean="0"/>
              <a:t>(feet</a:t>
            </a:r>
            <a:r>
              <a:rPr lang="en-US" sz="2000" baseline="30000" dirty="0" smtClean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3680" y="1743664"/>
            <a:ext cx="2514268" cy="18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3680" y="1640768"/>
            <a:ext cx="254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umber of bedrooms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Matrix Elements </a:t>
            </a:r>
            <a:r>
              <a:rPr lang="en-US" sz="2800" dirty="0" smtClean="0"/>
              <a:t>(entries of matrix)</a:t>
            </a:r>
            <a:endParaRPr lang="en-US" sz="2800" dirty="0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5779"/>
            <a:ext cx="2246376" cy="13369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76400" y="226248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dirty="0"/>
              <a:t> </a:t>
            </a:r>
            <a:r>
              <a:rPr lang="en-US" sz="2400" dirty="0" smtClean="0"/>
              <a:t> ,</a:t>
            </a:r>
            <a:r>
              <a:rPr lang="en-US" sz="2400" dirty="0"/>
              <a:t> </a:t>
            </a:r>
            <a:r>
              <a:rPr lang="en-US" sz="2400" dirty="0" smtClean="0"/>
              <a:t>  entry” in the       row,        column.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44071"/>
            <a:ext cx="736092" cy="3086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44" y="2330725"/>
            <a:ext cx="322326" cy="2606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45053"/>
            <a:ext cx="370332" cy="3200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79629"/>
            <a:ext cx="82296" cy="205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79629"/>
            <a:ext cx="125730" cy="2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19171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</a:t>
            </a:r>
            <a:r>
              <a:rPr lang="en-US" sz="2400" b="1" dirty="0" smtClean="0"/>
              <a:t>Scaling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723473" y="819150"/>
            <a:ext cx="7963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Get every feature into approximately a      </a:t>
            </a:r>
            <a:r>
              <a:rPr lang="en-US" sz="2400" dirty="0" smtClean="0"/>
              <a:t>                     range</a:t>
            </a:r>
            <a:r>
              <a:rPr lang="en-US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75" y="944800"/>
            <a:ext cx="1575054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473" y="557129"/>
            <a:ext cx="7963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Replace      with                to make features have approximately zero mean (Do not apply to              ).</a:t>
            </a:r>
            <a:endParaRPr lang="en-US" sz="2000" dirty="0"/>
          </a:p>
        </p:txBody>
      </p:sp>
      <p:sp>
        <p:nvSpPr>
          <p:cNvPr id="69" name="Rectangle 68"/>
          <p:cNvSpPr/>
          <p:nvPr/>
        </p:nvSpPr>
        <p:spPr>
          <a:xfrm>
            <a:off x="344042" y="1333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Mean normalization</a:t>
            </a:r>
            <a:endParaRPr lang="en-US" sz="2400" b="1" dirty="0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8" y="714254"/>
            <a:ext cx="20193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54" y="711627"/>
            <a:ext cx="748665" cy="167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2" y="979066"/>
            <a:ext cx="697230" cy="211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473" y="1357015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E.g.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1538"/>
            <a:ext cx="1860804" cy="3726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23699"/>
            <a:ext cx="2295144" cy="3954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51" y="2662299"/>
            <a:ext cx="363283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905000" y="2343150"/>
            <a:ext cx="6553200" cy="1625589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Learning Rate </a:t>
            </a:r>
            <a:r>
              <a:rPr lang="en-US" sz="2800" b="1" dirty="0" smtClean="0">
                <a:solidFill>
                  <a:schemeClr val="accent2"/>
                </a:solidFill>
              </a:rPr>
              <a:t>(Practical Tricks to make Descent Algorithm works well)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Gradient descent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450336" cy="582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314247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“Debugging”: How to make sure gradient descent is working correctly.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How to choose learning </a:t>
            </a:r>
            <a:r>
              <a:rPr lang="en-US" sz="2800" dirty="0" smtClean="0"/>
              <a:t>rate     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43511"/>
            <a:ext cx="2286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29200" y="1454192"/>
            <a:ext cx="352185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Example automatic convergence test: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0056" y="2771567"/>
            <a:ext cx="304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Declare convergence if       decreases by less than       in one iteration.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935702"/>
              </p:ext>
            </p:extLst>
          </p:nvPr>
        </p:nvGraphicFramePr>
        <p:xfrm>
          <a:off x="685800" y="1494076"/>
          <a:ext cx="3866557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3" y="1009563"/>
            <a:ext cx="1104138" cy="432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08952"/>
            <a:ext cx="534924" cy="30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1" y="3318596"/>
            <a:ext cx="576072" cy="2606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248513"/>
            <a:ext cx="3521853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000" dirty="0" smtClean="0"/>
              <a:t>No. of iterations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Making sure gradient descent is working correctly.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20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Making sure gradient descent is working correctly.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03496" y="692983"/>
            <a:ext cx="4572000" cy="92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000" dirty="0" smtClean="0"/>
              <a:t>Gradient descent not working. </a:t>
            </a:r>
          </a:p>
          <a:p>
            <a:pPr>
              <a:lnSpc>
                <a:spcPts val="3360"/>
              </a:lnSpc>
            </a:pPr>
            <a:r>
              <a:rPr lang="en-US" sz="2000" dirty="0" smtClean="0"/>
              <a:t>Use smaller    .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1343"/>
            <a:ext cx="356616" cy="2042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7799" y="1854485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18032" y="722751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9432" y="1930685"/>
            <a:ext cx="2271411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2" y="1354664"/>
            <a:ext cx="171450" cy="137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1" y="2509948"/>
            <a:ext cx="356616" cy="2042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2010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92243" y="2331356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3643" y="3539290"/>
            <a:ext cx="3655957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82" y="2509948"/>
            <a:ext cx="356616" cy="20421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90381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580614" y="1616056"/>
            <a:ext cx="0" cy="21510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52014" y="3539290"/>
            <a:ext cx="2801386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2010" y="4149864"/>
            <a:ext cx="749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For sufficiently small     ,             should decrease on every iteration.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But if      is too small, gradient descent can be slow to converge.</a:t>
            </a:r>
            <a:endParaRPr lang="en-US" sz="2000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52" y="4293528"/>
            <a:ext cx="171450" cy="1371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44" y="4186506"/>
            <a:ext cx="534924" cy="30632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26" y="4606659"/>
            <a:ext cx="17145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8" grpId="0"/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Summary: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4640" y="890321"/>
            <a:ext cx="73142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If     is too small: slow convergence.</a:t>
            </a:r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If     is too large:         may not decrease on every iteration; may not converge.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103402"/>
            <a:ext cx="200025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2" y="1533200"/>
            <a:ext cx="200025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4" y="1462610"/>
            <a:ext cx="534924" cy="306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0998" y="313816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choose    , try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64" y="3350582"/>
            <a:ext cx="200025" cy="1600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2" y="3793711"/>
            <a:ext cx="6576822" cy="3067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75052" y="3661381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2037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97030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905000" y="2343150"/>
            <a:ext cx="6553200" cy="1625589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Features and Polynomial Regression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/>
        </p:blipFill>
        <p:spPr>
          <a:xfrm>
            <a:off x="5991225" y="299983"/>
            <a:ext cx="3005046" cy="2433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81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Housing prices prediction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43000"/>
            <a:ext cx="5385816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Polynomial regression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(x)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7550"/>
            <a:ext cx="353758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1" y="3581400"/>
            <a:ext cx="426529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6" y="4028977"/>
            <a:ext cx="121539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" y="4326658"/>
            <a:ext cx="1329690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4662623"/>
            <a:ext cx="1331595" cy="27432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003934"/>
              </p:ext>
            </p:extLst>
          </p:nvPr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30119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Vector: </a:t>
            </a:r>
            <a:r>
              <a:rPr lang="en-US" sz="2400" dirty="0" smtClean="0"/>
              <a:t>An n x 1 matrix.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37527" y="546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-dimensional vector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2" y="2490163"/>
            <a:ext cx="978408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50107"/>
            <a:ext cx="1211199" cy="133692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19600" y="2414885"/>
            <a:ext cx="0" cy="2277892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227044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1-indexed </a:t>
            </a:r>
            <a:r>
              <a:rPr lang="en-US" sz="2400" dirty="0" err="1" smtClean="0"/>
              <a:t>vs</a:t>
            </a:r>
            <a:r>
              <a:rPr lang="en-US" sz="2400" dirty="0" smtClean="0"/>
              <a:t> 0-indexed: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20" y="2815685"/>
            <a:ext cx="1056132" cy="13369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20" y="2805017"/>
            <a:ext cx="1056132" cy="13369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03696" y="241935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597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Choice of features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1745218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3294" y="3116818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(x)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5" y="3767658"/>
            <a:ext cx="3630930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85582"/>
            <a:ext cx="3794760" cy="3048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160604"/>
              </p:ext>
            </p:extLst>
          </p:nvPr>
        </p:nvGraphicFramePr>
        <p:xfrm>
          <a:off x="2514600" y="671215"/>
          <a:ext cx="4265295" cy="25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0305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905000" y="2343150"/>
            <a:ext cx="6553200" cy="1625589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Normal Equation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4963399" y="590550"/>
            <a:ext cx="0" cy="235739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7321" y="2719340"/>
            <a:ext cx="265410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17" y="2843700"/>
            <a:ext cx="128016" cy="219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10" y="1007181"/>
            <a:ext cx="534924" cy="3063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440931"/>
            <a:ext cx="4559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Gradient Descent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405140"/>
            <a:ext cx="7314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 equation: Method to solve for </a:t>
            </a:r>
          </a:p>
          <a:p>
            <a:r>
              <a:rPr lang="en-US" sz="2800" dirty="0" smtClean="0"/>
              <a:t>analytically.</a:t>
            </a:r>
            <a:endParaRPr lang="en-US" sz="2800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41" y="3530645"/>
            <a:ext cx="149352" cy="25603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5137487" y="1007182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6111933" y="1006891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Intuition: If 1D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4481800"/>
            <a:ext cx="20574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Solve for 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4948"/>
            <a:ext cx="918972" cy="306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29209"/>
            <a:ext cx="2574036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011011" y="482104"/>
            <a:ext cx="0" cy="172713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041755"/>
            <a:ext cx="21647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1" y="2132867"/>
            <a:ext cx="104411" cy="160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8" y="869374"/>
            <a:ext cx="436290" cy="22442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81000" y="287655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8881"/>
            <a:ext cx="1170432" cy="2674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385"/>
            <a:ext cx="571957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3947587"/>
            <a:ext cx="2299716" cy="43662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79751" y="3833489"/>
            <a:ext cx="3336036" cy="50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(for every   )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12135"/>
            <a:ext cx="125730" cy="2628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9" y="4634567"/>
            <a:ext cx="1639062" cy="2766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172200" y="833140"/>
            <a:ext cx="1524880" cy="1052810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3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42594"/>
              </p:ext>
            </p:extLst>
          </p:nvPr>
        </p:nvGraphicFramePr>
        <p:xfrm>
          <a:off x="679449" y="895350"/>
          <a:ext cx="7543798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44098"/>
              </p:ext>
            </p:extLst>
          </p:nvPr>
        </p:nvGraphicFramePr>
        <p:xfrm>
          <a:off x="1832116" y="895350"/>
          <a:ext cx="6400799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Examples: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504950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504950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504949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504948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501139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501139"/>
            <a:ext cx="234315" cy="150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431304"/>
            <a:ext cx="729615" cy="1752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9" y="3054792"/>
            <a:ext cx="2969895" cy="12153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5" y="3084692"/>
            <a:ext cx="1101090" cy="1215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80" y="4574982"/>
            <a:ext cx="205549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6853"/>
              </p:ext>
            </p:extLst>
          </p:nvPr>
        </p:nvGraphicFramePr>
        <p:xfrm>
          <a:off x="679449" y="714375"/>
          <a:ext cx="7543798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95587"/>
              </p:ext>
            </p:extLst>
          </p:nvPr>
        </p:nvGraphicFramePr>
        <p:xfrm>
          <a:off x="1832116" y="714375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09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Examples: 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323975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323975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32397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323973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320164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320164"/>
            <a:ext cx="23431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355104"/>
            <a:ext cx="729615" cy="17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32" y="3069950"/>
            <a:ext cx="2672906" cy="1368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6" y="3084693"/>
            <a:ext cx="990981" cy="136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39" y="4581774"/>
            <a:ext cx="212407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examples                                                      ;      features.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1165"/>
            <a:ext cx="4107180" cy="408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76614"/>
            <a:ext cx="194691" cy="160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3" y="1200150"/>
            <a:ext cx="2301240" cy="186309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1787" y="3630537"/>
            <a:ext cx="1615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E.g.    If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3514344"/>
            <a:ext cx="1572768" cy="73380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047750"/>
            <a:ext cx="52863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33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1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2261" y="1055916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</a:t>
            </a:r>
            <a:r>
              <a:rPr lang="en-US" sz="2800" dirty="0" smtClean="0"/>
              <a:t>s inverse of matrix             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400" y="2445583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 smtClean="0"/>
              <a:t>Python: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910887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_transpose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NP.transpose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NP.linalg.pinv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x_transpose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*X)*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x_transpose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*y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7" y="1047750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1090696"/>
            <a:ext cx="957072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training examples,     features.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Gradient Descent</a:t>
            </a:r>
            <a:endParaRPr lang="en-US" sz="2800" u="sng" dirty="0"/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Normal Equation</a:t>
            </a:r>
            <a:endParaRPr lang="en-US" sz="2800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1537734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No need to choose   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Don’t need to iterate.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921" y="1563434"/>
            <a:ext cx="3999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 to choose   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Needs many iterations.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76296"/>
            <a:ext cx="200025" cy="1600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3220" y="2412492"/>
            <a:ext cx="3523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Works well even when     is large.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4800600" y="239143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 to compute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4650"/>
            <a:ext cx="1448181" cy="3840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00600" y="3238500"/>
            <a:ext cx="3722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Slow if </a:t>
            </a:r>
            <a:r>
              <a:rPr lang="en-US" sz="2800" dirty="0" smtClean="0"/>
              <a:t>    is </a:t>
            </a:r>
            <a:r>
              <a:rPr lang="en-US" sz="2800" dirty="0"/>
              <a:t>very large.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8" y="1744980"/>
            <a:ext cx="200025" cy="160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7525"/>
            <a:ext cx="194691" cy="16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4" y="3448050"/>
            <a:ext cx="194691" cy="1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Algebra review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343150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chemeClr val="accent2"/>
                </a:solidFill>
              </a:rPr>
              <a:t>Addition and </a:t>
            </a:r>
            <a:r>
              <a:rPr lang="en-US" sz="5400" b="1" dirty="0" smtClean="0">
                <a:solidFill>
                  <a:schemeClr val="accent2"/>
                </a:solidFill>
              </a:rPr>
              <a:t>Scalar Multiplication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Matrix Addition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38" y="1294257"/>
            <a:ext cx="3312414" cy="1277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65" y="3199257"/>
            <a:ext cx="3213735" cy="127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Scalar Multiplication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81150"/>
            <a:ext cx="2133600" cy="12774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13" y="3470910"/>
            <a:ext cx="1762887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Combination of Operands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53" y="1047751"/>
            <a:ext cx="3266694" cy="10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 = \begin{bmatrix} &#10;460 \\&#10;232 \\&#10;315 \\&#10;178\end{bmatrix}$&#10;\end{document}"/>
  <p:tag name="IGUANATEXSIZE" val="2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 = \begin{bmatrix} &#10;y_1 \\&#10;y_2 \\&#10;y_3 \\&#10;y_4\end{bmatrix}$&#10;\end{document}"/>
  <p:tag name="IGUANATEXSIZE" val="2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 = \begin{bmatrix} &#10;y_0 \\&#10;y_1 \\&#10;y_2 \\&#10;y_3\end{bmatrix}$&#10;\end{document}"/>
  <p:tag name="IGUANATEXSIZE" val="2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0 \\&#10;2 &amp; 5 \\&#10;3 &amp; 1\end{bmatrix}&#10;+&#10;\begin{bmatrix} &#10;4 &amp; 0.5 \\&#10;2 &amp; 5 \\&#10;0 &amp; 1\end{bmatrix}&#10;=&#10;$&#10;\end{document}"/>
  <p:tag name="IGUANATEXSIZE" val="2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0.5 \leq x_1 \leq 0.5, -0.5 \leq x_2 \leq 0.5$&#10;&#10;&#10;\end{document}"/>
  <p:tag name="IGUANATEXSIZE" val="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0 \\&#10;2 &amp; 5 \\&#10;3 &amp; 1\end{bmatrix}&#10;+&#10;\begin{bmatrix} &#10;4 &amp; 0.5 \\&#10;2 &amp; 5\end{bmatrix}&#10;=&#10;$&#10;\end{document}"/>
  <p:tag name="IGUANATEXSIZE" val="2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3 \times&#10;\begin{bmatrix} &#10;1 &amp; 0 \\&#10;2 &amp; 5 \\&#10;3 &amp; 1\end{bmatrix}&#10;=&#10;$&#10;\end{document}"/>
  <p:tag name="IGUANATEXSIZE" val="2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\times frontage + \theta_2 \times depth&#10;$&#10;&#10;\end{document}"/>
  <p:tag name="IGUANATEXSIZE" val="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4 &amp; 0 \\&#10;6 &amp; 3\end{bmatrix}&#10;/4&#10;=&#10;$&#10;\end{document}"/>
  <p:tag name="IGUANATEXSIZE" val="2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3 \times&#10;\begin{bmatrix} &#10;1\\&#10;4\\&#10;2\end{bmatrix}&#10;+&#10;\begin{bmatrix} &#10;0\\&#10;0\\&#10;5\end{bmatrix}&#10;-&#10;\begin{bmatrix} &#10;3\\&#10;0\\&#10;2\end{bmatrix}/3&#10;$&#10;\end{document}"/>
  <p:tag name="IGUANATEXSIZE" val="2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 \in \mathbb{R}^{n+1}&#10;$&#10;&#10;\end{document}"/>
  <p:tag name="IGUANATEXSIZE" val="2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3 \\&#10;4 &amp; 0 \\&#10;2 &amp; 1\end{bmatrix}&#10;\begin{bmatrix} &#10;1\\&#10;5\end{bmatrix}&#10;=$&#10;\end{document}"/>
  <p:tag name="IGUANATEXSIZE" val="2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4.&#10;$&#10;&#10;\end{document}"/>
  <p:tag name="IGUANATEXSIZE" val="2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\times\begin{bmatrix} &#10;..  \\&#10;..  \\&#10;..  \end{bmatrix}&#10;=&#10;\begin{bmatrix} &#10;..  \\&#10;..  \end{bmatrix}&#10;$&#10;\end{document}"/>
  <p:tag name="IGUANATEXSIZE" val="3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{(1)}, y^{(1)}), \dots, (x^{(m)}, y^{(m)})&#10;$&#10;&#10;&#10;\end{document}"/>
  <p:tag name="IGUANATEXSIZE" val="2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= \begin{bmatrix} &#10;x_0^{(i)}\\&#10;x_1^{(i)}\\&#10;x_2^{(i)}\\&#10;\vdots \\&#10;x_n^{(i)}&#10;\end{bmatrix} \in \mathbb{R}^{n+1}&#10;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\begin{bmatrix} &#10;1402 &amp; 191 \\&#10;1371 &amp; 821 \\&#10;949 &amp; 1437 \\&#10;147 &amp; 1448\end{bmatrix}$&#10;\end{document}"/>
  <p:tag name="IGUANATEXSIZE" val="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\times\begin{bmatrix} &#10;..  \\&#10;..  \\&#10;..  \end{bmatrix}&#10;=&#10;\begin{bmatrix} &#10;..  \\&#10;..  \end{bmatrix}&#10;$&#10;\end{document}"/>
  <p:tag name="IGUANATEXSIZE" val="3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= \begin{bmatrix}&#10;1\\&#10;x_1^{(i)}&#10;\end{bmatrix}&#10;$&#10;&#10;&#10;\end{document}"/>
  <p:tag name="IGUANATEXSIZE" val="2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*\begin{bmatrix} &#10;..  \\&#10;..  \\&#10;..  \\&#10;..  \end{bmatrix}&#10;=&#10;\begin{bmatrix} &#10;..  \\&#10;..  \end{bmatrix}&#10;$&#10;\end{document}"/>
  <p:tag name="IGUANATEXSIZE" val="3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\times\begin{bmatrix} &#10;..  \\&#10;..  \\&#10;..  \\&#10;..  \end{bmatrix}&#10;=&#10;\begin{bmatrix} &#10;..  \\&#10;..  \end{bmatrix}&#10;$&#10;\end{document}"/>
  <p:tag name="IGUANATEXSIZE" val="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_i$&#10;\end{document}"/>
  <p:tag name="IGUANATEXSIZE" val="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\end{document}"/>
  <p:tag name="IGUANATEXSIZE" val="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A&#10;$&#10;\end{document}"/>
  <p:tag name="IGUANATEXSIZE" val="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&#10;$&#10;\end{document}"/>
  <p:tag name="IGUANATEXSIZE" val="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y&#10;$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&#10;$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A&#10;$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\begin{bmatrix} &#10;1402 &amp; 191 \\&#10;1371 &amp; 821 \\&#10;949 &amp; 1437 \\&#10;147 &amp; 1448\end{bmatrix}$&#10;\end{document}"/>
  <p:tag name="IGUANATEXSIZE" val="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2 &amp; 1 &amp; 5\\&#10;0 &amp; 3 &amp; 0 &amp; 4 \\&#10;-1 &amp; -2 &amp; 0 &amp; 0\end{bmatrix}&#10;\begin{bmatrix} &#10;1\\&#10;3\\&#10;2\\&#10;1\end{bmatrix}&#10;=$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array} {c}&#10;2104\\&#10;1416\\&#10;1534\\&#10;852\end{array}&#10;$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-40 + 0.25x&#10;$&#10;\end{document}"/>
  <p:tag name="IGUANATEXSIZE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3&amp;2\\&#10;4&amp;0&amp;1\end{bmatrix}&#10;\begin{bmatrix} &#10;1&amp;3\\&#10;0&amp;1\\&#10;5&amp;2\end{bmatrix}=&#10;$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3&amp;2\\&#10;4&amp;0&amp;1\end{bmatrix}&#10;\times&#10;\begin{bmatrix} &#10;1\\&#10;0\\&#10;5\end{bmatrix}=&#10;$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3&amp;2\\&#10;4&amp;0&amp;1\end{bmatrix}&#10;\times&#10;\begin{bmatrix} &#10;3\\&#10;1\\&#10;2\end{bmatrix}=&#10;$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&#10;\begin{bmatrix} &#10;.&amp;.&amp;.&amp;.  \\&#10;.&amp;.&amp;.&amp;.  \end{bmatrix}&#10;$&#10;\end{document}"/>
  <p:tag name="IGUANATEXSIZE" val="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\times\begin{bmatrix} &#10;.&amp;.&amp;.&amp;.  \\&#10;.&amp;.&amp;.&amp;.  \\&#10;.&amp;.&amp;.&amp;.  \end{bmatrix}&#10;$&#10;\end{document}"/>
  <p:tag name="IGUANATEXSIZE" val="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*\begin{bmatrix} &#10;..  \\&#10;..  \\&#10;..  \\&#10;..  \end{bmatrix}&#10;=&#10;\begin{bmatrix} &#10;..  \\&#10;..  \end{bmatrix}&#10;$&#10;\end{document}"/>
  <p:tag name="IGUANATEXSIZE" val="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\times\begin{bmatrix} &#10;..  \\&#10;..  \\&#10;..  \\&#10;..  \end{bmatrix}&#10;=&#10;\begin{bmatrix} &#10;..  \\&#10;..  \end{bmatrix}&#10;$&#10;\end{document}"/>
  <p:tag name="IGUANATEXSIZE" val="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{ij} =$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&#10;$&#10;&#10;\end{document}"/>
  <p:tag name="IGUANATEXSIZE" val="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&#10;$&#10;&#10;\end{document}"/>
  <p:tag name="IGUANATEXSIZE" val="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C&#10;$&#10;&#10;\end{document}"/>
  <p:tag name="IGUANATEXSIZE" val="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\end{document}"/>
  <p:tag name="IGUANATEXSIZE" val="2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C&#10;$&#10;&#10;\end{document}"/>
  <p:tag name="IGUANATEXSIZE" val="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&#10;$&#10;&#10;\end{document}"/>
  <p:tag name="IGUANATEXSIZE" val="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&#10;$&#10;&#10;\end{document}"/>
  <p:tag name="IGUANATEXSIZE" val="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$&#10;\end{document}"/>
  <p:tag name="IGUANATEXSIZE" val="2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\end{document}"/>
  <p:tag name="IGUANATEXSIZE" val="2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 1&amp; 3\\&#10; 2&amp; 5\end{bmatrix}&#10;\begin{bmatrix} &#10; 0&amp; 1\\&#10; 3&amp; 2\end{bmatrix}=&#10;$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3\\&#10;2&amp;5\end{bmatrix}&#10;\begin{bmatrix} &#10;0\\&#10;3\end{bmatrix}=&#10;$&#10;\end{document}"/>
  <p:tag name="IGUANATEXSIZE" val="2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 1&amp; 3\\&#10; 2&amp; 5\end{bmatrix}&#10;\begin{bmatrix} &#10; 1\\&#10; 2\end{bmatrix}=&#10;$&#10;\end{document}"/>
  <p:tag name="IGUANATEXSIZE" val="2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array} {c}&#10;2104\\&#10;1416\\&#10;1534\\&#10;852\end{array}&#10;$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-40 + 0.25x&#10;$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array} {c}&#10;2104\\&#10;1416\\&#10;1534\\&#10;852\end{array}&#10;$&#10;\end{document}"/>
  <p:tag name="IGUANATEXSIZE" val="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-40 + 0.25x&#10;$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 &amp; 2104\\&#10;1 &amp; 1416\\&#10;1 &amp; 1534\\&#10;1 &amp; 852\end{bmatrix}&#10;\times&#10;$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&#10;-40 &amp; 200 &amp; -150\\&#10;0.25 &amp; 0.1 &amp; 0.4\end{bmatrix}=&#10;$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   486 &amp;  410 &amp;  692\\&#10;   314 &amp;  342 &amp;  416\\&#10;   344 &amp;  353 &amp;  464\\&#10;   173 &amp;  285 &amp;  191&#10;\end{bmatrix}&#10;$&#10;\end{document}"/>
  <p:tag name="IGUANATEXSIZE" val="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200 + 0.1x&#10;$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^{th}$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-150 + 0.4x&#10;$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1\\&#10;0&amp;0\end{bmatrix}&#10;\begin{bmatrix} &#10;0&amp;0\\&#10;2&amp;0\end{bmatrix}=&#10;\begin{bmatrix} &#10;2&amp;0\\&#10;0&amp;0\end{bmatrix}&#10;$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0&amp;0\\&#10;2&amp;0\end{bmatrix}&#10;\begin{bmatrix} &#10;1&amp;1\\&#10;0&amp;0\end{bmatrix}&#10;=&#10;\begin{bmatrix} &#10;0&amp;0\\&#10;2&amp;2\end{bmatrix}&#10;$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&#10;$&#10;&#10;\end{document}"/>
  <p:tag name="IGUANATEXSIZE" val="2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&#10;$&#10;&#10;\end{document}"/>
  <p:tag name="IGUANATEXSIZE" val="2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\times B \neq B\times A.&#10;$&#10;&#10;\end{document}"/>
  <p:tag name="IGUANATEXSIZE" val="2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\times B \times C.&#10;$&#10;&#10;\end{document}"/>
  <p:tag name="IGUANATEXSIZE" val="2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D = B \times C.&#10;$&#10;&#10;\end{document}"/>
  <p:tag name="IGUANATEXSIZE" val="2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E = A \times B.&#10;$&#10;&#10;\end{document}"/>
  <p:tag name="IGUANATEXSIZE" val="2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 \times D.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$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E \times C.&#10;$&#10;&#10;\end{document}"/>
  <p:tag name="IGUANATEXSIZE" val="2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\cdot I = I\cdot A = A&#10;$&#10;\end{document}"/>
  <p:tag name="IGUANATEXSIZE" val="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I&#10;$&#10;&#10;\end{document}"/>
  <p:tag name="IGUANATEXSIZE" val="2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I_{n\times n}&#10;$&#10;&#10;\end{document}"/>
  <p:tag name="IGUANATEXSIZ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&#10;$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0\\&#10;0&amp;1\end{bmatrix}&#10;$&#10;\end{document}"/>
  <p:tag name="IGUANATEXSIZE" val="1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0&amp;0\\&#10;0&amp;1&amp;0\\&#10;0&amp;0&amp;1\end{bmatrix}&#10;$&#10;\end{document}"/>
  <p:tag name="IGUANATEXSIZE" val="1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0&amp;0&amp;0\\&#10;0&amp;1&amp;0&amp;0\\&#10;0&amp;0&amp;1&amp;0\\&#10;0&amp;0&amp;0&amp;1\end{bmatrix}&#10;$&#10;\end{document}"/>
  <p:tag name="IGUANATEXSIZE" val="1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 A^{-1} = A^{-1}A = I.&#10;$&#10;&#10;\end{document}"/>
  <p:tag name="IGUANATEXSIZE" val="3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&#10;\begin{bmatrix} &#10;1 &amp; 2 &amp; 0\\&#10;3 &amp; 5 &amp; 9\end{bmatrix}&#10;$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^T = &#10;\begin{bmatrix} &#10;1 &amp; 3\\&#10;2 &amp; 5\\&#10;0 &amp; 9 \end{bmatrix}&#10;$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 = A^T.&#10;$&#10;&#10;\end{document}"/>
  <p:tag name="IGUANATEXSIZE" val="2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_{ij} = A_{ji}.&#10;$&#10;&#10;\end{document}"/>
  <p:tag name="IGUANATEXSIZE" val="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&#10;$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&#10;$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_i = i^{th}$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2869</TotalTime>
  <Words>1233</Words>
  <Application>Microsoft Office PowerPoint</Application>
  <PresentationFormat>On-screen Show (16:9)</PresentationFormat>
  <Paragraphs>440</Paragraphs>
  <Slides>60</Slides>
  <Notes>55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Andalus</vt:lpstr>
      <vt:lpstr>Arial</vt:lpstr>
      <vt:lpstr>Arial Narrow</vt:lpstr>
      <vt:lpstr>Calibri</vt:lpstr>
      <vt:lpstr>Cambria Math</vt:lpstr>
      <vt:lpstr>Courier New</vt:lpstr>
      <vt:lpstr>Segoe UI</vt:lpstr>
      <vt:lpstr>1_Lecture</vt:lpstr>
      <vt:lpstr>2_Office Theme</vt:lpstr>
      <vt:lpstr>3_Office Theme</vt:lpstr>
      <vt:lpstr>2_Lecture</vt:lpstr>
      <vt:lpstr>Multiple Features</vt:lpstr>
      <vt:lpstr>Matrices and Vectors</vt:lpstr>
      <vt:lpstr>PowerPoint Presentation</vt:lpstr>
      <vt:lpstr>PowerPoint Presentation</vt:lpstr>
      <vt:lpstr>PowerPoint Presentation</vt:lpstr>
      <vt:lpstr>Addition and Scalar Multiplication</vt:lpstr>
      <vt:lpstr>PowerPoint Presentation</vt:lpstr>
      <vt:lpstr>PowerPoint Presentation</vt:lpstr>
      <vt:lpstr>PowerPoint Presentation</vt:lpstr>
      <vt:lpstr>Matrix – Vector Multiplication</vt:lpstr>
      <vt:lpstr>PowerPoint Presentation</vt:lpstr>
      <vt:lpstr>PowerPoint Presentation</vt:lpstr>
      <vt:lpstr>PowerPoint Presentation</vt:lpstr>
      <vt:lpstr>PowerPoint Presentation</vt:lpstr>
      <vt:lpstr>Matrix – Matrix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Multiplication Properties</vt:lpstr>
      <vt:lpstr>PowerPoint Presentation</vt:lpstr>
      <vt:lpstr>PowerPoint Presentation</vt:lpstr>
      <vt:lpstr>PowerPoint Presentation</vt:lpstr>
      <vt:lpstr>Inverse and Transpose</vt:lpstr>
      <vt:lpstr>PowerPoint Presentation</vt:lpstr>
      <vt:lpstr>PowerPoint Presentation</vt:lpstr>
      <vt:lpstr>Multiple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for multiple variables</vt:lpstr>
      <vt:lpstr>PowerPoint Presentation</vt:lpstr>
      <vt:lpstr>PowerPoint Presentation</vt:lpstr>
      <vt:lpstr>Feature Scaling (Practical Tricks to make Descent Algorithm works well)</vt:lpstr>
      <vt:lpstr>PowerPoint Presentation</vt:lpstr>
      <vt:lpstr>PowerPoint Presentation</vt:lpstr>
      <vt:lpstr>PowerPoint Presentation</vt:lpstr>
      <vt:lpstr>Learning Rate (Practical Tricks to make Descent Algorithm works well)</vt:lpstr>
      <vt:lpstr>PowerPoint Presentation</vt:lpstr>
      <vt:lpstr>PowerPoint Presentation</vt:lpstr>
      <vt:lpstr>PowerPoint Presentation</vt:lpstr>
      <vt:lpstr>PowerPoint Presentation</vt:lpstr>
      <vt:lpstr>Features and Polynomial Regression</vt:lpstr>
      <vt:lpstr>PowerPoint Presentation</vt:lpstr>
      <vt:lpstr>PowerPoint Presentation</vt:lpstr>
      <vt:lpstr>PowerPoint Presentation</vt:lpstr>
      <vt:lpstr>PowerPoint Presentation</vt:lpstr>
      <vt:lpstr>Normal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irfan younas</cp:lastModifiedBy>
  <cp:revision>277</cp:revision>
  <dcterms:created xsi:type="dcterms:W3CDTF">2010-07-08T21:59:02Z</dcterms:created>
  <dcterms:modified xsi:type="dcterms:W3CDTF">2020-09-09T05:24:55Z</dcterms:modified>
</cp:coreProperties>
</file>