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5" r:id="rId4"/>
  </p:sldMasterIdLst>
  <p:notesMasterIdLst>
    <p:notesMasterId r:id="rId19"/>
  </p:notesMasterIdLst>
  <p:sldIdLst>
    <p:sldId id="553" r:id="rId5"/>
    <p:sldId id="460" r:id="rId6"/>
    <p:sldId id="521" r:id="rId7"/>
    <p:sldId id="522" r:id="rId8"/>
    <p:sldId id="554" r:id="rId9"/>
    <p:sldId id="524" r:id="rId10"/>
    <p:sldId id="525" r:id="rId11"/>
    <p:sldId id="527" r:id="rId12"/>
    <p:sldId id="555" r:id="rId13"/>
    <p:sldId id="542" r:id="rId14"/>
    <p:sldId id="546" r:id="rId15"/>
    <p:sldId id="556" r:id="rId16"/>
    <p:sldId id="543" r:id="rId17"/>
    <p:sldId id="548" r:id="rId18"/>
  </p:sldIdLst>
  <p:sldSz cx="9144000" cy="5143500" type="screen16x9"/>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CC00"/>
    <a:srgbClr val="993366"/>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9822" autoAdjust="0"/>
  </p:normalViewPr>
  <p:slideViewPr>
    <p:cSldViewPr>
      <p:cViewPr varScale="1">
        <p:scale>
          <a:sx n="98" d="100"/>
          <a:sy n="98" d="100"/>
        </p:scale>
        <p:origin x="600" y="84"/>
      </p:cViewPr>
      <p:guideLst>
        <p:guide orient="horz" pos="1188"/>
        <p:guide pos="2880"/>
      </p:guideLst>
    </p:cSldViewPr>
  </p:slideViewPr>
  <p:outlineViewPr>
    <p:cViewPr>
      <p:scale>
        <a:sx n="33" d="100"/>
        <a:sy n="33" d="100"/>
      </p:scale>
      <p:origin x="0" y="1440"/>
    </p:cViewPr>
  </p:outlineViewPr>
  <p:notesTextViewPr>
    <p:cViewPr>
      <p:scale>
        <a:sx n="1" d="1"/>
        <a:sy n="1" d="1"/>
      </p:scale>
      <p:origin x="0" y="0"/>
    </p:cViewPr>
  </p:notesTextViewPr>
  <p:sorterViewPr>
    <p:cViewPr>
      <p:scale>
        <a:sx n="100" d="100"/>
        <a:sy n="100" d="100"/>
      </p:scale>
      <p:origin x="0" y="655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3/1/2018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extLst>
      <p:ext uri="{BB962C8B-B14F-4D97-AF65-F5344CB8AC3E}">
        <p14:creationId xmlns:p14="http://schemas.microsoft.com/office/powerpoint/2010/main" val="2533101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a:p>
        </p:txBody>
      </p:sp>
    </p:spTree>
    <p:extLst>
      <p:ext uri="{BB962C8B-B14F-4D97-AF65-F5344CB8AC3E}">
        <p14:creationId xmlns:p14="http://schemas.microsoft.com/office/powerpoint/2010/main" val="1475384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a:p>
        </p:txBody>
      </p:sp>
    </p:spTree>
    <p:extLst>
      <p:ext uri="{BB962C8B-B14F-4D97-AF65-F5344CB8AC3E}">
        <p14:creationId xmlns:p14="http://schemas.microsoft.com/office/powerpoint/2010/main" val="1480288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12</a:t>
            </a:fld>
            <a:endParaRPr lang="en-US"/>
          </a:p>
        </p:txBody>
      </p:sp>
    </p:spTree>
    <p:extLst>
      <p:ext uri="{BB962C8B-B14F-4D97-AF65-F5344CB8AC3E}">
        <p14:creationId xmlns:p14="http://schemas.microsoft.com/office/powerpoint/2010/main" val="1837107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618040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529035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36578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79063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242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97082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23869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01339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64267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3833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80448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543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3/1/2018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9" name="TextBox 8"/>
          <p:cNvSpPr txBox="1"/>
          <p:nvPr userDrawn="1"/>
        </p:nvSpPr>
        <p:spPr>
          <a:xfrm>
            <a:off x="8448353" y="4932892"/>
            <a:ext cx="766557" cy="246221"/>
          </a:xfrm>
          <a:prstGeom prst="rect">
            <a:avLst/>
          </a:prstGeom>
          <a:noFill/>
        </p:spPr>
        <p:txBody>
          <a:bodyPr wrap="none" rtlCol="0">
            <a:spAutoFit/>
          </a:bodyPr>
          <a:lstStyle/>
          <a:p>
            <a:r>
              <a:rPr lang="en-US" sz="1000" dirty="0" smtClean="0">
                <a:solidFill>
                  <a:prstClr val="black"/>
                </a:solidFill>
              </a:rPr>
              <a:t>Andrew Ng</a:t>
            </a:r>
            <a:endParaRPr lang="en-US" sz="1000" dirty="0">
              <a:solidFill>
                <a:prstClr val="black"/>
              </a:solidFill>
            </a:endParaRPr>
          </a:p>
        </p:txBody>
      </p:sp>
    </p:spTree>
    <p:extLst>
      <p:ext uri="{BB962C8B-B14F-4D97-AF65-F5344CB8AC3E}">
        <p14:creationId xmlns:p14="http://schemas.microsoft.com/office/powerpoint/2010/main" val="35951396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9.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3.xml"/><Relationship Id="rId7" Type="http://schemas.openxmlformats.org/officeDocument/2006/relationships/image" Target="../media/image11.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46.xml"/><Relationship Id="rId11" Type="http://schemas.openxmlformats.org/officeDocument/2006/relationships/image" Target="../media/image8.png"/><Relationship Id="rId5" Type="http://schemas.openxmlformats.org/officeDocument/2006/relationships/tags" Target="../tags/tag15.xml"/><Relationship Id="rId10" Type="http://schemas.openxmlformats.org/officeDocument/2006/relationships/image" Target="../media/image14.png"/><Relationship Id="rId4" Type="http://schemas.openxmlformats.org/officeDocument/2006/relationships/tags" Target="../tags/tag14.xml"/><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mailto:sales@cheapsales.com" TargetMode="External"/><Relationship Id="rId2" Type="http://schemas.openxmlformats.org/officeDocument/2006/relationships/image" Target="../media/image2.png"/><Relationship Id="rId1" Type="http://schemas.openxmlformats.org/officeDocument/2006/relationships/slideLayout" Target="../slideLayouts/slideLayout46.xml"/><Relationship Id="rId4" Type="http://schemas.openxmlformats.org/officeDocument/2006/relationships/hyperlink" Target="mailto:xyz@nu.edu.pk"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mailto:sales@cheapsales.com" TargetMode="External"/><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46.xml"/><Relationship Id="rId9" Type="http://schemas.openxmlformats.org/officeDocument/2006/relationships/hyperlink" Target="mailto:xyz@nu.edu.p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6.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1828800" y="666750"/>
            <a:ext cx="61722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dirty="0" smtClean="0">
              <a:solidFill>
                <a:schemeClr val="tx1">
                  <a:lumMod val="75000"/>
                  <a:lumOff val="25000"/>
                </a:schemeClr>
              </a:solidFill>
            </a:endParaRPr>
          </a:p>
          <a:p>
            <a:pPr algn="l"/>
            <a:r>
              <a:rPr lang="en-US" dirty="0">
                <a:solidFill>
                  <a:schemeClr val="tx1">
                    <a:lumMod val="75000"/>
                    <a:lumOff val="25000"/>
                  </a:schemeClr>
                </a:solidFill>
              </a:rPr>
              <a:t>Machine learning system design</a:t>
            </a:r>
          </a:p>
          <a:p>
            <a:pPr algn="l"/>
            <a:endParaRPr lang="en-US" dirty="0">
              <a:solidFill>
                <a:schemeClr val="tx1">
                  <a:lumMod val="75000"/>
                  <a:lumOff val="25000"/>
                </a:schemeClr>
              </a:solidFill>
            </a:endParaRPr>
          </a:p>
        </p:txBody>
      </p:sp>
      <p:cxnSp>
        <p:nvCxnSpPr>
          <p:cNvPr id="6" name="Straight Connector 5"/>
          <p:cNvCxnSpPr/>
          <p:nvPr/>
        </p:nvCxnSpPr>
        <p:spPr>
          <a:xfrm>
            <a:off x="2057400" y="21145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1828800" y="2241561"/>
            <a:ext cx="6819900" cy="1625589"/>
          </a:xfrm>
        </p:spPr>
        <p:txBody>
          <a:bodyPr>
            <a:noAutofit/>
          </a:bodyPr>
          <a:lstStyle/>
          <a:p>
            <a:pPr algn="l"/>
            <a:r>
              <a:rPr lang="en-US" b="1" dirty="0" smtClean="0">
                <a:solidFill>
                  <a:schemeClr val="accent2"/>
                </a:solidFill>
              </a:rPr>
              <a:t>Prioritizing </a:t>
            </a:r>
            <a:r>
              <a:rPr lang="en-US" b="1" dirty="0">
                <a:solidFill>
                  <a:schemeClr val="accent2"/>
                </a:solidFill>
              </a:rPr>
              <a:t>what to work on: Spam classification example</a:t>
            </a:r>
          </a:p>
        </p:txBody>
      </p:sp>
      <p:sp>
        <p:nvSpPr>
          <p:cNvPr id="3" name="Rectangle 2"/>
          <p:cNvSpPr/>
          <p:nvPr/>
        </p:nvSpPr>
        <p:spPr>
          <a:xfrm>
            <a:off x="8153400" y="4705350"/>
            <a:ext cx="99060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549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smtClean="0"/>
              <a:t>Cancer classification example</a:t>
            </a:r>
            <a:endParaRPr lang="en-US" sz="2400" b="1" dirty="0"/>
          </a:p>
        </p:txBody>
      </p:sp>
      <p:sp>
        <p:nvSpPr>
          <p:cNvPr id="3" name="TextBox 2"/>
          <p:cNvSpPr txBox="1"/>
          <p:nvPr/>
        </p:nvSpPr>
        <p:spPr>
          <a:xfrm>
            <a:off x="381000" y="693063"/>
            <a:ext cx="8458200" cy="2308324"/>
          </a:xfrm>
          <a:prstGeom prst="rect">
            <a:avLst/>
          </a:prstGeom>
          <a:noFill/>
        </p:spPr>
        <p:txBody>
          <a:bodyPr wrap="square" rtlCol="0">
            <a:spAutoFit/>
          </a:bodyPr>
          <a:lstStyle/>
          <a:p>
            <a:r>
              <a:rPr lang="en-US" sz="2400" dirty="0" smtClean="0"/>
              <a:t>Train logistic regression model          . (         if cancer,         otherwise)</a:t>
            </a:r>
            <a:br>
              <a:rPr lang="en-US" sz="2400" dirty="0" smtClean="0"/>
            </a:br>
            <a:r>
              <a:rPr lang="en-US" sz="2400" dirty="0" smtClean="0"/>
              <a:t>Find that you got 1% error on test set.</a:t>
            </a:r>
          </a:p>
          <a:p>
            <a:r>
              <a:rPr lang="en-US" sz="2400" dirty="0" smtClean="0"/>
              <a:t>(99% correct diagnoses)</a:t>
            </a:r>
          </a:p>
          <a:p>
            <a:endParaRPr lang="en-US" sz="2400" dirty="0" smtClean="0"/>
          </a:p>
          <a:p>
            <a:r>
              <a:rPr lang="en-US" sz="2400" dirty="0" smtClean="0"/>
              <a:t>Only 0.50% of patients have cancer.</a:t>
            </a:r>
          </a:p>
        </p:txBody>
      </p:sp>
      <p:sp>
        <p:nvSpPr>
          <p:cNvPr id="4" name="TextBox 3"/>
          <p:cNvSpPr txBox="1"/>
          <p:nvPr/>
        </p:nvSpPr>
        <p:spPr>
          <a:xfrm>
            <a:off x="381000" y="3308687"/>
            <a:ext cx="4876800" cy="1015663"/>
          </a:xfrm>
          <a:prstGeom prst="rect">
            <a:avLst/>
          </a:prstGeom>
          <a:noFill/>
        </p:spPr>
        <p:txBody>
          <a:bodyPr wrap="square" rtlCol="0">
            <a:spAutoFit/>
          </a:bodyPr>
          <a:lstStyle/>
          <a:p>
            <a:r>
              <a:rPr lang="en-US" sz="2000" b="1" dirty="0">
                <a:solidFill>
                  <a:srgbClr val="002060"/>
                </a:solidFill>
                <a:latin typeface="Courier New" pitchFamily="49" charset="0"/>
                <a:cs typeface="Courier New" pitchFamily="49" charset="0"/>
              </a:rPr>
              <a:t>f</a:t>
            </a:r>
            <a:r>
              <a:rPr lang="en-US" sz="2000" b="1" dirty="0" smtClean="0">
                <a:solidFill>
                  <a:srgbClr val="002060"/>
                </a:solidFill>
                <a:latin typeface="Courier New" pitchFamily="49" charset="0"/>
                <a:cs typeface="Courier New" pitchFamily="49" charset="0"/>
              </a:rPr>
              <a:t>unction y = </a:t>
            </a:r>
            <a:r>
              <a:rPr lang="en-US" sz="2000" b="1" dirty="0" err="1" smtClean="0">
                <a:solidFill>
                  <a:srgbClr val="002060"/>
                </a:solidFill>
                <a:latin typeface="Courier New" pitchFamily="49" charset="0"/>
                <a:cs typeface="Courier New" pitchFamily="49" charset="0"/>
              </a:rPr>
              <a:t>predictCancer</a:t>
            </a:r>
            <a:r>
              <a:rPr lang="en-US" sz="2000" b="1" dirty="0" smtClean="0">
                <a:solidFill>
                  <a:srgbClr val="002060"/>
                </a:solidFill>
                <a:latin typeface="Courier New" pitchFamily="49" charset="0"/>
                <a:cs typeface="Courier New" pitchFamily="49" charset="0"/>
              </a:rPr>
              <a:t>(x)</a:t>
            </a:r>
          </a:p>
          <a:p>
            <a:r>
              <a:rPr lang="en-US" sz="2000" b="1" dirty="0" smtClean="0">
                <a:solidFill>
                  <a:srgbClr val="002060"/>
                </a:solidFill>
                <a:latin typeface="Courier New" pitchFamily="49" charset="0"/>
                <a:cs typeface="Courier New" pitchFamily="49" charset="0"/>
              </a:rPr>
              <a:t>    y = 0; %ignore x!</a:t>
            </a:r>
          </a:p>
          <a:p>
            <a:r>
              <a:rPr lang="en-US" sz="2000" b="1" dirty="0" smtClean="0">
                <a:solidFill>
                  <a:srgbClr val="002060"/>
                </a:solidFill>
                <a:latin typeface="Courier New" pitchFamily="49" charset="0"/>
                <a:cs typeface="Courier New" pitchFamily="49" charset="0"/>
              </a:rPr>
              <a:t>return</a:t>
            </a:r>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289107" y="819150"/>
            <a:ext cx="565785" cy="255270"/>
          </a:xfrm>
          <a:prstGeom prst="rect">
            <a:avLst/>
          </a:prstGeom>
        </p:spPr>
      </p:pic>
      <p:pic>
        <p:nvPicPr>
          <p:cNvPr id="6" name="Picture 5"/>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126666" y="853440"/>
            <a:ext cx="571500" cy="220980"/>
          </a:xfrm>
          <a:prstGeom prst="rect">
            <a:avLst/>
          </a:prstGeom>
        </p:spPr>
      </p:pic>
      <p:pic>
        <p:nvPicPr>
          <p:cNvPr id="7" name="Picture 6"/>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6960870" y="853440"/>
            <a:ext cx="582930" cy="220980"/>
          </a:xfrm>
          <a:prstGeom prst="rect">
            <a:avLst/>
          </a:prstGeom>
        </p:spPr>
      </p:pic>
    </p:spTree>
    <p:extLst>
      <p:ext uri="{BB962C8B-B14F-4D97-AF65-F5344CB8AC3E}">
        <p14:creationId xmlns:p14="http://schemas.microsoft.com/office/powerpoint/2010/main" val="283626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81000" y="285750"/>
            <a:ext cx="7315200" cy="430887"/>
          </a:xfrm>
          <a:prstGeom prst="rect">
            <a:avLst/>
          </a:prstGeom>
          <a:noFill/>
        </p:spPr>
        <p:txBody>
          <a:bodyPr wrap="square" rtlCol="0">
            <a:spAutoFit/>
          </a:bodyPr>
          <a:lstStyle/>
          <a:p>
            <a:r>
              <a:rPr lang="en-US" sz="2200" b="1" dirty="0" smtClean="0"/>
              <a:t>Precision/Recall</a:t>
            </a:r>
            <a:endParaRPr lang="en-US" sz="2200" b="1" dirty="0"/>
          </a:p>
        </p:txBody>
      </p:sp>
      <p:sp>
        <p:nvSpPr>
          <p:cNvPr id="3" name="TextBox 2"/>
          <p:cNvSpPr txBox="1"/>
          <p:nvPr/>
        </p:nvSpPr>
        <p:spPr>
          <a:xfrm>
            <a:off x="381000" y="693063"/>
            <a:ext cx="8458200" cy="400110"/>
          </a:xfrm>
          <a:prstGeom prst="rect">
            <a:avLst/>
          </a:prstGeom>
          <a:noFill/>
        </p:spPr>
        <p:txBody>
          <a:bodyPr wrap="square" rtlCol="0">
            <a:spAutoFit/>
          </a:bodyPr>
          <a:lstStyle/>
          <a:p>
            <a:r>
              <a:rPr lang="en-US" sz="2000" dirty="0" smtClean="0"/>
              <a:t>           in presence of rare class that we want to detect</a:t>
            </a:r>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50999" y="808517"/>
            <a:ext cx="571500" cy="220980"/>
          </a:xfrm>
          <a:prstGeom prst="rect">
            <a:avLst/>
          </a:prstGeom>
        </p:spPr>
      </p:pic>
      <p:sp>
        <p:nvSpPr>
          <p:cNvPr id="8" name="TextBox 7"/>
          <p:cNvSpPr txBox="1"/>
          <p:nvPr/>
        </p:nvSpPr>
        <p:spPr>
          <a:xfrm>
            <a:off x="3657600" y="1077092"/>
            <a:ext cx="5105400" cy="923330"/>
          </a:xfrm>
          <a:prstGeom prst="rect">
            <a:avLst/>
          </a:prstGeom>
          <a:noFill/>
        </p:spPr>
        <p:txBody>
          <a:bodyPr wrap="square" rtlCol="0">
            <a:spAutoFit/>
          </a:bodyPr>
          <a:lstStyle/>
          <a:p>
            <a:r>
              <a:rPr lang="en-US" b="1" dirty="0" smtClean="0"/>
              <a:t>Precision </a:t>
            </a:r>
          </a:p>
          <a:p>
            <a:r>
              <a:rPr lang="en-US" dirty="0" smtClean="0"/>
              <a:t>(Of all patients where we predicted           , what fraction actually has cancer?)</a:t>
            </a:r>
          </a:p>
        </p:txBody>
      </p:sp>
      <p:pic>
        <p:nvPicPr>
          <p:cNvPr id="9" name="Picture 8"/>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115792" y="1467733"/>
            <a:ext cx="484632" cy="187391"/>
          </a:xfrm>
          <a:prstGeom prst="rect">
            <a:avLst/>
          </a:prstGeom>
        </p:spPr>
      </p:pic>
      <p:sp>
        <p:nvSpPr>
          <p:cNvPr id="10" name="TextBox 9"/>
          <p:cNvSpPr txBox="1"/>
          <p:nvPr/>
        </p:nvSpPr>
        <p:spPr>
          <a:xfrm>
            <a:off x="3657600" y="3028950"/>
            <a:ext cx="5486400" cy="923330"/>
          </a:xfrm>
          <a:prstGeom prst="rect">
            <a:avLst/>
          </a:prstGeom>
          <a:noFill/>
        </p:spPr>
        <p:txBody>
          <a:bodyPr wrap="square" rtlCol="0">
            <a:spAutoFit/>
          </a:bodyPr>
          <a:lstStyle/>
          <a:p>
            <a:r>
              <a:rPr lang="en-US" b="1" dirty="0" smtClean="0"/>
              <a:t>Recall</a:t>
            </a:r>
          </a:p>
          <a:p>
            <a:r>
              <a:rPr lang="en-US" dirty="0" smtClean="0"/>
              <a:t>(Of all patients that actually have cancer, what fraction did we correctly detect as having cancer?)</a:t>
            </a:r>
          </a:p>
        </p:txBody>
      </p:sp>
    </p:spTree>
    <p:extLst>
      <p:ext uri="{BB962C8B-B14F-4D97-AF65-F5344CB8AC3E}">
        <p14:creationId xmlns:p14="http://schemas.microsoft.com/office/powerpoint/2010/main" val="307186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828800" y="666750"/>
            <a:ext cx="61722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dirty="0" smtClean="0">
              <a:solidFill>
                <a:schemeClr val="tx1">
                  <a:lumMod val="75000"/>
                  <a:lumOff val="25000"/>
                </a:schemeClr>
              </a:solidFill>
            </a:endParaRPr>
          </a:p>
          <a:p>
            <a:pPr algn="l"/>
            <a:r>
              <a:rPr lang="en-US" dirty="0">
                <a:solidFill>
                  <a:schemeClr val="tx1">
                    <a:lumMod val="75000"/>
                    <a:lumOff val="25000"/>
                  </a:schemeClr>
                </a:solidFill>
              </a:rPr>
              <a:t>Machine learning system design</a:t>
            </a:r>
          </a:p>
          <a:p>
            <a:pPr algn="l"/>
            <a:endParaRPr lang="en-US" dirty="0">
              <a:solidFill>
                <a:schemeClr val="tx1">
                  <a:lumMod val="75000"/>
                  <a:lumOff val="25000"/>
                </a:schemeClr>
              </a:solidFill>
            </a:endParaRPr>
          </a:p>
        </p:txBody>
      </p:sp>
      <p:cxnSp>
        <p:nvCxnSpPr>
          <p:cNvPr id="6" name="Straight Connector 5"/>
          <p:cNvCxnSpPr/>
          <p:nvPr/>
        </p:nvCxnSpPr>
        <p:spPr>
          <a:xfrm>
            <a:off x="2057400" y="21145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1828800" y="2241561"/>
            <a:ext cx="6819900" cy="1625589"/>
          </a:xfrm>
        </p:spPr>
        <p:txBody>
          <a:bodyPr>
            <a:noAutofit/>
          </a:bodyPr>
          <a:lstStyle/>
          <a:p>
            <a:pPr algn="l"/>
            <a:r>
              <a:rPr lang="en-US" sz="5400" b="1" dirty="0" smtClean="0">
                <a:solidFill>
                  <a:schemeClr val="accent2"/>
                </a:solidFill>
              </a:rPr>
              <a:t>Trading off Precision and Recall</a:t>
            </a:r>
            <a:endParaRPr lang="en-US" sz="5400" b="1" dirty="0">
              <a:solidFill>
                <a:schemeClr val="accent2"/>
              </a:solidFill>
            </a:endParaRPr>
          </a:p>
        </p:txBody>
      </p:sp>
      <p:sp>
        <p:nvSpPr>
          <p:cNvPr id="3" name="Rectangle 2"/>
          <p:cNvSpPr/>
          <p:nvPr/>
        </p:nvSpPr>
        <p:spPr>
          <a:xfrm>
            <a:off x="8153400" y="4705350"/>
            <a:ext cx="99060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0662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81000" y="285750"/>
            <a:ext cx="4800600" cy="461665"/>
          </a:xfrm>
          <a:prstGeom prst="rect">
            <a:avLst/>
          </a:prstGeom>
          <a:noFill/>
        </p:spPr>
        <p:txBody>
          <a:bodyPr wrap="square" rtlCol="0">
            <a:spAutoFit/>
          </a:bodyPr>
          <a:lstStyle/>
          <a:p>
            <a:r>
              <a:rPr lang="en-US" sz="2400" b="1" dirty="0" smtClean="0"/>
              <a:t>Trading off precision and recall</a:t>
            </a:r>
            <a:endParaRPr lang="en-US" sz="2400" b="1" dirty="0"/>
          </a:p>
        </p:txBody>
      </p:sp>
      <p:sp>
        <p:nvSpPr>
          <p:cNvPr id="3" name="TextBox 2"/>
          <p:cNvSpPr txBox="1"/>
          <p:nvPr/>
        </p:nvSpPr>
        <p:spPr>
          <a:xfrm>
            <a:off x="381000" y="693063"/>
            <a:ext cx="4953000" cy="1200329"/>
          </a:xfrm>
          <a:prstGeom prst="rect">
            <a:avLst/>
          </a:prstGeom>
          <a:noFill/>
        </p:spPr>
        <p:txBody>
          <a:bodyPr wrap="square" rtlCol="0">
            <a:spAutoFit/>
          </a:bodyPr>
          <a:lstStyle/>
          <a:p>
            <a:r>
              <a:rPr lang="en-US" sz="2400" dirty="0" smtClean="0"/>
              <a:t>Logistic regression:</a:t>
            </a:r>
          </a:p>
          <a:p>
            <a:r>
              <a:rPr lang="en-US" sz="2400" dirty="0" smtClean="0"/>
              <a:t>Predict 1 if </a:t>
            </a:r>
          </a:p>
          <a:p>
            <a:r>
              <a:rPr lang="en-US" sz="2400" dirty="0" smtClean="0"/>
              <a:t>Predict 0 if </a:t>
            </a:r>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009900" y="828675"/>
            <a:ext cx="1501140" cy="255270"/>
          </a:xfrm>
          <a:prstGeom prst="rect">
            <a:avLst/>
          </a:prstGeom>
        </p:spPr>
      </p:pic>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974849" y="1175117"/>
            <a:ext cx="1236345" cy="255270"/>
          </a:xfrm>
          <a:prstGeom prst="rect">
            <a:avLst/>
          </a:prstGeom>
        </p:spPr>
      </p:pic>
      <p:pic>
        <p:nvPicPr>
          <p:cNvPr id="10" name="Picture 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974848" y="1552575"/>
            <a:ext cx="1236345" cy="255270"/>
          </a:xfrm>
          <a:prstGeom prst="rect">
            <a:avLst/>
          </a:prstGeom>
        </p:spPr>
      </p:pic>
      <p:sp>
        <p:nvSpPr>
          <p:cNvPr id="11" name="TextBox 10"/>
          <p:cNvSpPr txBox="1"/>
          <p:nvPr/>
        </p:nvSpPr>
        <p:spPr>
          <a:xfrm>
            <a:off x="381000" y="1754816"/>
            <a:ext cx="5715000" cy="830997"/>
          </a:xfrm>
          <a:prstGeom prst="rect">
            <a:avLst/>
          </a:prstGeom>
          <a:noFill/>
        </p:spPr>
        <p:txBody>
          <a:bodyPr wrap="square" rtlCol="0">
            <a:spAutoFit/>
          </a:bodyPr>
          <a:lstStyle/>
          <a:p>
            <a:r>
              <a:rPr lang="en-US" sz="2400" dirty="0" smtClean="0"/>
              <a:t>Suppose we want to predict            (cancer)</a:t>
            </a:r>
          </a:p>
          <a:p>
            <a:r>
              <a:rPr lang="en-US" sz="2400" dirty="0"/>
              <a:t>o</a:t>
            </a:r>
            <a:r>
              <a:rPr lang="en-US" sz="2400" dirty="0" smtClean="0"/>
              <a:t>nly if very confident.</a:t>
            </a:r>
          </a:p>
        </p:txBody>
      </p:sp>
      <p:sp>
        <p:nvSpPr>
          <p:cNvPr id="12" name="TextBox 11"/>
          <p:cNvSpPr txBox="1"/>
          <p:nvPr/>
        </p:nvSpPr>
        <p:spPr>
          <a:xfrm>
            <a:off x="381000" y="3056685"/>
            <a:ext cx="5715000" cy="830997"/>
          </a:xfrm>
          <a:prstGeom prst="rect">
            <a:avLst/>
          </a:prstGeom>
          <a:noFill/>
        </p:spPr>
        <p:txBody>
          <a:bodyPr wrap="square" rtlCol="0">
            <a:spAutoFit/>
          </a:bodyPr>
          <a:lstStyle/>
          <a:p>
            <a:r>
              <a:rPr lang="en-US" sz="2400" dirty="0" smtClean="0"/>
              <a:t>Suppose we want to avoid missing too many cases of cancer (avoid false negatives).</a:t>
            </a:r>
          </a:p>
        </p:txBody>
      </p:sp>
      <p:sp>
        <p:nvSpPr>
          <p:cNvPr id="13" name="TextBox 12"/>
          <p:cNvSpPr txBox="1"/>
          <p:nvPr/>
        </p:nvSpPr>
        <p:spPr>
          <a:xfrm>
            <a:off x="381000" y="4548485"/>
            <a:ext cx="8458200" cy="461665"/>
          </a:xfrm>
          <a:prstGeom prst="rect">
            <a:avLst/>
          </a:prstGeom>
          <a:noFill/>
        </p:spPr>
        <p:txBody>
          <a:bodyPr wrap="square" rtlCol="0">
            <a:spAutoFit/>
          </a:bodyPr>
          <a:lstStyle/>
          <a:p>
            <a:r>
              <a:rPr lang="en-US" sz="2400" dirty="0" smtClean="0"/>
              <a:t>More generally: Predict 1 if                threshold.</a:t>
            </a:r>
          </a:p>
        </p:txBody>
      </p:sp>
      <p:pic>
        <p:nvPicPr>
          <p:cNvPr id="15" name="Picture 1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953827" y="4651682"/>
            <a:ext cx="836295" cy="255270"/>
          </a:xfrm>
          <a:prstGeom prst="rect">
            <a:avLst/>
          </a:prstGeom>
        </p:spPr>
      </p:pic>
      <p:pic>
        <p:nvPicPr>
          <p:cNvPr id="16" name="Picture 15"/>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038600" y="1916106"/>
            <a:ext cx="571500" cy="220980"/>
          </a:xfrm>
          <a:prstGeom prst="rect">
            <a:avLst/>
          </a:prstGeom>
        </p:spPr>
      </p:pic>
      <p:grpSp>
        <p:nvGrpSpPr>
          <p:cNvPr id="39" name="Group 38"/>
          <p:cNvGrpSpPr/>
          <p:nvPr/>
        </p:nvGrpSpPr>
        <p:grpSpPr>
          <a:xfrm>
            <a:off x="6185292" y="1807845"/>
            <a:ext cx="2821393" cy="2734362"/>
            <a:chOff x="5943600" y="1419754"/>
            <a:chExt cx="3124200" cy="3027828"/>
          </a:xfrm>
        </p:grpSpPr>
        <p:cxnSp>
          <p:nvCxnSpPr>
            <p:cNvPr id="20" name="Straight Arrow Connector 19"/>
            <p:cNvCxnSpPr/>
            <p:nvPr/>
          </p:nvCxnSpPr>
          <p:spPr>
            <a:xfrm flipV="1">
              <a:off x="6694967" y="1419754"/>
              <a:ext cx="0" cy="245729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553200" y="3746649"/>
              <a:ext cx="2438400" cy="1"/>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692900" y="3688748"/>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96200" y="369524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699500" y="370159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rot="16200000">
              <a:off x="5691667" y="2683746"/>
              <a:ext cx="2006600" cy="123339"/>
              <a:chOff x="6769100" y="3841148"/>
              <a:chExt cx="2006600" cy="123339"/>
            </a:xfrm>
          </p:grpSpPr>
          <p:cxnSp>
            <p:nvCxnSpPr>
              <p:cNvPr id="28" name="Straight Connector 27"/>
              <p:cNvCxnSpPr/>
              <p:nvPr/>
            </p:nvCxnSpPr>
            <p:spPr>
              <a:xfrm>
                <a:off x="6769100" y="3841148"/>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772400" y="384764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775700" y="385399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6400800" y="1557450"/>
              <a:ext cx="516342" cy="374889"/>
            </a:xfrm>
            <a:prstGeom prst="rect">
              <a:avLst/>
            </a:prstGeom>
            <a:noFill/>
          </p:spPr>
          <p:txBody>
            <a:bodyPr wrap="square" rtlCol="0">
              <a:spAutoFit/>
            </a:bodyPr>
            <a:lstStyle/>
            <a:p>
              <a:r>
                <a:rPr lang="en-US" sz="1600" dirty="0" smtClean="0"/>
                <a:t>1</a:t>
              </a:r>
              <a:endParaRPr lang="en-US" sz="1600" dirty="0"/>
            </a:p>
          </p:txBody>
        </p:sp>
        <p:sp>
          <p:nvSpPr>
            <p:cNvPr id="34" name="TextBox 33"/>
            <p:cNvSpPr txBox="1"/>
            <p:nvPr/>
          </p:nvSpPr>
          <p:spPr>
            <a:xfrm>
              <a:off x="6246407" y="2560749"/>
              <a:ext cx="516342" cy="374889"/>
            </a:xfrm>
            <a:prstGeom prst="rect">
              <a:avLst/>
            </a:prstGeom>
            <a:noFill/>
          </p:spPr>
          <p:txBody>
            <a:bodyPr wrap="square" rtlCol="0">
              <a:spAutoFit/>
            </a:bodyPr>
            <a:lstStyle/>
            <a:p>
              <a:r>
                <a:rPr lang="en-US" sz="1600" dirty="0" smtClean="0"/>
                <a:t>0.5</a:t>
              </a:r>
              <a:endParaRPr lang="en-US" sz="1600" dirty="0"/>
            </a:p>
          </p:txBody>
        </p:sp>
        <p:sp>
          <p:nvSpPr>
            <p:cNvPr id="35" name="TextBox 34"/>
            <p:cNvSpPr txBox="1"/>
            <p:nvPr/>
          </p:nvSpPr>
          <p:spPr>
            <a:xfrm>
              <a:off x="7438027" y="3748714"/>
              <a:ext cx="516342" cy="374889"/>
            </a:xfrm>
            <a:prstGeom prst="rect">
              <a:avLst/>
            </a:prstGeom>
            <a:noFill/>
          </p:spPr>
          <p:txBody>
            <a:bodyPr wrap="square" rtlCol="0">
              <a:spAutoFit/>
            </a:bodyPr>
            <a:lstStyle/>
            <a:p>
              <a:r>
                <a:rPr lang="en-US" sz="1600" dirty="0" smtClean="0"/>
                <a:t>0.5</a:t>
              </a:r>
              <a:endParaRPr lang="en-US" sz="1600" dirty="0"/>
            </a:p>
          </p:txBody>
        </p:sp>
        <p:sp>
          <p:nvSpPr>
            <p:cNvPr id="36" name="TextBox 35"/>
            <p:cNvSpPr txBox="1"/>
            <p:nvPr/>
          </p:nvSpPr>
          <p:spPr>
            <a:xfrm>
              <a:off x="8551458" y="3751817"/>
              <a:ext cx="516342" cy="374889"/>
            </a:xfrm>
            <a:prstGeom prst="rect">
              <a:avLst/>
            </a:prstGeom>
            <a:noFill/>
          </p:spPr>
          <p:txBody>
            <a:bodyPr wrap="square" rtlCol="0">
              <a:spAutoFit/>
            </a:bodyPr>
            <a:lstStyle/>
            <a:p>
              <a:r>
                <a:rPr lang="en-US" sz="1600" dirty="0" smtClean="0"/>
                <a:t>1</a:t>
              </a:r>
              <a:endParaRPr lang="en-US" sz="1600" dirty="0"/>
            </a:p>
          </p:txBody>
        </p:sp>
        <p:sp>
          <p:nvSpPr>
            <p:cNvPr id="37" name="TextBox 36"/>
            <p:cNvSpPr txBox="1"/>
            <p:nvPr/>
          </p:nvSpPr>
          <p:spPr>
            <a:xfrm>
              <a:off x="6809432" y="4078250"/>
              <a:ext cx="1773536" cy="369332"/>
            </a:xfrm>
            <a:prstGeom prst="rect">
              <a:avLst/>
            </a:prstGeom>
            <a:noFill/>
          </p:spPr>
          <p:txBody>
            <a:bodyPr wrap="square" rtlCol="0">
              <a:spAutoFit/>
            </a:bodyPr>
            <a:lstStyle/>
            <a:p>
              <a:pPr algn="ctr"/>
              <a:r>
                <a:rPr lang="en-US" dirty="0" smtClean="0"/>
                <a:t>Recall</a:t>
              </a:r>
              <a:endParaRPr lang="en-US" dirty="0"/>
            </a:p>
          </p:txBody>
        </p:sp>
        <p:sp>
          <p:nvSpPr>
            <p:cNvPr id="38" name="TextBox 37"/>
            <p:cNvSpPr txBox="1"/>
            <p:nvPr/>
          </p:nvSpPr>
          <p:spPr>
            <a:xfrm rot="16200000">
              <a:off x="5241498" y="2186116"/>
              <a:ext cx="1773536" cy="369332"/>
            </a:xfrm>
            <a:prstGeom prst="rect">
              <a:avLst/>
            </a:prstGeom>
            <a:noFill/>
          </p:spPr>
          <p:txBody>
            <a:bodyPr wrap="square" rtlCol="0">
              <a:spAutoFit/>
            </a:bodyPr>
            <a:lstStyle/>
            <a:p>
              <a:pPr algn="ctr"/>
              <a:r>
                <a:rPr lang="en-US" dirty="0" smtClean="0"/>
                <a:t>Precision</a:t>
              </a:r>
            </a:p>
          </p:txBody>
        </p:sp>
      </p:grpSp>
      <p:sp>
        <p:nvSpPr>
          <p:cNvPr id="42" name="TextBox 41"/>
          <p:cNvSpPr txBox="1"/>
          <p:nvPr/>
        </p:nvSpPr>
        <p:spPr>
          <a:xfrm>
            <a:off x="6204092" y="285751"/>
            <a:ext cx="1028416" cy="276999"/>
          </a:xfrm>
          <a:prstGeom prst="rect">
            <a:avLst/>
          </a:prstGeom>
          <a:noFill/>
        </p:spPr>
        <p:txBody>
          <a:bodyPr wrap="square" rtlCol="0">
            <a:spAutoFit/>
          </a:bodyPr>
          <a:lstStyle/>
          <a:p>
            <a:r>
              <a:rPr lang="en-US" sz="1200" dirty="0" smtClean="0"/>
              <a:t>precision    =</a:t>
            </a:r>
            <a:endParaRPr lang="en-US" sz="1200" dirty="0"/>
          </a:p>
        </p:txBody>
      </p:sp>
      <p:sp>
        <p:nvSpPr>
          <p:cNvPr id="43" name="Rectangle 42"/>
          <p:cNvSpPr/>
          <p:nvPr/>
        </p:nvSpPr>
        <p:spPr>
          <a:xfrm>
            <a:off x="7264400" y="241300"/>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239000" y="459416"/>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7264400" y="447357"/>
            <a:ext cx="1742285" cy="0"/>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7414817" y="188926"/>
            <a:ext cx="1441449" cy="276999"/>
          </a:xfrm>
          <a:prstGeom prst="rect">
            <a:avLst/>
          </a:prstGeom>
          <a:noFill/>
        </p:spPr>
        <p:txBody>
          <a:bodyPr wrap="square" rtlCol="0">
            <a:spAutoFit/>
          </a:bodyPr>
          <a:lstStyle/>
          <a:p>
            <a:pPr algn="ctr"/>
            <a:r>
              <a:rPr lang="en-US" sz="1200" dirty="0" smtClean="0"/>
              <a:t>true positives</a:t>
            </a:r>
            <a:endParaRPr lang="en-US" sz="1200" dirty="0"/>
          </a:p>
        </p:txBody>
      </p:sp>
      <p:sp>
        <p:nvSpPr>
          <p:cNvPr id="50" name="TextBox 49"/>
          <p:cNvSpPr txBox="1"/>
          <p:nvPr/>
        </p:nvSpPr>
        <p:spPr>
          <a:xfrm>
            <a:off x="7264400" y="389751"/>
            <a:ext cx="1752601" cy="276999"/>
          </a:xfrm>
          <a:prstGeom prst="rect">
            <a:avLst/>
          </a:prstGeom>
          <a:noFill/>
        </p:spPr>
        <p:txBody>
          <a:bodyPr wrap="square" rtlCol="0">
            <a:spAutoFit/>
          </a:bodyPr>
          <a:lstStyle/>
          <a:p>
            <a:pPr algn="ctr"/>
            <a:r>
              <a:rPr lang="en-US" sz="1200" dirty="0"/>
              <a:t>n</a:t>
            </a:r>
            <a:r>
              <a:rPr lang="en-US" sz="1200" dirty="0" smtClean="0"/>
              <a:t>o. of predicted positive</a:t>
            </a:r>
            <a:endParaRPr lang="en-US" sz="1200" dirty="0"/>
          </a:p>
        </p:txBody>
      </p:sp>
      <p:sp>
        <p:nvSpPr>
          <p:cNvPr id="53" name="TextBox 52"/>
          <p:cNvSpPr txBox="1"/>
          <p:nvPr/>
        </p:nvSpPr>
        <p:spPr>
          <a:xfrm>
            <a:off x="6400800" y="742950"/>
            <a:ext cx="863600" cy="276999"/>
          </a:xfrm>
          <a:prstGeom prst="rect">
            <a:avLst/>
          </a:prstGeom>
          <a:noFill/>
        </p:spPr>
        <p:txBody>
          <a:bodyPr wrap="square" rtlCol="0">
            <a:spAutoFit/>
          </a:bodyPr>
          <a:lstStyle/>
          <a:p>
            <a:r>
              <a:rPr lang="en-US" sz="1200" dirty="0" smtClean="0"/>
              <a:t>recall     =</a:t>
            </a:r>
            <a:endParaRPr lang="en-US" sz="1200" dirty="0"/>
          </a:p>
        </p:txBody>
      </p:sp>
      <p:sp>
        <p:nvSpPr>
          <p:cNvPr id="54" name="Rectangle 53"/>
          <p:cNvSpPr/>
          <p:nvPr/>
        </p:nvSpPr>
        <p:spPr>
          <a:xfrm>
            <a:off x="7232508" y="698500"/>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207108" y="916616"/>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7232508" y="904557"/>
            <a:ext cx="1742285" cy="0"/>
          </a:xfrm>
          <a:prstGeom prst="line">
            <a:avLst/>
          </a:prstGeom>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7382925" y="646126"/>
            <a:ext cx="1441449" cy="276999"/>
          </a:xfrm>
          <a:prstGeom prst="rect">
            <a:avLst/>
          </a:prstGeom>
          <a:noFill/>
        </p:spPr>
        <p:txBody>
          <a:bodyPr wrap="square" rtlCol="0">
            <a:spAutoFit/>
          </a:bodyPr>
          <a:lstStyle/>
          <a:p>
            <a:pPr algn="ctr"/>
            <a:r>
              <a:rPr lang="en-US" sz="1200" dirty="0"/>
              <a:t>t</a:t>
            </a:r>
            <a:r>
              <a:rPr lang="en-US" sz="1200" dirty="0" smtClean="0"/>
              <a:t>rue positives</a:t>
            </a:r>
            <a:endParaRPr lang="en-US" sz="1200" dirty="0"/>
          </a:p>
        </p:txBody>
      </p:sp>
      <p:sp>
        <p:nvSpPr>
          <p:cNvPr id="58" name="TextBox 57"/>
          <p:cNvSpPr txBox="1"/>
          <p:nvPr/>
        </p:nvSpPr>
        <p:spPr>
          <a:xfrm>
            <a:off x="7232508" y="846951"/>
            <a:ext cx="1752601" cy="276999"/>
          </a:xfrm>
          <a:prstGeom prst="rect">
            <a:avLst/>
          </a:prstGeom>
          <a:noFill/>
        </p:spPr>
        <p:txBody>
          <a:bodyPr wrap="square" rtlCol="0">
            <a:spAutoFit/>
          </a:bodyPr>
          <a:lstStyle/>
          <a:p>
            <a:pPr algn="ctr"/>
            <a:r>
              <a:rPr lang="en-US" sz="1200" dirty="0"/>
              <a:t>n</a:t>
            </a:r>
            <a:r>
              <a:rPr lang="en-US" sz="1200" dirty="0" smtClean="0"/>
              <a:t>o. of actual positive</a:t>
            </a:r>
            <a:endParaRPr lang="en-US" sz="1200" dirty="0"/>
          </a:p>
        </p:txBody>
      </p:sp>
    </p:spTree>
    <p:extLst>
      <p:ext uri="{BB962C8B-B14F-4D97-AF65-F5344CB8AC3E}">
        <p14:creationId xmlns:p14="http://schemas.microsoft.com/office/powerpoint/2010/main" val="409881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76135636"/>
              </p:ext>
            </p:extLst>
          </p:nvPr>
        </p:nvGraphicFramePr>
        <p:xfrm>
          <a:off x="457200" y="1428750"/>
          <a:ext cx="8001000" cy="1483360"/>
        </p:xfrm>
        <a:graphic>
          <a:graphicData uri="http://schemas.openxmlformats.org/drawingml/2006/table">
            <a:tbl>
              <a:tblPr firstRow="1" bandRow="1">
                <a:tableStyleId>{5C22544A-7EE6-4342-B048-85BDC9FD1C3A}</a:tableStyleId>
              </a:tblPr>
              <a:tblGrid>
                <a:gridCol w="1600200"/>
                <a:gridCol w="1600200"/>
                <a:gridCol w="1600200"/>
                <a:gridCol w="1600200"/>
                <a:gridCol w="1600200"/>
              </a:tblGrid>
              <a:tr h="370840">
                <a:tc>
                  <a:txBody>
                    <a:bodyPr/>
                    <a:lstStyle/>
                    <a:p>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Precision(P)</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Recall (R)</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Average</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F</a:t>
                      </a:r>
                      <a:r>
                        <a:rPr lang="en-US" baseline="-25000" dirty="0" smtClean="0">
                          <a:solidFill>
                            <a:schemeClr val="tx1"/>
                          </a:solidFill>
                        </a:rPr>
                        <a:t>1</a:t>
                      </a:r>
                      <a:r>
                        <a:rPr lang="en-US" dirty="0" smtClean="0">
                          <a:solidFill>
                            <a:schemeClr val="tx1"/>
                          </a:solidFill>
                        </a:rPr>
                        <a:t> Score</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dirty="0" smtClean="0">
                          <a:solidFill>
                            <a:schemeClr val="tx1"/>
                          </a:solidFill>
                        </a:rPr>
                        <a:t>Algorithm 1</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0.5</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0.45</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0.444</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Algorithm 2</a:t>
                      </a: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0.7</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0.1</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0.175</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Algorithm 3</a:t>
                      </a: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0.02</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0.51</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0.0392</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Rectangle 8"/>
          <p:cNvSpPr/>
          <p:nvPr/>
        </p:nvSpPr>
        <p:spPr>
          <a:xfrm>
            <a:off x="5181600" y="1352550"/>
            <a:ext cx="34290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smtClean="0"/>
              <a:t>F</a:t>
            </a:r>
            <a:r>
              <a:rPr lang="en-US" sz="2400" b="1" baseline="-25000" dirty="0" smtClean="0"/>
              <a:t>1</a:t>
            </a:r>
            <a:r>
              <a:rPr lang="en-US" sz="2400" b="1" dirty="0" smtClean="0"/>
              <a:t> Score (F score)</a:t>
            </a:r>
            <a:endParaRPr lang="en-US" sz="2400" b="1" dirty="0"/>
          </a:p>
        </p:txBody>
      </p:sp>
      <p:sp>
        <p:nvSpPr>
          <p:cNvPr id="3" name="TextBox 2"/>
          <p:cNvSpPr txBox="1"/>
          <p:nvPr/>
        </p:nvSpPr>
        <p:spPr>
          <a:xfrm>
            <a:off x="381000" y="693063"/>
            <a:ext cx="8458200" cy="461665"/>
          </a:xfrm>
          <a:prstGeom prst="rect">
            <a:avLst/>
          </a:prstGeom>
          <a:noFill/>
        </p:spPr>
        <p:txBody>
          <a:bodyPr wrap="square" rtlCol="0">
            <a:spAutoFit/>
          </a:bodyPr>
          <a:lstStyle/>
          <a:p>
            <a:r>
              <a:rPr lang="en-US" sz="2400" dirty="0" smtClean="0"/>
              <a:t>How to compare precision/recall numbers?</a:t>
            </a:r>
          </a:p>
        </p:txBody>
      </p:sp>
      <p:sp>
        <p:nvSpPr>
          <p:cNvPr id="10" name="Rectangle 9"/>
          <p:cNvSpPr/>
          <p:nvPr/>
        </p:nvSpPr>
        <p:spPr>
          <a:xfrm>
            <a:off x="6853050" y="1311729"/>
            <a:ext cx="18288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1000" y="3105150"/>
            <a:ext cx="8458200" cy="461665"/>
          </a:xfrm>
          <a:prstGeom prst="rect">
            <a:avLst/>
          </a:prstGeom>
          <a:noFill/>
        </p:spPr>
        <p:txBody>
          <a:bodyPr wrap="square" rtlCol="0">
            <a:spAutoFit/>
          </a:bodyPr>
          <a:lstStyle/>
          <a:p>
            <a:r>
              <a:rPr lang="en-US" sz="2400" dirty="0" smtClean="0"/>
              <a:t>Average:</a:t>
            </a:r>
          </a:p>
        </p:txBody>
      </p:sp>
      <p:sp>
        <p:nvSpPr>
          <p:cNvPr id="12" name="TextBox 11"/>
          <p:cNvSpPr txBox="1"/>
          <p:nvPr/>
        </p:nvSpPr>
        <p:spPr>
          <a:xfrm>
            <a:off x="381000" y="3938885"/>
            <a:ext cx="8458200" cy="461665"/>
          </a:xfrm>
          <a:prstGeom prst="rect">
            <a:avLst/>
          </a:prstGeom>
          <a:noFill/>
        </p:spPr>
        <p:txBody>
          <a:bodyPr wrap="square" rtlCol="0">
            <a:spAutoFit/>
          </a:bodyPr>
          <a:lstStyle/>
          <a:p>
            <a:r>
              <a:rPr lang="en-US" sz="2400" dirty="0"/>
              <a:t>F</a:t>
            </a:r>
            <a:r>
              <a:rPr lang="en-US" sz="2400" baseline="-25000" dirty="0"/>
              <a:t>1</a:t>
            </a:r>
            <a:r>
              <a:rPr lang="en-US" sz="2400" dirty="0"/>
              <a:t> </a:t>
            </a:r>
            <a:r>
              <a:rPr lang="en-US" sz="2400" dirty="0" smtClean="0"/>
              <a:t>Score: </a:t>
            </a:r>
          </a:p>
        </p:txBody>
      </p:sp>
      <p:pic>
        <p:nvPicPr>
          <p:cNvPr id="13" name="Picture 1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752600" y="3163732"/>
            <a:ext cx="718088" cy="474817"/>
          </a:xfrm>
          <a:prstGeom prst="rect">
            <a:avLst/>
          </a:prstGeom>
        </p:spPr>
      </p:pic>
      <p:pic>
        <p:nvPicPr>
          <p:cNvPr id="4" name="Picture 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905000" y="3998916"/>
            <a:ext cx="1031208" cy="554034"/>
          </a:xfrm>
          <a:prstGeom prst="rect">
            <a:avLst/>
          </a:prstGeom>
        </p:spPr>
      </p:pic>
    </p:spTree>
    <p:extLst>
      <p:ext uri="{BB962C8B-B14F-4D97-AF65-F5344CB8AC3E}">
        <p14:creationId xmlns:p14="http://schemas.microsoft.com/office/powerpoint/2010/main" val="231787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cxnSp>
        <p:nvCxnSpPr>
          <p:cNvPr id="3" name="Straight Connector 2"/>
          <p:cNvCxnSpPr/>
          <p:nvPr/>
        </p:nvCxnSpPr>
        <p:spPr>
          <a:xfrm>
            <a:off x="4561367" y="678379"/>
            <a:ext cx="0" cy="4179371"/>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6059"/>
            <a:ext cx="34290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5800" y="1436082"/>
            <a:ext cx="2627964" cy="830997"/>
          </a:xfrm>
          <a:prstGeom prst="rect">
            <a:avLst/>
          </a:prstGeom>
          <a:noFill/>
        </p:spPr>
        <p:txBody>
          <a:bodyPr wrap="none" rtlCol="0">
            <a:spAutoFit/>
          </a:bodyPr>
          <a:lstStyle/>
          <a:p>
            <a:r>
              <a:rPr lang="sv-SE" sz="1600" dirty="0" smtClean="0"/>
              <a:t>From: </a:t>
            </a:r>
            <a:r>
              <a:rPr lang="sv-SE" sz="1600" dirty="0" smtClean="0">
                <a:hlinkClick r:id="rId3"/>
              </a:rPr>
              <a:t>sales@cheapsales.com</a:t>
            </a:r>
            <a:endParaRPr lang="sv-SE" sz="1600" dirty="0" smtClean="0"/>
          </a:p>
          <a:p>
            <a:r>
              <a:rPr lang="sv-SE" sz="1600" dirty="0" smtClean="0"/>
              <a:t>To: </a:t>
            </a:r>
            <a:r>
              <a:rPr lang="sv-SE" sz="1600" dirty="0" smtClean="0">
                <a:hlinkClick r:id="rId4"/>
              </a:rPr>
              <a:t>xyz@nu.edu.pk</a:t>
            </a:r>
            <a:endParaRPr lang="sv-SE" sz="1600" dirty="0" smtClean="0"/>
          </a:p>
          <a:p>
            <a:r>
              <a:rPr lang="sv-SE" sz="1600" dirty="0" smtClean="0"/>
              <a:t>Subject: Buy Now!</a:t>
            </a:r>
            <a:endParaRPr lang="sv-SE" sz="1600" dirty="0"/>
          </a:p>
        </p:txBody>
      </p:sp>
      <p:sp>
        <p:nvSpPr>
          <p:cNvPr id="8" name="TextBox 7"/>
          <p:cNvSpPr txBox="1"/>
          <p:nvPr/>
        </p:nvSpPr>
        <p:spPr>
          <a:xfrm>
            <a:off x="5062760" y="1428750"/>
            <a:ext cx="3304110" cy="2431435"/>
          </a:xfrm>
          <a:prstGeom prst="rect">
            <a:avLst/>
          </a:prstGeom>
          <a:noFill/>
        </p:spPr>
        <p:txBody>
          <a:bodyPr wrap="none" rtlCol="0">
            <a:spAutoFit/>
          </a:bodyPr>
          <a:lstStyle/>
          <a:p>
            <a:r>
              <a:rPr lang="sv-SE" sz="1600" dirty="0" smtClean="0"/>
              <a:t>From:  Ahmad A</a:t>
            </a:r>
          </a:p>
          <a:p>
            <a:r>
              <a:rPr lang="sv-SE" sz="1600" dirty="0" smtClean="0"/>
              <a:t>To: </a:t>
            </a:r>
            <a:r>
              <a:rPr lang="sv-SE" sz="1600" dirty="0" smtClean="0">
                <a:hlinkClick r:id="rId4"/>
              </a:rPr>
              <a:t>xyz@nu.edu.pk</a:t>
            </a:r>
            <a:endParaRPr lang="sv-SE" sz="1600" dirty="0" smtClean="0"/>
          </a:p>
          <a:p>
            <a:r>
              <a:rPr lang="sv-SE" sz="1600" dirty="0" smtClean="0"/>
              <a:t>Subject: Meeting Today?</a:t>
            </a:r>
          </a:p>
          <a:p>
            <a:endParaRPr lang="sv-SE" dirty="0"/>
          </a:p>
          <a:p>
            <a:r>
              <a:rPr lang="sv-SE" sz="1600" dirty="0" smtClean="0">
                <a:latin typeface="Eras Demi ITC" panose="020B0805030504020804" pitchFamily="34" charset="0"/>
                <a:ea typeface="Arimo" panose="020B0604020202020204" pitchFamily="34" charset="0"/>
                <a:cs typeface="Arimo" panose="020B0604020202020204" pitchFamily="34" charset="0"/>
              </a:rPr>
              <a:t>Hi xyz,</a:t>
            </a:r>
          </a:p>
          <a:p>
            <a:r>
              <a:rPr lang="sv-SE" sz="1600" dirty="0" smtClean="0">
                <a:latin typeface="Eras Demi ITC" panose="020B0805030504020804" pitchFamily="34" charset="0"/>
                <a:ea typeface="Arimo" panose="020B0604020202020204" pitchFamily="34" charset="0"/>
                <a:cs typeface="Arimo" panose="020B0604020202020204" pitchFamily="34" charset="0"/>
              </a:rPr>
              <a:t>Should we meet today at 11am?</a:t>
            </a:r>
          </a:p>
          <a:p>
            <a:endParaRPr lang="sv-SE" sz="1600" dirty="0">
              <a:latin typeface="Eras Demi ITC" panose="020B0805030504020804" pitchFamily="34" charset="0"/>
              <a:ea typeface="Arimo" panose="020B0604020202020204" pitchFamily="34" charset="0"/>
              <a:cs typeface="Arimo" panose="020B0604020202020204" pitchFamily="34" charset="0"/>
            </a:endParaRPr>
          </a:p>
          <a:p>
            <a:r>
              <a:rPr lang="sv-SE" sz="1600" dirty="0" smtClean="0">
                <a:latin typeface="Eras Demi ITC" panose="020B0805030504020804" pitchFamily="34" charset="0"/>
                <a:ea typeface="Arimo" panose="020B0604020202020204" pitchFamily="34" charset="0"/>
                <a:cs typeface="Arimo" panose="020B0604020202020204" pitchFamily="34" charset="0"/>
              </a:rPr>
              <a:t>Regards</a:t>
            </a:r>
          </a:p>
          <a:p>
            <a:r>
              <a:rPr lang="sv-SE" sz="1600" dirty="0" smtClean="0">
                <a:latin typeface="Eras Demi ITC" panose="020B0805030504020804" pitchFamily="34" charset="0"/>
                <a:ea typeface="Arimo" panose="020B0604020202020204" pitchFamily="34" charset="0"/>
                <a:cs typeface="Arimo" panose="020B0604020202020204" pitchFamily="34" charset="0"/>
              </a:rPr>
              <a:t>Ahmad</a:t>
            </a:r>
            <a:endParaRPr lang="sv-SE" sz="1600" dirty="0">
              <a:latin typeface="Eras Demi ITC" panose="020B0805030504020804" pitchFamily="34" charset="0"/>
              <a:ea typeface="Arimo" panose="020B0604020202020204" pitchFamily="34" charset="0"/>
              <a:cs typeface="Arimo" panose="020B0604020202020204" pitchFamily="34" charset="0"/>
            </a:endParaRPr>
          </a:p>
        </p:txBody>
      </p:sp>
    </p:spTree>
    <p:extLst>
      <p:ext uri="{BB962C8B-B14F-4D97-AF65-F5344CB8AC3E}">
        <p14:creationId xmlns:p14="http://schemas.microsoft.com/office/powerpoint/2010/main" val="2523658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sp>
        <p:nvSpPr>
          <p:cNvPr id="6" name="TextBox 5"/>
          <p:cNvSpPr txBox="1"/>
          <p:nvPr/>
        </p:nvSpPr>
        <p:spPr>
          <a:xfrm>
            <a:off x="381000" y="647640"/>
            <a:ext cx="8305800" cy="1015663"/>
          </a:xfrm>
          <a:prstGeom prst="rect">
            <a:avLst/>
          </a:prstGeom>
          <a:noFill/>
        </p:spPr>
        <p:txBody>
          <a:bodyPr wrap="square" rtlCol="0">
            <a:spAutoFit/>
          </a:bodyPr>
          <a:lstStyle/>
          <a:p>
            <a:r>
              <a:rPr lang="en-US" sz="2000" dirty="0" smtClean="0"/>
              <a:t>Supervised learning.           features of email.         spam (1) or not spam (0).</a:t>
            </a:r>
          </a:p>
          <a:p>
            <a:r>
              <a:rPr lang="en-US" sz="2000" dirty="0" smtClean="0"/>
              <a:t>Features    : Choose 100 words indicative of spam/not spam.</a:t>
            </a:r>
          </a:p>
          <a:p>
            <a:endParaRPr lang="en-US" sz="2000" dirty="0" smtClean="0"/>
          </a:p>
        </p:txBody>
      </p:sp>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736215" y="811811"/>
            <a:ext cx="392430" cy="114300"/>
          </a:xfrm>
          <a:prstGeom prst="rect">
            <a:avLst/>
          </a:prstGeom>
        </p:spPr>
      </p:pic>
      <p:pic>
        <p:nvPicPr>
          <p:cNvPr id="2" name="Picture 1"/>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105400" y="811811"/>
            <a:ext cx="381000" cy="163830"/>
          </a:xfrm>
          <a:prstGeom prst="rect">
            <a:avLst/>
          </a:prstGeom>
        </p:spPr>
      </p:pic>
      <p:pic>
        <p:nvPicPr>
          <p:cNvPr id="4" name="Picture 3"/>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440666" y="1123950"/>
            <a:ext cx="127635" cy="114300"/>
          </a:xfrm>
          <a:prstGeom prst="rect">
            <a:avLst/>
          </a:prstGeom>
        </p:spPr>
      </p:pic>
      <p:cxnSp>
        <p:nvCxnSpPr>
          <p:cNvPr id="13" name="Straight Connector 12"/>
          <p:cNvCxnSpPr/>
          <p:nvPr/>
        </p:nvCxnSpPr>
        <p:spPr>
          <a:xfrm>
            <a:off x="4572000" y="2419350"/>
            <a:ext cx="0" cy="1676400"/>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81000" y="4226064"/>
            <a:ext cx="8305800" cy="707886"/>
          </a:xfrm>
          <a:prstGeom prst="rect">
            <a:avLst/>
          </a:prstGeom>
          <a:noFill/>
        </p:spPr>
        <p:txBody>
          <a:bodyPr wrap="square" rtlCol="0">
            <a:spAutoFit/>
          </a:bodyPr>
          <a:lstStyle/>
          <a:p>
            <a:r>
              <a:rPr lang="en-US" sz="2000" dirty="0" smtClean="0"/>
              <a:t>Note: In practice, take most frequently occurring </a:t>
            </a:r>
            <a:r>
              <a:rPr lang="en-US" sz="2000" b="1" i="1" dirty="0" smtClean="0"/>
              <a:t>n</a:t>
            </a:r>
            <a:r>
              <a:rPr lang="en-US" sz="2000" dirty="0" smtClean="0"/>
              <a:t> words ( 10,000 to 50,000) in training set, rather than manually pick 100 words.</a:t>
            </a:r>
          </a:p>
        </p:txBody>
      </p:sp>
      <p:sp>
        <p:nvSpPr>
          <p:cNvPr id="11" name="TextBox 10"/>
          <p:cNvSpPr txBox="1"/>
          <p:nvPr/>
        </p:nvSpPr>
        <p:spPr>
          <a:xfrm>
            <a:off x="5295900" y="2289997"/>
            <a:ext cx="2627964" cy="1323439"/>
          </a:xfrm>
          <a:prstGeom prst="rect">
            <a:avLst/>
          </a:prstGeom>
          <a:noFill/>
        </p:spPr>
        <p:txBody>
          <a:bodyPr wrap="none" rtlCol="0">
            <a:spAutoFit/>
          </a:bodyPr>
          <a:lstStyle/>
          <a:p>
            <a:r>
              <a:rPr lang="sv-SE" sz="1600" dirty="0" smtClean="0"/>
              <a:t>From: </a:t>
            </a:r>
            <a:r>
              <a:rPr lang="sv-SE" sz="1600" dirty="0" smtClean="0">
                <a:hlinkClick r:id="rId8"/>
              </a:rPr>
              <a:t>sales@cheapsales.com</a:t>
            </a:r>
            <a:endParaRPr lang="sv-SE" sz="1600" dirty="0" smtClean="0"/>
          </a:p>
          <a:p>
            <a:r>
              <a:rPr lang="sv-SE" sz="1600" dirty="0" smtClean="0"/>
              <a:t>To: </a:t>
            </a:r>
            <a:r>
              <a:rPr lang="sv-SE" sz="1600" dirty="0" smtClean="0">
                <a:hlinkClick r:id="rId9"/>
              </a:rPr>
              <a:t>xyz@nu.edu.pk</a:t>
            </a:r>
            <a:endParaRPr lang="sv-SE" sz="1600" dirty="0" smtClean="0"/>
          </a:p>
          <a:p>
            <a:r>
              <a:rPr lang="sv-SE" sz="1600" dirty="0" smtClean="0"/>
              <a:t>Subject: Buy Now!</a:t>
            </a:r>
          </a:p>
          <a:p>
            <a:endParaRPr lang="sv-SE" sz="1600" dirty="0"/>
          </a:p>
          <a:p>
            <a:r>
              <a:rPr lang="sv-SE" sz="1600" b="1" dirty="0" smtClean="0"/>
              <a:t>Deal of the week! Buy now!</a:t>
            </a:r>
            <a:endParaRPr lang="sv-SE" sz="1600" b="1" dirty="0"/>
          </a:p>
        </p:txBody>
      </p:sp>
      <p:sp>
        <p:nvSpPr>
          <p:cNvPr id="3" name="TextBox 2"/>
          <p:cNvSpPr txBox="1"/>
          <p:nvPr/>
        </p:nvSpPr>
        <p:spPr>
          <a:xfrm>
            <a:off x="685800" y="1659097"/>
            <a:ext cx="3685048" cy="369332"/>
          </a:xfrm>
          <a:prstGeom prst="rect">
            <a:avLst/>
          </a:prstGeom>
          <a:noFill/>
        </p:spPr>
        <p:txBody>
          <a:bodyPr wrap="none" rtlCol="0">
            <a:spAutoFit/>
          </a:bodyPr>
          <a:lstStyle/>
          <a:p>
            <a:r>
              <a:rPr lang="sv-SE" dirty="0"/>
              <a:t>E</a:t>
            </a:r>
            <a:r>
              <a:rPr lang="sv-SE" dirty="0" smtClean="0"/>
              <a:t>.g., deal, buy, discount, xyz, now, .... </a:t>
            </a:r>
            <a:endParaRPr lang="sv-SE" dirty="0"/>
          </a:p>
        </p:txBody>
      </p:sp>
    </p:spTree>
    <p:extLst>
      <p:ext uri="{BB962C8B-B14F-4D97-AF65-F5344CB8AC3E}">
        <p14:creationId xmlns:p14="http://schemas.microsoft.com/office/powerpoint/2010/main" val="28188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sp>
        <p:nvSpPr>
          <p:cNvPr id="6" name="TextBox 5"/>
          <p:cNvSpPr txBox="1"/>
          <p:nvPr/>
        </p:nvSpPr>
        <p:spPr>
          <a:xfrm>
            <a:off x="381000" y="647640"/>
            <a:ext cx="8305800" cy="3477875"/>
          </a:xfrm>
          <a:prstGeom prst="rect">
            <a:avLst/>
          </a:prstGeom>
          <a:noFill/>
        </p:spPr>
        <p:txBody>
          <a:bodyPr wrap="square" rtlCol="0">
            <a:spAutoFit/>
          </a:bodyPr>
          <a:lstStyle/>
          <a:p>
            <a:pPr algn="just"/>
            <a:r>
              <a:rPr lang="en-US" sz="2200" dirty="0" smtClean="0"/>
              <a:t>How to spend your time to make it have low error?</a:t>
            </a:r>
          </a:p>
          <a:p>
            <a:pPr marL="800100" lvl="1" indent="-342900" algn="just">
              <a:buFontTx/>
              <a:buChar char="-"/>
            </a:pPr>
            <a:r>
              <a:rPr lang="en-US" sz="2200" dirty="0" smtClean="0"/>
              <a:t>Collect lots of data</a:t>
            </a:r>
          </a:p>
          <a:p>
            <a:pPr marL="1257300" lvl="2" indent="-342900" algn="just">
              <a:buFontTx/>
              <a:buChar char="-"/>
            </a:pPr>
            <a:r>
              <a:rPr lang="en-US" sz="2200" dirty="0" smtClean="0"/>
              <a:t>E.g. “honeypot” project.</a:t>
            </a:r>
          </a:p>
          <a:p>
            <a:pPr marL="800100" lvl="1" indent="-342900" algn="just">
              <a:buFontTx/>
              <a:buChar char="-"/>
            </a:pPr>
            <a:r>
              <a:rPr lang="en-US" sz="2200" dirty="0" smtClean="0"/>
              <a:t>Develop sophisticated features based on email routing information (from email header).</a:t>
            </a:r>
          </a:p>
          <a:p>
            <a:pPr marL="800100" lvl="1" indent="-342900" algn="just">
              <a:buFontTx/>
              <a:buChar char="-"/>
            </a:pPr>
            <a:r>
              <a:rPr lang="en-US" sz="2200" dirty="0" smtClean="0"/>
              <a:t>Develop sophisticated features for message body, e.g. should “discount” and “discounts” be treated as the same word? How about “deal” and “Dealer”? Features about punctuation?</a:t>
            </a:r>
          </a:p>
          <a:p>
            <a:pPr marL="800100" lvl="1" indent="-342900" algn="just">
              <a:buFontTx/>
              <a:buChar char="-"/>
            </a:pPr>
            <a:r>
              <a:rPr lang="en-US" sz="2200" dirty="0" smtClean="0"/>
              <a:t>Develop sophisticated algorithm to detect misspellings (e.g. m0rtgage, med1cine, w4tches.)</a:t>
            </a:r>
          </a:p>
        </p:txBody>
      </p:sp>
    </p:spTree>
    <p:extLst>
      <p:ext uri="{BB962C8B-B14F-4D97-AF65-F5344CB8AC3E}">
        <p14:creationId xmlns:p14="http://schemas.microsoft.com/office/powerpoint/2010/main" val="381037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1828800" y="666750"/>
            <a:ext cx="61722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dirty="0" smtClean="0">
              <a:solidFill>
                <a:schemeClr val="tx1">
                  <a:lumMod val="75000"/>
                  <a:lumOff val="25000"/>
                </a:schemeClr>
              </a:solidFill>
            </a:endParaRPr>
          </a:p>
          <a:p>
            <a:pPr algn="l"/>
            <a:r>
              <a:rPr lang="en-US" dirty="0">
                <a:solidFill>
                  <a:schemeClr val="tx1">
                    <a:lumMod val="75000"/>
                    <a:lumOff val="25000"/>
                  </a:schemeClr>
                </a:solidFill>
              </a:rPr>
              <a:t>Machine learning system design</a:t>
            </a:r>
          </a:p>
          <a:p>
            <a:pPr algn="l"/>
            <a:endParaRPr lang="en-US" dirty="0">
              <a:solidFill>
                <a:schemeClr val="tx1">
                  <a:lumMod val="75000"/>
                  <a:lumOff val="25000"/>
                </a:schemeClr>
              </a:solidFill>
            </a:endParaRPr>
          </a:p>
        </p:txBody>
      </p:sp>
      <p:cxnSp>
        <p:nvCxnSpPr>
          <p:cNvPr id="6" name="Straight Connector 5"/>
          <p:cNvCxnSpPr/>
          <p:nvPr/>
        </p:nvCxnSpPr>
        <p:spPr>
          <a:xfrm>
            <a:off x="2057400" y="21145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1828800" y="2241561"/>
            <a:ext cx="6819900" cy="1625589"/>
          </a:xfrm>
        </p:spPr>
        <p:txBody>
          <a:bodyPr>
            <a:noAutofit/>
          </a:bodyPr>
          <a:lstStyle/>
          <a:p>
            <a:pPr algn="l"/>
            <a:r>
              <a:rPr lang="en-US" sz="5400" b="1" dirty="0" smtClean="0">
                <a:solidFill>
                  <a:schemeClr val="accent2"/>
                </a:solidFill>
              </a:rPr>
              <a:t>Error Analysis</a:t>
            </a:r>
            <a:endParaRPr lang="en-US" sz="5400" b="1" dirty="0">
              <a:solidFill>
                <a:schemeClr val="accent2"/>
              </a:solidFill>
            </a:endParaRPr>
          </a:p>
        </p:txBody>
      </p:sp>
      <p:sp>
        <p:nvSpPr>
          <p:cNvPr id="3" name="Rectangle 2"/>
          <p:cNvSpPr/>
          <p:nvPr/>
        </p:nvSpPr>
        <p:spPr>
          <a:xfrm>
            <a:off x="8153400" y="4705350"/>
            <a:ext cx="99060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7441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 name="TextBox 135"/>
          <p:cNvSpPr txBox="1"/>
          <p:nvPr/>
        </p:nvSpPr>
        <p:spPr>
          <a:xfrm>
            <a:off x="381000" y="278269"/>
            <a:ext cx="8305800" cy="461665"/>
          </a:xfrm>
          <a:prstGeom prst="rect">
            <a:avLst/>
          </a:prstGeom>
          <a:noFill/>
        </p:spPr>
        <p:txBody>
          <a:bodyPr wrap="square" rtlCol="0">
            <a:spAutoFit/>
          </a:bodyPr>
          <a:lstStyle/>
          <a:p>
            <a:r>
              <a:rPr lang="en-US" sz="2400" b="1" dirty="0" smtClean="0"/>
              <a:t>Recommended approach</a:t>
            </a:r>
          </a:p>
        </p:txBody>
      </p:sp>
      <p:sp>
        <p:nvSpPr>
          <p:cNvPr id="6" name="TextBox 5"/>
          <p:cNvSpPr txBox="1"/>
          <p:nvPr/>
        </p:nvSpPr>
        <p:spPr>
          <a:xfrm>
            <a:off x="381000" y="647640"/>
            <a:ext cx="8305800" cy="3046988"/>
          </a:xfrm>
          <a:prstGeom prst="rect">
            <a:avLst/>
          </a:prstGeom>
          <a:noFill/>
        </p:spPr>
        <p:txBody>
          <a:bodyPr wrap="square" rtlCol="0">
            <a:spAutoFit/>
          </a:bodyPr>
          <a:lstStyle/>
          <a:p>
            <a:pPr marL="342900" indent="-342900">
              <a:buFontTx/>
              <a:buChar char="-"/>
            </a:pPr>
            <a:r>
              <a:rPr lang="en-US" sz="2400" dirty="0" smtClean="0"/>
              <a:t>Start with a simple algorithm that you can implement quickly. Implement it and test it on your cross-validation data.</a:t>
            </a:r>
          </a:p>
          <a:p>
            <a:pPr marL="342900" indent="-342900">
              <a:buFontTx/>
              <a:buChar char="-"/>
            </a:pPr>
            <a:r>
              <a:rPr lang="en-US" sz="2400" dirty="0" smtClean="0"/>
              <a:t>Plot learning curves to decide if more data, more features, etc. are likely to help.</a:t>
            </a:r>
          </a:p>
          <a:p>
            <a:pPr marL="342900" indent="-342900">
              <a:buFontTx/>
              <a:buChar char="-"/>
            </a:pPr>
            <a:r>
              <a:rPr lang="en-US" sz="2400" dirty="0" smtClean="0"/>
              <a:t>Error analysis:  Manually examine the examples (in cross validation set) that your algorithm made errors on. See if you spot any systematic trend in what type of examples it is making errors on.</a:t>
            </a:r>
          </a:p>
        </p:txBody>
      </p:sp>
    </p:spTree>
    <p:extLst>
      <p:ext uri="{BB962C8B-B14F-4D97-AF65-F5344CB8AC3E}">
        <p14:creationId xmlns:p14="http://schemas.microsoft.com/office/powerpoint/2010/main" val="644843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Error Analysis</a:t>
            </a:r>
          </a:p>
        </p:txBody>
      </p:sp>
      <p:sp>
        <p:nvSpPr>
          <p:cNvPr id="6" name="TextBox 5"/>
          <p:cNvSpPr txBox="1"/>
          <p:nvPr/>
        </p:nvSpPr>
        <p:spPr>
          <a:xfrm>
            <a:off x="381000" y="829092"/>
            <a:ext cx="8305800" cy="2123658"/>
          </a:xfrm>
          <a:prstGeom prst="rect">
            <a:avLst/>
          </a:prstGeom>
          <a:noFill/>
        </p:spPr>
        <p:txBody>
          <a:bodyPr wrap="square" rtlCol="0">
            <a:spAutoFit/>
          </a:bodyPr>
          <a:lstStyle/>
          <a:p>
            <a:pPr algn="just"/>
            <a:r>
              <a:rPr lang="en-US" sz="2200" dirty="0"/>
              <a:t> </a:t>
            </a:r>
            <a:r>
              <a:rPr lang="en-US" sz="2200" dirty="0" smtClean="0"/>
              <a:t>             500 examples in cross validation set</a:t>
            </a:r>
          </a:p>
          <a:p>
            <a:pPr algn="just"/>
            <a:r>
              <a:rPr lang="en-US" sz="2200" dirty="0" smtClean="0"/>
              <a:t>Algorithm misclassifies 100 emails.</a:t>
            </a:r>
          </a:p>
          <a:p>
            <a:pPr algn="just"/>
            <a:r>
              <a:rPr lang="en-US" sz="2200" dirty="0" smtClean="0"/>
              <a:t>Manually examine the 100 errors, and categorize them based on:</a:t>
            </a:r>
          </a:p>
          <a:p>
            <a:pPr marL="971550" lvl="1" indent="-514350" algn="just">
              <a:buAutoNum type="romanLcParenBoth"/>
            </a:pPr>
            <a:r>
              <a:rPr lang="en-US" sz="2200" dirty="0" smtClean="0"/>
              <a:t>What type of email it is     </a:t>
            </a:r>
            <a:r>
              <a:rPr lang="en-US" dirty="0" smtClean="0"/>
              <a:t>(e.g., </a:t>
            </a:r>
            <a:r>
              <a:rPr lang="en-US" dirty="0" err="1" smtClean="0"/>
              <a:t>pharma</a:t>
            </a:r>
            <a:r>
              <a:rPr lang="en-US" dirty="0" smtClean="0"/>
              <a:t>, replica, steal passwords, …)</a:t>
            </a:r>
          </a:p>
          <a:p>
            <a:pPr marL="971550" lvl="1" indent="-514350" algn="just">
              <a:buAutoNum type="romanLcParenBoth"/>
            </a:pPr>
            <a:r>
              <a:rPr lang="en-US" sz="2200" dirty="0" smtClean="0"/>
              <a:t>What cues (features) you think would have helped the algorithm classify them correctly.</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90868" y="976012"/>
            <a:ext cx="803910" cy="154305"/>
          </a:xfrm>
          <a:prstGeom prst="rect">
            <a:avLst/>
          </a:prstGeom>
        </p:spPr>
      </p:pic>
      <p:sp>
        <p:nvSpPr>
          <p:cNvPr id="5" name="TextBox 4"/>
          <p:cNvSpPr txBox="1"/>
          <p:nvPr/>
        </p:nvSpPr>
        <p:spPr>
          <a:xfrm>
            <a:off x="381000" y="3258800"/>
            <a:ext cx="4191000" cy="1446550"/>
          </a:xfrm>
          <a:prstGeom prst="rect">
            <a:avLst/>
          </a:prstGeom>
          <a:noFill/>
        </p:spPr>
        <p:txBody>
          <a:bodyPr wrap="square" rtlCol="0">
            <a:spAutoFit/>
          </a:bodyPr>
          <a:lstStyle/>
          <a:p>
            <a:pPr algn="just"/>
            <a:r>
              <a:rPr lang="en-US" sz="2200" dirty="0" err="1" smtClean="0"/>
              <a:t>Pharma</a:t>
            </a:r>
            <a:r>
              <a:rPr lang="en-US" sz="2200" dirty="0" smtClean="0"/>
              <a:t>:   </a:t>
            </a:r>
          </a:p>
          <a:p>
            <a:pPr algn="just"/>
            <a:r>
              <a:rPr lang="en-US" sz="2200" dirty="0" smtClean="0"/>
              <a:t>Replica/fake: </a:t>
            </a:r>
          </a:p>
          <a:p>
            <a:pPr algn="just"/>
            <a:r>
              <a:rPr lang="en-US" sz="2200" dirty="0" smtClean="0"/>
              <a:t>Steal passwords: </a:t>
            </a:r>
          </a:p>
          <a:p>
            <a:pPr algn="just"/>
            <a:r>
              <a:rPr lang="en-US" sz="2200" dirty="0" smtClean="0"/>
              <a:t>Other: </a:t>
            </a:r>
          </a:p>
        </p:txBody>
      </p:sp>
      <p:sp>
        <p:nvSpPr>
          <p:cNvPr id="7" name="TextBox 6"/>
          <p:cNvSpPr txBox="1"/>
          <p:nvPr/>
        </p:nvSpPr>
        <p:spPr>
          <a:xfrm>
            <a:off x="4327451" y="3258800"/>
            <a:ext cx="4648200" cy="1446550"/>
          </a:xfrm>
          <a:prstGeom prst="rect">
            <a:avLst/>
          </a:prstGeom>
          <a:noFill/>
        </p:spPr>
        <p:txBody>
          <a:bodyPr wrap="square" rtlCol="0">
            <a:spAutoFit/>
          </a:bodyPr>
          <a:lstStyle/>
          <a:p>
            <a:r>
              <a:rPr lang="en-US" sz="2200" dirty="0" smtClean="0"/>
              <a:t>Deliberate misspellings:  </a:t>
            </a:r>
          </a:p>
          <a:p>
            <a:r>
              <a:rPr lang="en-US" sz="2200" dirty="0" smtClean="0"/>
              <a:t> (m0rgage, med1cine, etc.)</a:t>
            </a:r>
          </a:p>
          <a:p>
            <a:r>
              <a:rPr lang="en-US" sz="2200" dirty="0" smtClean="0"/>
              <a:t>Unusual email routing:  </a:t>
            </a:r>
          </a:p>
          <a:p>
            <a:r>
              <a:rPr lang="en-US" sz="2200" dirty="0" smtClean="0"/>
              <a:t>Unusual (spamming) punctuation: </a:t>
            </a:r>
          </a:p>
        </p:txBody>
      </p:sp>
    </p:spTree>
    <p:extLst>
      <p:ext uri="{BB962C8B-B14F-4D97-AF65-F5344CB8AC3E}">
        <p14:creationId xmlns:p14="http://schemas.microsoft.com/office/powerpoint/2010/main" val="64484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The importance of numerical evaluation</a:t>
            </a:r>
          </a:p>
        </p:txBody>
      </p:sp>
      <p:sp>
        <p:nvSpPr>
          <p:cNvPr id="6" name="TextBox 5"/>
          <p:cNvSpPr txBox="1"/>
          <p:nvPr/>
        </p:nvSpPr>
        <p:spPr>
          <a:xfrm>
            <a:off x="381000" y="829092"/>
            <a:ext cx="8305800" cy="1446550"/>
          </a:xfrm>
          <a:prstGeom prst="rect">
            <a:avLst/>
          </a:prstGeom>
          <a:noFill/>
        </p:spPr>
        <p:txBody>
          <a:bodyPr wrap="square" rtlCol="0">
            <a:spAutoFit/>
          </a:bodyPr>
          <a:lstStyle/>
          <a:p>
            <a:r>
              <a:rPr lang="en-US" sz="2200" dirty="0" smtClean="0"/>
              <a:t>Should discount/discounts/discounted/discounting be treated as the same word? </a:t>
            </a:r>
          </a:p>
          <a:p>
            <a:r>
              <a:rPr lang="en-US" sz="2200" dirty="0" smtClean="0"/>
              <a:t>Can use “stemming” software (E.g. “Porter stemmer”)</a:t>
            </a:r>
          </a:p>
          <a:p>
            <a:r>
              <a:rPr lang="en-US" sz="2200" dirty="0"/>
              <a:t>	u</a:t>
            </a:r>
            <a:r>
              <a:rPr lang="en-US" sz="2200" dirty="0" smtClean="0"/>
              <a:t>niverse/university.</a:t>
            </a:r>
          </a:p>
        </p:txBody>
      </p:sp>
      <p:sp>
        <p:nvSpPr>
          <p:cNvPr id="5" name="TextBox 4"/>
          <p:cNvSpPr txBox="1"/>
          <p:nvPr/>
        </p:nvSpPr>
        <p:spPr>
          <a:xfrm>
            <a:off x="381000" y="2190750"/>
            <a:ext cx="8305800" cy="769441"/>
          </a:xfrm>
          <a:prstGeom prst="rect">
            <a:avLst/>
          </a:prstGeom>
          <a:noFill/>
        </p:spPr>
        <p:txBody>
          <a:bodyPr wrap="square" rtlCol="0">
            <a:spAutoFit/>
          </a:bodyPr>
          <a:lstStyle/>
          <a:p>
            <a:r>
              <a:rPr lang="en-US" sz="2200" dirty="0" smtClean="0"/>
              <a:t>Error analysis may not be helpful for deciding if this is likely to improve performance. Only solution is to try it and see if it works.</a:t>
            </a:r>
          </a:p>
        </p:txBody>
      </p:sp>
      <p:sp>
        <p:nvSpPr>
          <p:cNvPr id="7" name="TextBox 6"/>
          <p:cNvSpPr txBox="1"/>
          <p:nvPr/>
        </p:nvSpPr>
        <p:spPr>
          <a:xfrm>
            <a:off x="381001" y="2911554"/>
            <a:ext cx="8382000" cy="1107996"/>
          </a:xfrm>
          <a:prstGeom prst="rect">
            <a:avLst/>
          </a:prstGeom>
          <a:noFill/>
        </p:spPr>
        <p:txBody>
          <a:bodyPr wrap="square" rtlCol="0">
            <a:spAutoFit/>
          </a:bodyPr>
          <a:lstStyle/>
          <a:p>
            <a:r>
              <a:rPr lang="en-US" sz="2200" dirty="0" smtClean="0"/>
              <a:t>Need numerical evaluation (e.g., cross validation error) of algorithm’s performance with and without stemming.</a:t>
            </a:r>
          </a:p>
          <a:p>
            <a:r>
              <a:rPr lang="en-US" sz="2200" dirty="0"/>
              <a:t>	</a:t>
            </a:r>
            <a:r>
              <a:rPr lang="en-US" sz="2200" dirty="0" smtClean="0"/>
              <a:t>Without stemming: 		With stemming:</a:t>
            </a:r>
          </a:p>
        </p:txBody>
      </p:sp>
    </p:spTree>
    <p:extLst>
      <p:ext uri="{BB962C8B-B14F-4D97-AF65-F5344CB8AC3E}">
        <p14:creationId xmlns:p14="http://schemas.microsoft.com/office/powerpoint/2010/main" val="12661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1828800" y="666750"/>
            <a:ext cx="61722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dirty="0" smtClean="0">
              <a:solidFill>
                <a:schemeClr val="tx1">
                  <a:lumMod val="75000"/>
                  <a:lumOff val="25000"/>
                </a:schemeClr>
              </a:solidFill>
            </a:endParaRPr>
          </a:p>
          <a:p>
            <a:pPr algn="l"/>
            <a:r>
              <a:rPr lang="en-US" dirty="0">
                <a:solidFill>
                  <a:schemeClr val="tx1">
                    <a:lumMod val="75000"/>
                    <a:lumOff val="25000"/>
                  </a:schemeClr>
                </a:solidFill>
              </a:rPr>
              <a:t>Machine learning system design</a:t>
            </a:r>
          </a:p>
          <a:p>
            <a:pPr algn="l"/>
            <a:endParaRPr lang="en-US" dirty="0">
              <a:solidFill>
                <a:schemeClr val="tx1">
                  <a:lumMod val="75000"/>
                  <a:lumOff val="25000"/>
                </a:schemeClr>
              </a:solidFill>
            </a:endParaRPr>
          </a:p>
        </p:txBody>
      </p:sp>
      <p:cxnSp>
        <p:nvCxnSpPr>
          <p:cNvPr id="6" name="Straight Connector 5"/>
          <p:cNvCxnSpPr/>
          <p:nvPr/>
        </p:nvCxnSpPr>
        <p:spPr>
          <a:xfrm>
            <a:off x="2057400" y="21145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1828800" y="2241561"/>
            <a:ext cx="6819900" cy="1625589"/>
          </a:xfrm>
        </p:spPr>
        <p:txBody>
          <a:bodyPr>
            <a:noAutofit/>
          </a:bodyPr>
          <a:lstStyle/>
          <a:p>
            <a:pPr algn="l"/>
            <a:r>
              <a:rPr lang="en-US" sz="5400" b="1" dirty="0" smtClean="0">
                <a:solidFill>
                  <a:schemeClr val="accent2"/>
                </a:solidFill>
              </a:rPr>
              <a:t>Error </a:t>
            </a:r>
            <a:r>
              <a:rPr lang="en-US" sz="5400" b="1" dirty="0">
                <a:solidFill>
                  <a:schemeClr val="accent2"/>
                </a:solidFill>
              </a:rPr>
              <a:t>metrics for skewed classes</a:t>
            </a:r>
          </a:p>
        </p:txBody>
      </p:sp>
      <p:sp>
        <p:nvSpPr>
          <p:cNvPr id="3" name="Rectangle 2"/>
          <p:cNvSpPr/>
          <p:nvPr/>
        </p:nvSpPr>
        <p:spPr>
          <a:xfrm>
            <a:off x="8153400" y="4705350"/>
            <a:ext cx="99060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74413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54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0 \leq h_\theta(x) \leq 1&#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geq 0.5&#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lt; 0.5&#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geq&#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frac{P+R}{2}&#10;$&#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2\frac{PR}{P+R} &#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 =&#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m_{CV} =&#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x)&#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5300</TotalTime>
  <Words>699</Words>
  <Application>Microsoft Office PowerPoint</Application>
  <PresentationFormat>On-screen Show (16:9)</PresentationFormat>
  <Paragraphs>128</Paragraphs>
  <Slides>14</Slides>
  <Notes>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14</vt:i4>
      </vt:variant>
    </vt:vector>
  </HeadingPairs>
  <TitlesOfParts>
    <vt:vector size="23" baseType="lpstr">
      <vt:lpstr>Arial</vt:lpstr>
      <vt:lpstr>Arimo</vt:lpstr>
      <vt:lpstr>Calibri</vt:lpstr>
      <vt:lpstr>Courier New</vt:lpstr>
      <vt:lpstr>Eras Demi ITC</vt:lpstr>
      <vt:lpstr>1_Lecture</vt:lpstr>
      <vt:lpstr>2_Office Theme</vt:lpstr>
      <vt:lpstr>3_Office Theme</vt:lpstr>
      <vt:lpstr>2_Lecture</vt:lpstr>
      <vt:lpstr>Prioritizing what to work on: Spam classification example</vt:lpstr>
      <vt:lpstr>PowerPoint Presentation</vt:lpstr>
      <vt:lpstr>PowerPoint Presentation</vt:lpstr>
      <vt:lpstr>PowerPoint Presentation</vt:lpstr>
      <vt:lpstr>Error Analysis</vt:lpstr>
      <vt:lpstr>PowerPoint Presentation</vt:lpstr>
      <vt:lpstr>PowerPoint Presentation</vt:lpstr>
      <vt:lpstr>PowerPoint Presentation</vt:lpstr>
      <vt:lpstr>Error metrics for skewed classes</vt:lpstr>
      <vt:lpstr>PowerPoint Presentation</vt:lpstr>
      <vt:lpstr>PowerPoint Presentation</vt:lpstr>
      <vt:lpstr>Trading off Precision and Recall</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admin</cp:lastModifiedBy>
  <cp:revision>524</cp:revision>
  <dcterms:created xsi:type="dcterms:W3CDTF">2010-07-08T21:59:02Z</dcterms:created>
  <dcterms:modified xsi:type="dcterms:W3CDTF">2018-03-01T05:10:56Z</dcterms:modified>
</cp:coreProperties>
</file>